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8" r:id="rId2"/>
    <p:sldId id="259" r:id="rId3"/>
    <p:sldId id="273" r:id="rId4"/>
    <p:sldId id="260" r:id="rId5"/>
    <p:sldId id="261" r:id="rId6"/>
    <p:sldId id="263" r:id="rId7"/>
    <p:sldId id="262" r:id="rId8"/>
    <p:sldId id="265" r:id="rId9"/>
    <p:sldId id="264" r:id="rId10"/>
    <p:sldId id="267" r:id="rId11"/>
    <p:sldId id="268" r:id="rId12"/>
    <p:sldId id="269" r:id="rId13"/>
    <p:sldId id="270" r:id="rId14"/>
    <p:sldId id="271" r:id="rId15"/>
    <p:sldId id="274" r:id="rId16"/>
    <p:sldId id="272" r:id="rId17"/>
    <p:sldId id="266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0A7"/>
    <a:srgbClr val="4D4D4D"/>
    <a:srgbClr val="00AEC7"/>
    <a:srgbClr val="554F99"/>
    <a:srgbClr val="BAB7D6"/>
    <a:srgbClr val="756E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98" autoAdjust="0"/>
    <p:restoredTop sz="81278" autoAdjust="0"/>
  </p:normalViewPr>
  <p:slideViewPr>
    <p:cSldViewPr snapToGrid="0">
      <p:cViewPr varScale="1">
        <p:scale>
          <a:sx n="92" d="100"/>
          <a:sy n="92" d="100"/>
        </p:scale>
        <p:origin x="80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D67DBB-6AE6-4AE4-8D46-540D1F6F1F59}" type="datetimeFigureOut">
              <a:rPr lang="cs-CZ" smtClean="0"/>
              <a:t>28.06.2020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26E378-5151-4D45-96CD-83FFDF327D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77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INNOVATION HUBS – může se překládat jako inovativní centra nebo centra inovace</a:t>
            </a:r>
            <a:r>
              <a:rPr lang="cs-CZ" baseline="0" dirty="0"/>
              <a:t> </a:t>
            </a:r>
          </a:p>
          <a:p>
            <a:r>
              <a:rPr lang="en-GB" dirty="0"/>
              <a:t>I.3: </a:t>
            </a:r>
            <a:r>
              <a:rPr lang="en-GB" dirty="0" err="1"/>
              <a:t>Audiovisual</a:t>
            </a:r>
            <a:r>
              <a:rPr lang="en-GB" dirty="0"/>
              <a:t> Industry &amp; Media Support Programmes</a:t>
            </a:r>
            <a:r>
              <a:rPr lang="cs-CZ" dirty="0"/>
              <a:t> (KE MEDIA) – důležité</a:t>
            </a:r>
            <a:r>
              <a:rPr lang="cs-CZ" baseline="0" dirty="0"/>
              <a:t> – výzvy bude hodnocena jako žádosti v programu KE MEDIA, používá stejnou terminologii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4677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INNOVATION HUBS – může se překládat jako inovativní centra nebo centra inovace</a:t>
            </a:r>
            <a:r>
              <a:rPr lang="cs-CZ" baseline="0" dirty="0"/>
              <a:t> </a:t>
            </a:r>
          </a:p>
          <a:p>
            <a:r>
              <a:rPr lang="en-GB" dirty="0"/>
              <a:t>I.3: </a:t>
            </a:r>
            <a:r>
              <a:rPr lang="en-GB" dirty="0" err="1"/>
              <a:t>Audiovisual</a:t>
            </a:r>
            <a:r>
              <a:rPr lang="en-GB" dirty="0"/>
              <a:t> Industry &amp; Media Support Programmes</a:t>
            </a:r>
            <a:r>
              <a:rPr lang="cs-CZ" dirty="0"/>
              <a:t> (KE MEDIA) – důležité</a:t>
            </a:r>
            <a:r>
              <a:rPr lang="cs-CZ" baseline="0" dirty="0"/>
              <a:t> – výzvy bude hodnocena jako žádosti v programu KE MEDIA, používá stejnou terminologii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608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CINEMA EXPERIENCE - - zkušenost návštěvy kina (jako prostoru,</a:t>
            </a:r>
            <a:r>
              <a:rPr lang="cs-CZ" baseline="0" dirty="0"/>
              <a:t> kde konzumuji AV obsah)</a:t>
            </a:r>
          </a:p>
          <a:p>
            <a:r>
              <a:rPr lang="cs-CZ" baseline="0" dirty="0"/>
              <a:t>CINEMATIC EXPERIENCE – zkušenost konzumace FILMOVÉHO OBSAHU </a:t>
            </a:r>
          </a:p>
          <a:p>
            <a:endParaRPr lang="cs-CZ" baseline="0" dirty="0"/>
          </a:p>
          <a:p>
            <a:r>
              <a:rPr lang="cs-CZ" baseline="0" dirty="0"/>
              <a:t>Česky v kostce  začněte znovu chodit do kina ať on-line nebo </a:t>
            </a:r>
            <a:r>
              <a:rPr lang="cs-CZ" baseline="0" dirty="0" err="1"/>
              <a:t>offline</a:t>
            </a:r>
            <a:r>
              <a:rPr lang="cs-CZ" baseline="0" dirty="0"/>
              <a:t> a naučte se, že v kině můžete najít i jiný typ obsahu a aktivit než jen film. 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77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STŘEDEM AKCE JE KINO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8544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CINEMA EXPERIENCE - - zkušenost návštěvy kina (jako prostoru,</a:t>
            </a:r>
            <a:r>
              <a:rPr lang="cs-CZ" baseline="0" dirty="0"/>
              <a:t> kde konzumuji AV obsah)</a:t>
            </a:r>
          </a:p>
          <a:p>
            <a:r>
              <a:rPr lang="cs-CZ" baseline="0" dirty="0"/>
              <a:t>CINEMATIC EXPERIENCE – zkušenost konzumace FILMOVÉHO OBSAHU </a:t>
            </a:r>
          </a:p>
          <a:p>
            <a:endParaRPr lang="cs-CZ" baseline="0" dirty="0"/>
          </a:p>
          <a:p>
            <a:r>
              <a:rPr lang="cs-CZ" baseline="0" dirty="0"/>
              <a:t>Česky v kostce  začněte znovu chodit do kina ať on-line nebo </a:t>
            </a:r>
            <a:r>
              <a:rPr lang="cs-CZ" baseline="0" dirty="0" err="1"/>
              <a:t>offline</a:t>
            </a:r>
            <a:r>
              <a:rPr lang="cs-CZ" baseline="0" dirty="0"/>
              <a:t> a naučte se, že v kině můžete najít i jiný typ obsahu a aktivit než jen film.  </a:t>
            </a:r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937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9372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26E378-5151-4D45-96CD-83FFDF327D2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0491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859D96-BFD3-438E-A04D-DE90DB7359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KREATIVNÍ </a:t>
            </a:r>
            <a:b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EVROPA</a:t>
            </a:r>
            <a:b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 EVROPSKÁ</a:t>
            </a:r>
            <a:b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AGENDA</a:t>
            </a:r>
            <a:b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PRO KULTURU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78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vle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7748" y="1348352"/>
            <a:ext cx="5215181" cy="5509647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91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311302" y="1904784"/>
            <a:ext cx="3528621" cy="4014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-1" y="1347788"/>
            <a:ext cx="5017169" cy="5510212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943C67-DA6C-438D-AE83-DA3E34315370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nadpis 1">
            <a:extLst>
              <a:ext uri="{FF2B5EF4-FFF2-40B4-BE49-F238E27FC236}">
                <a16:creationId xmlns:a16="http://schemas.microsoft.com/office/drawing/2014/main" id="{4DC3C093-DB29-B243-8467-7DD082195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802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2875547"/>
            <a:ext cx="4140000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2875547"/>
            <a:ext cx="4140000" cy="30442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D57B8A9F-7A07-3E44-82C6-DA9CE4C3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93914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(větší a 2 sloupc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3525253"/>
            <a:ext cx="4140000" cy="2388263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3525253"/>
            <a:ext cx="4140000" cy="239450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142774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DD8F16F-B3D3-46AB-8D1E-5CC2FAB25A35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9" name="Zástupný symbol pro nadpis 1">
            <a:extLst>
              <a:ext uri="{FF2B5EF4-FFF2-40B4-BE49-F238E27FC236}">
                <a16:creationId xmlns:a16="http://schemas.microsoft.com/office/drawing/2014/main" id="{7E4D0203-650C-914D-AD45-83737880E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9472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zititulek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4" y="2875547"/>
            <a:ext cx="8598975" cy="303797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39713" y="1905000"/>
            <a:ext cx="8599487" cy="76601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6BD307-956A-4812-8750-9DC7BB8333AA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Zástupný symbol pro nadpis 1">
            <a:extLst>
              <a:ext uri="{FF2B5EF4-FFF2-40B4-BE49-F238E27FC236}">
                <a16:creationId xmlns:a16="http://schemas.microsoft.com/office/drawing/2014/main" id="{98E2E46C-6BE7-9940-BA71-087DADCF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272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6508AFC-96D0-4C83-BF10-FB1EEA790C5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6F9EED40-DD82-F94B-BD5F-48416A149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858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8C44F31-8F33-41F3-B964-019889424B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DC3855-62CC-44BF-9EA6-6291B1C76B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098A8754-F0B4-4353-8A9C-1EE444ADED90}"/>
              </a:ext>
            </a:extLst>
          </p:cNvPr>
          <p:cNvSpPr txBox="1">
            <a:spLocks/>
          </p:cNvSpPr>
          <p:nvPr userDrawn="1"/>
        </p:nvSpPr>
        <p:spPr>
          <a:xfrm>
            <a:off x="4957011" y="14618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KREATIVNÍ </a:t>
            </a:r>
            <a:b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EVROPA</a:t>
            </a:r>
            <a:b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 EVROPSKÁ</a:t>
            </a:r>
            <a:b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AGENDA</a:t>
            </a:r>
            <a:b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</a:br>
            <a:r>
              <a:rPr lang="cs-CZ" sz="36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PRO KULTURU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06712B4-3543-4B19-B76E-0F3DFC5D07D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61297" y="4524502"/>
            <a:ext cx="3693945" cy="451686"/>
          </a:xfrm>
        </p:spPr>
        <p:txBody>
          <a:bodyPr/>
          <a:lstStyle>
            <a:lvl1pPr algn="r">
              <a:defRPr sz="20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cs-CZ" dirty="0"/>
              <a:t>Podtitulek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89847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  <a:latin typeface="+mn-lt"/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  <a:latin typeface="+mn-lt"/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  <a:latin typeface="+mn-lt"/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  <a:latin typeface="+mn-lt"/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0382" y="1792706"/>
            <a:ext cx="1440000" cy="1440000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>
            <a:lvl1pPr>
              <a:defRPr lang="cs-CZ" sz="2200" b="1" kern="1200" dirty="0" smtClean="0">
                <a:solidFill>
                  <a:srgbClr val="4D4D4D"/>
                </a:solidFill>
                <a:latin typeface="+mn-lt"/>
                <a:ea typeface="Verdana" panose="020B0604030504040204" pitchFamily="34" charset="0"/>
                <a:cs typeface="Franklin Gothic Book" panose="020B0503020102020204" pitchFamily="34" charset="0"/>
              </a:defRPr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191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8569" y="1792706"/>
            <a:ext cx="4140000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nadpis 1">
            <a:extLst>
              <a:ext uri="{FF2B5EF4-FFF2-40B4-BE49-F238E27FC236}">
                <a16:creationId xmlns:a16="http://schemas.microsoft.com/office/drawing/2014/main" id="{79525CC0-27F2-4969-909E-4051868A0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989847" y="4473517"/>
            <a:ext cx="1440000" cy="144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00382" y="3393517"/>
            <a:ext cx="2520000" cy="252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1D6C31E-2AAB-41D3-A034-70D4156DCE68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0381" y="1792706"/>
            <a:ext cx="4140000" cy="160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238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101797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603618" y="1792706"/>
            <a:ext cx="3240000" cy="3240000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5BB467EC-94AF-1B48-95E4-BAD6E6F51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7001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0382" y="1792706"/>
            <a:ext cx="5910053" cy="4120811"/>
          </a:xfrm>
        </p:spPr>
        <p:txBody>
          <a:bodyPr/>
          <a:lstStyle>
            <a:lvl1pPr>
              <a:defRPr sz="1600">
                <a:solidFill>
                  <a:schemeClr val="tx1">
                    <a:lumMod val="50000"/>
                  </a:schemeClr>
                </a:solidFill>
              </a:defRPr>
            </a:lvl1pPr>
            <a:lvl2pPr marL="266700" indent="-266700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2pPr>
            <a:lvl3pPr marL="446088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3pPr>
            <a:lvl4pPr marL="627063" indent="-257175">
              <a:buSzPct val="160000"/>
              <a:defRPr sz="1200">
                <a:solidFill>
                  <a:schemeClr val="tx1">
                    <a:lumMod val="50000"/>
                  </a:schemeClr>
                </a:solidFill>
              </a:defRPr>
            </a:lvl4pPr>
            <a:lvl5pPr marL="806450" indent="-255588">
              <a:buSzPct val="160000"/>
              <a:defRPr sz="11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5835A2C-799C-4CC9-895C-AEEC46F0FD7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03618" y="1792706"/>
            <a:ext cx="1440000" cy="144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A16B817-3A77-4B05-8D38-472E86D87A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323618" y="3393517"/>
            <a:ext cx="2520000" cy="2520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F31195EC-75C9-774D-A7B6-DAA33949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10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1898542"/>
            <a:ext cx="8655802" cy="4014975"/>
          </a:xfrm>
        </p:spPr>
        <p:txBody>
          <a:bodyPr/>
          <a:lstStyle>
            <a:lvl1pPr>
              <a:defRPr>
                <a:latin typeface="+mn-lt"/>
              </a:defRPr>
            </a:lvl1pPr>
            <a:lvl2pPr marL="266700" indent="-266700">
              <a:buSzPct val="160000"/>
              <a:defRPr>
                <a:latin typeface="+mn-lt"/>
              </a:defRPr>
            </a:lvl2pPr>
            <a:lvl3pPr marL="446088" indent="-257175">
              <a:buSzPct val="160000"/>
              <a:defRPr sz="1400">
                <a:latin typeface="+mn-lt"/>
              </a:defRPr>
            </a:lvl3pPr>
            <a:lvl4pPr marL="627063" indent="-257175">
              <a:buSzPct val="160000"/>
              <a:defRPr sz="1200">
                <a:latin typeface="+mn-lt"/>
              </a:defRPr>
            </a:lvl4pPr>
            <a:lvl5pPr marL="806450" indent="-255588">
              <a:buSzPct val="160000"/>
              <a:defRPr sz="1100">
                <a:latin typeface="+mn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9B68BB-38C0-4779-ACC2-2129AAE4613C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146FDB6F-3DBB-A84B-8807-0BC0CD2B4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333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0225" y="1898542"/>
            <a:ext cx="4140000" cy="4014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99925" y="1904784"/>
            <a:ext cx="4140000" cy="40149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7536CA6-4689-4FB7-BC73-E40EEAB95331}"/>
              </a:ext>
            </a:extLst>
          </p:cNvPr>
          <p:cNvSpPr/>
          <p:nvPr userDrawn="1"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Zástupný symbol pro nadpis 1">
            <a:extLst>
              <a:ext uri="{FF2B5EF4-FFF2-40B4-BE49-F238E27FC236}">
                <a16:creationId xmlns:a16="http://schemas.microsoft.com/office/drawing/2014/main" id="{7773774D-9FC8-B249-ABEA-B8EC91ECA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  <a:prstGeom prst="rect">
            <a:avLst/>
          </a:prstGeom>
          <a:noFill/>
          <a:ln w="50800" cap="flat" cmpd="sng">
            <a:solidFill>
              <a:schemeClr val="bg1"/>
            </a:solidFill>
            <a:miter lim="800000"/>
          </a:ln>
        </p:spPr>
        <p:txBody>
          <a:bodyPr vert="horz" lIns="144000" tIns="72000" rIns="0" bIns="72000" rtlCol="0" anchor="t" anchorCtr="0">
            <a:noAutofit/>
          </a:bodyPr>
          <a:lstStyle>
            <a:lvl1pPr>
              <a:defRPr b="1">
                <a:latin typeface="+mj-lt"/>
              </a:defRPr>
            </a:lvl1pPr>
          </a:lstStyle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0198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to na šířk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034716"/>
            <a:ext cx="9144000" cy="4391526"/>
          </a:xfrm>
        </p:spPr>
        <p:txBody>
          <a:bodyPr/>
          <a:lstStyle/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6" name="Vývojový diagram: ruční vstup 9"/>
          <p:cNvSpPr/>
          <p:nvPr userDrawn="1"/>
        </p:nvSpPr>
        <p:spPr>
          <a:xfrm rot="10800000" flipV="1">
            <a:off x="-3874" y="3390900"/>
            <a:ext cx="9144000" cy="3467100"/>
          </a:xfrm>
          <a:prstGeom prst="flowChartManualIn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035" y="6094716"/>
            <a:ext cx="1606299" cy="48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97C96A7-CB9D-4F48-8D4C-37DFD536F7D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333"/>
          <a:stretch/>
        </p:blipFill>
        <p:spPr>
          <a:xfrm>
            <a:off x="0" y="0"/>
            <a:ext cx="9144000" cy="1828800"/>
          </a:xfrm>
          <a:prstGeom prst="rect">
            <a:avLst/>
          </a:prstGeom>
        </p:spPr>
      </p:pic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40225" y="1898542"/>
            <a:ext cx="8655802" cy="401497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05A291D-C2C5-41CE-9746-9B77EE48125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2FC1F40A-5697-41A1-9174-F1DA7C64CEF6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555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50" r:id="rId7"/>
    <p:sldLayoutId id="2147483657" r:id="rId8"/>
    <p:sldLayoutId id="2147483662" r:id="rId9"/>
    <p:sldLayoutId id="2147483663" r:id="rId10"/>
    <p:sldLayoutId id="2147483659" r:id="rId11"/>
    <p:sldLayoutId id="2147483660" r:id="rId12"/>
    <p:sldLayoutId id="2147483664" r:id="rId13"/>
    <p:sldLayoutId id="2147483661" r:id="rId14"/>
    <p:sldLayoutId id="2147483655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0" kern="1200">
          <a:ln>
            <a:noFill/>
          </a:ln>
          <a:solidFill>
            <a:schemeClr val="bg1"/>
          </a:solidFill>
          <a:latin typeface="Franklin Gothic Medium" panose="020B0603020102020204" pitchFamily="34" charset="0"/>
          <a:ea typeface="Verdana" panose="020B0604030504040204" pitchFamily="34" charset="0"/>
          <a:cs typeface="Franklin Gothic Medium" panose="020B060302010202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200" b="1" kern="1200">
          <a:solidFill>
            <a:srgbClr val="4D4D4D"/>
          </a:solidFill>
          <a:latin typeface="+mj-lt"/>
          <a:ea typeface="Verdana" panose="020B0604030504040204" pitchFamily="34" charset="0"/>
          <a:cs typeface="Franklin Gothic Book" panose="020B0503020102020204" pitchFamily="34" charset="0"/>
        </a:defRPr>
      </a:lvl1pPr>
      <a:lvl2pPr marL="266700" indent="-266700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600" kern="1200">
          <a:solidFill>
            <a:srgbClr val="4D4D4D"/>
          </a:solidFill>
          <a:latin typeface="+mj-lt"/>
          <a:ea typeface="Verdana" panose="020B0604030504040204" pitchFamily="34" charset="0"/>
          <a:cs typeface="Franklin Gothic Book" panose="020B0503020102020204" pitchFamily="34" charset="0"/>
        </a:defRPr>
      </a:lvl2pPr>
      <a:lvl3pPr marL="446088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400" kern="1200">
          <a:solidFill>
            <a:srgbClr val="4D4D4D"/>
          </a:solidFill>
          <a:latin typeface="+mj-lt"/>
          <a:ea typeface="Verdana" panose="020B0604030504040204" pitchFamily="34" charset="0"/>
          <a:cs typeface="Franklin Gothic Book" panose="020B0503020102020204" pitchFamily="34" charset="0"/>
        </a:defRPr>
      </a:lvl3pPr>
      <a:lvl4pPr marL="627063" indent="-257175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200" kern="1200">
          <a:solidFill>
            <a:srgbClr val="4D4D4D"/>
          </a:solidFill>
          <a:latin typeface="+mj-lt"/>
          <a:ea typeface="Verdana" panose="020B0604030504040204" pitchFamily="34" charset="0"/>
          <a:cs typeface="Franklin Gothic Book" panose="020B0503020102020204" pitchFamily="34" charset="0"/>
        </a:defRPr>
      </a:lvl4pPr>
      <a:lvl5pPr marL="806450" indent="-255588" algn="l" defTabSz="685800" rtl="0" eaLnBrk="1" latinLnBrk="0" hangingPunct="1">
        <a:lnSpc>
          <a:spcPct val="90000"/>
        </a:lnSpc>
        <a:spcBef>
          <a:spcPts val="375"/>
        </a:spcBef>
        <a:buClr>
          <a:srgbClr val="BAB7D6"/>
        </a:buClr>
        <a:buSzPct val="160000"/>
        <a:buFont typeface="Wingdings" panose="05000000000000000000" pitchFamily="2" charset="2"/>
        <a:buChar char="§"/>
        <a:defRPr sz="1100" kern="1200">
          <a:solidFill>
            <a:srgbClr val="4D4D4D"/>
          </a:solidFill>
          <a:latin typeface="+mj-lt"/>
          <a:ea typeface="Verdana" panose="020B0604030504040204" pitchFamily="34" charset="0"/>
          <a:cs typeface="Franklin Gothic Book" panose="020B05030201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ec.europa.eu/digital-single-market/en/news/call-proposals-preparatory-action-cinemas-innovation-hubs-local-communities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hyperlink" Target="http://www.kreativnievropa.cz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digital-single-market/en/news/preparatory-action-cinemas-innovation-hubs-local-communiti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r>
              <a:rPr lang="cs-CZ" sz="40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KINA JAKO INOVAČNÍ HUBY PRO MÍSTNÍ KOMUNITY</a:t>
            </a:r>
          </a:p>
          <a:p>
            <a:pPr algn="r"/>
            <a:endParaRPr lang="cs-CZ" sz="24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cs-CZ" sz="2000" dirty="0" err="1">
                <a:solidFill>
                  <a:schemeClr val="tx1">
                    <a:lumMod val="50000"/>
                  </a:schemeClr>
                </a:solidFill>
                <a:latin typeface="+mj-lt"/>
              </a:rPr>
              <a:t>Webinář</a:t>
            </a:r>
            <a:r>
              <a:rPr lang="cs-CZ" sz="2000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 KKE 29. 6.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4850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b="0" dirty="0"/>
              <a:t>Uzávěrka  			</a:t>
            </a:r>
            <a:r>
              <a:rPr lang="cs-CZ" sz="2000" dirty="0">
                <a:solidFill>
                  <a:schemeClr val="tx1"/>
                </a:solidFill>
              </a:rPr>
              <a:t>7. srpna 2020</a:t>
            </a:r>
          </a:p>
          <a:p>
            <a:pPr>
              <a:lnSpc>
                <a:spcPct val="150000"/>
              </a:lnSpc>
            </a:pPr>
            <a:r>
              <a:rPr lang="cs-CZ" sz="2000" b="0" dirty="0"/>
              <a:t>Výsledky 			říjen 2020</a:t>
            </a:r>
          </a:p>
          <a:p>
            <a:pPr>
              <a:lnSpc>
                <a:spcPct val="150000"/>
              </a:lnSpc>
            </a:pPr>
            <a:r>
              <a:rPr lang="cs-CZ" sz="2000" b="0" dirty="0"/>
              <a:t>Začátek projektu 	11/2020 – 03/2021</a:t>
            </a:r>
          </a:p>
          <a:p>
            <a:pPr>
              <a:lnSpc>
                <a:spcPct val="150000"/>
              </a:lnSpc>
            </a:pPr>
            <a:r>
              <a:rPr lang="cs-CZ" sz="2000" b="0" dirty="0"/>
              <a:t>Doba trvání 		18 měsíců</a:t>
            </a:r>
          </a:p>
          <a:p>
            <a:pPr>
              <a:lnSpc>
                <a:spcPct val="150000"/>
              </a:lnSpc>
            </a:pPr>
            <a:endParaRPr lang="cs-CZ" sz="1800" b="0" dirty="0"/>
          </a:p>
          <a:p>
            <a:pPr>
              <a:lnSpc>
                <a:spcPct val="150000"/>
              </a:lnSpc>
            </a:pPr>
            <a:endParaRPr lang="cs-CZ" sz="1800" b="0" dirty="0"/>
          </a:p>
          <a:p>
            <a:pPr>
              <a:lnSpc>
                <a:spcPct val="150000"/>
              </a:lnSpc>
            </a:pPr>
            <a:endParaRPr lang="cs-CZ" sz="1800" b="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KALENDÁŘ</a:t>
            </a:r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:a16="http://schemas.microsoft.com/office/drawing/2014/main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:a16="http://schemas.microsoft.com/office/drawing/2014/main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>
          <a:xfrm>
            <a:off x="788173" y="4171998"/>
            <a:ext cx="2520000" cy="2520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9884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490818" cy="4876318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41 žádostí  - 5 projektů  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Granty ve výši 262 až 489 tis. eur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Koordinátoři: Itálie,  Francie, Chorvatsko, Bulharsko, Německo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3–6 partnerů 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nebyla podmínka 3 zemí ani důraz na inovace/online, momentálně se předělávají kvůli COVID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2000" b="0" dirty="0"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1900" b="0" dirty="0"/>
          </a:p>
          <a:p>
            <a:pPr>
              <a:lnSpc>
                <a:spcPct val="100000"/>
              </a:lnSpc>
            </a:pPr>
            <a:r>
              <a:rPr lang="en-GB" sz="1500" b="0" dirty="0">
                <a:hlinkClick r:id="rId2"/>
              </a:rPr>
              <a:t>https://ec.europa.eu/digital-single-market/en/news/call-proposals-preparatory-action-cinemas-innovation-hubs-local-communities</a:t>
            </a:r>
            <a:endParaRPr lang="cs-CZ" sz="1500" b="0" dirty="0"/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cs-CZ" sz="1900" dirty="0"/>
          </a:p>
          <a:p>
            <a:endParaRPr lang="en-GB" b="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421108"/>
            <a:ext cx="3515547" cy="932203"/>
          </a:xfrm>
        </p:spPr>
        <p:txBody>
          <a:bodyPr/>
          <a:lstStyle/>
          <a:p>
            <a:r>
              <a:rPr lang="cs-CZ" dirty="0"/>
              <a:t>PODPOŘENÉ PROJEKTY</a:t>
            </a:r>
          </a:p>
        </p:txBody>
      </p:sp>
      <p:pic>
        <p:nvPicPr>
          <p:cNvPr id="7" name="Picture Placeholder 6" descr="A picture containing object&#10;&#10;Description automatically generated">
            <a:extLst>
              <a:ext uri="{FF2B5EF4-FFF2-40B4-BE49-F238E27FC236}">
                <a16:creationId xmlns:a16="http://schemas.microsoft.com/office/drawing/2014/main" id="{70559C0D-C8C2-4AB1-8E84-4ED2A688F3C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" r="127"/>
          <a:stretch>
            <a:fillRect/>
          </a:stretch>
        </p:blipFill>
        <p:spPr>
          <a:xfrm>
            <a:off x="5803392" y="1995054"/>
            <a:ext cx="3040226" cy="3037651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5129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967344"/>
            <a:ext cx="5490818" cy="4701679"/>
          </a:xfrm>
        </p:spPr>
        <p:txBody>
          <a:bodyPr>
            <a:normAutofit/>
          </a:bodyPr>
          <a:lstStyle/>
          <a:p>
            <a:r>
              <a:rPr lang="en-GB" sz="2000" dirty="0"/>
              <a:t>MOVIES IN MOTION</a:t>
            </a:r>
            <a:endParaRPr lang="en-GB" sz="2000" b="0" dirty="0"/>
          </a:p>
          <a:p>
            <a:endParaRPr lang="en-GB" sz="2000" b="0" dirty="0"/>
          </a:p>
          <a:p>
            <a:r>
              <a:rPr lang="en-GB" sz="2000" b="0" dirty="0"/>
              <a:t>Grant: </a:t>
            </a:r>
            <a:r>
              <a:rPr lang="root" sz="2000" b="0" dirty="0"/>
              <a:t>262 341 eur </a:t>
            </a:r>
            <a:endParaRPr lang="en-GB" sz="2000" b="0" dirty="0"/>
          </a:p>
          <a:p>
            <a:pPr>
              <a:lnSpc>
                <a:spcPct val="100000"/>
              </a:lnSpc>
            </a:pPr>
            <a:r>
              <a:rPr lang="root" sz="2000" b="0" dirty="0"/>
              <a:t>Vedoucí projektu: </a:t>
            </a:r>
            <a:endParaRPr lang="cs-CZ" sz="2000" b="0" dirty="0"/>
          </a:p>
          <a:p>
            <a:pPr marL="285750" indent="-28575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/>
              <a:t>Motovun</a:t>
            </a:r>
            <a:r>
              <a:rPr lang="en-GB" sz="2000" b="0" dirty="0"/>
              <a:t> Film Festival (HR)</a:t>
            </a:r>
            <a:endParaRPr lang="root" sz="2000" b="0" dirty="0"/>
          </a:p>
          <a:p>
            <a:pPr>
              <a:lnSpc>
                <a:spcPct val="100000"/>
              </a:lnSpc>
            </a:pPr>
            <a:r>
              <a:rPr lang="en-GB" sz="2000" b="0" dirty="0" err="1"/>
              <a:t>Partneři</a:t>
            </a:r>
            <a:r>
              <a:rPr lang="en-GB" sz="2000" b="0" dirty="0"/>
              <a:t>:  </a:t>
            </a:r>
            <a:endParaRPr lang="cs-CZ" sz="2000" b="0" dirty="0"/>
          </a:p>
          <a:p>
            <a:pPr marL="285750" lvl="0" indent="-28575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Croatian film Association (HR)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International Filmmaking Academy Bologna (IT)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Otok</a:t>
            </a:r>
            <a:r>
              <a:rPr lang="en-GB" sz="2000" b="0" dirty="0">
                <a:latin typeface="+mn-lt"/>
              </a:rPr>
              <a:t> – </a:t>
            </a:r>
            <a:r>
              <a:rPr lang="en-GB" sz="2000" b="0" dirty="0" err="1">
                <a:latin typeface="+mn-lt"/>
              </a:rPr>
              <a:t>zavod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za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razvijanje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filmske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kulture</a:t>
            </a:r>
            <a:r>
              <a:rPr lang="en-GB" sz="2000" b="0" dirty="0">
                <a:latin typeface="+mn-lt"/>
              </a:rPr>
              <a:t> (SI) 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0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>
                <a:latin typeface="+mn-lt"/>
              </a:rPr>
              <a:t>Live Cinema Ltd (UK)</a:t>
            </a:r>
            <a:endParaRPr lang="cs-CZ" sz="1900" b="0" dirty="0">
              <a:latin typeface="+mn-lt"/>
            </a:endParaRPr>
          </a:p>
          <a:p>
            <a:pPr lvl="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</a:pPr>
            <a:endParaRPr lang="cs-CZ" sz="2000" b="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421108"/>
            <a:ext cx="3515547" cy="932203"/>
          </a:xfrm>
        </p:spPr>
        <p:txBody>
          <a:bodyPr/>
          <a:lstStyle/>
          <a:p>
            <a:r>
              <a:rPr lang="cs-CZ" dirty="0"/>
              <a:t>PODPOŘENÉ PROJEKTY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98F2CED-3F7B-3B41-9AC7-F4D84EC730F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8" name="Picture Placeholder 4">
            <a:extLst>
              <a:ext uri="{FF2B5EF4-FFF2-40B4-BE49-F238E27FC236}">
                <a16:creationId xmlns:a16="http://schemas.microsoft.com/office/drawing/2014/main" id="{27336410-1B6E-8B46-B299-D9C8B5E2D3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/>
          <a:stretch/>
        </p:blipFill>
        <p:spPr>
          <a:xfrm>
            <a:off x="5603618" y="1815311"/>
            <a:ext cx="3231289" cy="33424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5E908F-E6B4-B840-95F1-CD74B087BA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8" y="1815310"/>
            <a:ext cx="3231289" cy="33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6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911926"/>
            <a:ext cx="5302323" cy="4757097"/>
          </a:xfrm>
        </p:spPr>
        <p:txBody>
          <a:bodyPr>
            <a:noAutofit/>
          </a:bodyPr>
          <a:lstStyle/>
          <a:p>
            <a:r>
              <a:rPr lang="root" sz="2000" dirty="0"/>
              <a:t>RESONANCE CINEMA. </a:t>
            </a:r>
            <a:br>
              <a:rPr lang="root" sz="2000" dirty="0"/>
            </a:br>
            <a:r>
              <a:rPr lang="root" sz="2000" dirty="0"/>
              <a:t>CULTURAL HUB FOR CURIOUS MINDS</a:t>
            </a:r>
          </a:p>
          <a:p>
            <a:endParaRPr lang="hr-HR" sz="2000" b="0" dirty="0"/>
          </a:p>
          <a:p>
            <a:r>
              <a:rPr lang="hr-HR" sz="2000" b="0" dirty="0"/>
              <a:t>Grant: </a:t>
            </a:r>
            <a:r>
              <a:rPr lang="root" sz="2000" b="0" dirty="0"/>
              <a:t>473 537 eur</a:t>
            </a:r>
            <a:endParaRPr lang="cs-CZ" sz="2000" b="0" dirty="0"/>
          </a:p>
          <a:p>
            <a:r>
              <a:rPr lang="hr-HR" sz="2000" b="0" dirty="0" err="1"/>
              <a:t>Vedoucí</a:t>
            </a:r>
            <a:r>
              <a:rPr lang="hr-HR" sz="2000" b="0" dirty="0"/>
              <a:t> projektu: </a:t>
            </a:r>
            <a:endParaRPr lang="cs-CZ" sz="2000" b="0" dirty="0"/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sz="2000" b="0" dirty="0">
                <a:latin typeface="+mn-lt"/>
              </a:rPr>
              <a:t>Art Fest Ltd. (BG)</a:t>
            </a:r>
            <a:endParaRPr lang="cs-CZ" sz="2000" b="0" dirty="0">
              <a:latin typeface="+mn-lt"/>
            </a:endParaRPr>
          </a:p>
          <a:p>
            <a:pPr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root" sz="2000" b="0" dirty="0">
                <a:latin typeface="+mn-lt"/>
              </a:rPr>
              <a:t>Partneři: 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sz="2000" b="0" dirty="0">
                <a:latin typeface="+mn-lt"/>
              </a:rPr>
              <a:t>Kinematografi Osijek d.d. (HR)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sz="2000" b="0" dirty="0">
                <a:latin typeface="+mn-lt"/>
              </a:rPr>
              <a:t>Tisza Mozi Szórakoztató Kereskedelmi és Szolgáltató Kft. (HU)</a:t>
            </a:r>
            <a:endParaRPr lang="cs-CZ" sz="2000" b="0" dirty="0">
              <a:latin typeface="+mn-lt"/>
            </a:endParaRPr>
          </a:p>
          <a:p>
            <a:pPr marL="285750" lvl="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sz="2000" b="0" dirty="0">
                <a:latin typeface="+mn-lt"/>
              </a:rPr>
              <a:t>Center interesnih </a:t>
            </a:r>
            <a:r>
              <a:rPr lang="root" sz="2000" b="0" dirty="0"/>
              <a:t>dejavnosti Ptuj (SI)</a:t>
            </a:r>
            <a:endParaRPr lang="cs-CZ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421108"/>
            <a:ext cx="3515547" cy="932203"/>
          </a:xfrm>
        </p:spPr>
        <p:txBody>
          <a:bodyPr/>
          <a:lstStyle/>
          <a:p>
            <a:r>
              <a:rPr lang="cs-CZ" dirty="0"/>
              <a:t>PODPOŘENÉ PROJEKTY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25B0652-E367-3840-A7BB-5CD828B34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5" y="1792706"/>
            <a:ext cx="3541294" cy="3541294"/>
          </a:xfrm>
          <a:prstGeom prst="rect">
            <a:avLst/>
          </a:prstGeom>
        </p:spPr>
      </p:pic>
      <p:pic>
        <p:nvPicPr>
          <p:cNvPr id="15" name="Picture Placeholder 14">
            <a:extLst>
              <a:ext uri="{FF2B5EF4-FFF2-40B4-BE49-F238E27FC236}">
                <a16:creationId xmlns:a16="http://schemas.microsoft.com/office/drawing/2014/main" id="{5CCA1E21-255F-2C43-BD53-A59B64553A6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8202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939636"/>
            <a:ext cx="5490818" cy="4729387"/>
          </a:xfrm>
        </p:spPr>
        <p:txBody>
          <a:bodyPr>
            <a:normAutofit fontScale="25000" lnSpcReduction="20000"/>
          </a:bodyPr>
          <a:lstStyle/>
          <a:p>
            <a:r>
              <a:rPr lang="hr-HR" sz="8000" dirty="0">
                <a:latin typeface="+mn-lt"/>
              </a:rPr>
              <a:t>CONNECTING CINEMAS IN RURAL AREAS</a:t>
            </a:r>
            <a:endParaRPr lang="root" sz="8000" dirty="0">
              <a:latin typeface="+mn-lt"/>
            </a:endParaRPr>
          </a:p>
          <a:p>
            <a:endParaRPr lang="root" sz="4800" b="0" dirty="0">
              <a:latin typeface="+mn-lt"/>
            </a:endParaRPr>
          </a:p>
          <a:p>
            <a:r>
              <a:rPr lang="root" sz="4800" b="0" dirty="0">
                <a:latin typeface="+mn-lt"/>
              </a:rPr>
              <a:t>Grant: 489 229 eur</a:t>
            </a:r>
            <a:endParaRPr lang="cs-CZ" sz="4800" b="0" dirty="0"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hr-HR" sz="4800" b="0" dirty="0" err="1">
                <a:latin typeface="+mn-lt"/>
              </a:rPr>
              <a:t>Vedoucí</a:t>
            </a:r>
            <a:r>
              <a:rPr lang="hr-HR" sz="4800" b="0" dirty="0">
                <a:latin typeface="+mn-lt"/>
              </a:rPr>
              <a:t> projektu: </a:t>
            </a:r>
            <a:endParaRPr lang="cs-CZ" sz="4800" b="0" dirty="0">
              <a:latin typeface="+mn-lt"/>
            </a:endParaRPr>
          </a:p>
          <a:p>
            <a:pPr marL="342900" indent="-3429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sz="4800" b="0" dirty="0">
                <a:latin typeface="+mn-lt"/>
              </a:rPr>
              <a:t>KulturGenossenschaft Neue Kammerspiele eG </a:t>
            </a:r>
            <a:r>
              <a:rPr lang="hr-HR" sz="4800" b="0" dirty="0">
                <a:latin typeface="+mn-lt"/>
              </a:rPr>
              <a:t>(DE)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hr-HR" sz="4800" b="0" dirty="0" err="1">
                <a:latin typeface="+mn-lt"/>
              </a:rPr>
              <a:t>Partneři</a:t>
            </a:r>
            <a:r>
              <a:rPr lang="hr-HR" sz="4800" b="0" dirty="0">
                <a:latin typeface="+mn-lt"/>
              </a:rPr>
              <a:t>: 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>
                <a:latin typeface="+mn-lt"/>
              </a:rPr>
              <a:t>KEA European Affairs (BE)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 err="1">
                <a:latin typeface="+mn-lt"/>
              </a:rPr>
              <a:t>Ifigeneia</a:t>
            </a:r>
            <a:r>
              <a:rPr lang="en-GB" sz="4800" b="0" dirty="0">
                <a:latin typeface="+mn-lt"/>
              </a:rPr>
              <a:t> G. </a:t>
            </a:r>
            <a:r>
              <a:rPr lang="en-GB" sz="4800" b="0" dirty="0" err="1">
                <a:latin typeface="+mn-lt"/>
              </a:rPr>
              <a:t>Vlachogiannis</a:t>
            </a:r>
            <a:r>
              <a:rPr lang="en-GB" sz="4800" b="0" dirty="0">
                <a:latin typeface="+mn-lt"/>
              </a:rPr>
              <a:t> – Thomas G. </a:t>
            </a:r>
            <a:r>
              <a:rPr lang="en-GB" sz="4800" b="0" dirty="0" err="1">
                <a:latin typeface="+mn-lt"/>
              </a:rPr>
              <a:t>Vlachogiannis</a:t>
            </a:r>
            <a:r>
              <a:rPr lang="en-GB" sz="4800" b="0" dirty="0">
                <a:latin typeface="+mn-lt"/>
              </a:rPr>
              <a:t> (EL)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>
                <a:latin typeface="+mn-lt"/>
              </a:rPr>
              <a:t>Public Cultural Institution Fortress of Culture </a:t>
            </a:r>
            <a:r>
              <a:rPr lang="en-GB" sz="4800" b="0" dirty="0" err="1">
                <a:latin typeface="+mn-lt"/>
              </a:rPr>
              <a:t>Šibenik</a:t>
            </a:r>
            <a:r>
              <a:rPr lang="en-GB" sz="4800" b="0" dirty="0">
                <a:latin typeface="+mn-lt"/>
              </a:rPr>
              <a:t>  (HR)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 err="1">
                <a:latin typeface="+mn-lt"/>
              </a:rPr>
              <a:t>Hogeschool</a:t>
            </a:r>
            <a:r>
              <a:rPr lang="en-GB" sz="4800" b="0" dirty="0">
                <a:latin typeface="+mn-lt"/>
              </a:rPr>
              <a:t> van Amsterdam / Amsterdam Univ. of Applied Sciences (NL)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>
                <a:latin typeface="+mn-lt"/>
              </a:rPr>
              <a:t>M2C </a:t>
            </a:r>
            <a:r>
              <a:rPr lang="en-GB" sz="4800" b="0" dirty="0" err="1">
                <a:latin typeface="+mn-lt"/>
              </a:rPr>
              <a:t>Institut</a:t>
            </a:r>
            <a:r>
              <a:rPr lang="en-GB" sz="4800" b="0" dirty="0">
                <a:latin typeface="+mn-lt"/>
              </a:rPr>
              <a:t> </a:t>
            </a:r>
            <a:r>
              <a:rPr lang="en-GB" sz="4800" b="0" dirty="0" err="1">
                <a:latin typeface="+mn-lt"/>
              </a:rPr>
              <a:t>für</a:t>
            </a:r>
            <a:r>
              <a:rPr lang="en-GB" sz="4800" b="0" dirty="0">
                <a:latin typeface="+mn-lt"/>
              </a:rPr>
              <a:t> </a:t>
            </a:r>
            <a:r>
              <a:rPr lang="en-GB" sz="4800" b="0" dirty="0" err="1">
                <a:latin typeface="+mn-lt"/>
              </a:rPr>
              <a:t>angewandte</a:t>
            </a:r>
            <a:r>
              <a:rPr lang="en-GB" sz="4800" b="0" dirty="0">
                <a:latin typeface="+mn-lt"/>
              </a:rPr>
              <a:t> </a:t>
            </a:r>
            <a:r>
              <a:rPr lang="en-GB" sz="4800" b="0" dirty="0" err="1">
                <a:latin typeface="+mn-lt"/>
              </a:rPr>
              <a:t>Medienforschung</a:t>
            </a:r>
            <a:r>
              <a:rPr lang="en-GB" sz="4800" b="0" dirty="0">
                <a:latin typeface="+mn-lt"/>
              </a:rPr>
              <a:t> (GE)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>
                <a:latin typeface="+mn-lt"/>
              </a:rPr>
              <a:t>Public Art Lab </a:t>
            </a:r>
            <a:r>
              <a:rPr lang="en-GB" sz="4800" b="0" dirty="0" err="1">
                <a:latin typeface="+mn-lt"/>
              </a:rPr>
              <a:t>e.V</a:t>
            </a:r>
            <a:r>
              <a:rPr lang="en-GB" sz="4800" b="0" dirty="0">
                <a:latin typeface="+mn-lt"/>
              </a:rPr>
              <a:t>. (GE)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4800" b="0" dirty="0" err="1">
                <a:latin typeface="+mn-lt"/>
              </a:rPr>
              <a:t>Mioritics</a:t>
            </a:r>
            <a:r>
              <a:rPr lang="en-GB" sz="4800" b="0" dirty="0">
                <a:latin typeface="+mn-lt"/>
              </a:rPr>
              <a:t> Association (RO)</a:t>
            </a:r>
            <a:endParaRPr lang="cs-CZ" sz="4800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4800" b="0" dirty="0">
              <a:latin typeface="+mn-lt"/>
            </a:endParaRPr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421108"/>
            <a:ext cx="3515547" cy="932203"/>
          </a:xfrm>
        </p:spPr>
        <p:txBody>
          <a:bodyPr/>
          <a:lstStyle/>
          <a:p>
            <a:r>
              <a:rPr lang="cs-CZ" dirty="0"/>
              <a:t>PODPOŘENÉ PROJEKTY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1B24AB26-B66C-9E44-956F-16287A277A4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7" r="21827"/>
          <a:stretch>
            <a:fillRect/>
          </a:stretch>
        </p:blipFill>
        <p:spPr>
          <a:xfrm>
            <a:off x="5603617" y="1792705"/>
            <a:ext cx="3540381" cy="3540381"/>
          </a:xfr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861B6D-B4EC-2E4A-88CD-63BC3EA98F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5" y="1792706"/>
            <a:ext cx="3541294" cy="354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1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939636"/>
            <a:ext cx="5490818" cy="4729387"/>
          </a:xfrm>
        </p:spPr>
        <p:txBody>
          <a:bodyPr>
            <a:noAutofit/>
          </a:bodyPr>
          <a:lstStyle/>
          <a:p>
            <a:r>
              <a:rPr lang="root" sz="2000" dirty="0"/>
              <a:t>CINEMA COMMUNITIES FOR INNOVATION, NETWORKS AND ENVIRONMENT (CINE) </a:t>
            </a:r>
          </a:p>
          <a:p>
            <a:endParaRPr lang="root" b="0" dirty="0">
              <a:latin typeface="+mn-lt"/>
            </a:endParaRPr>
          </a:p>
          <a:p>
            <a:r>
              <a:rPr lang="root" b="0" dirty="0">
                <a:latin typeface="+mn-lt"/>
              </a:rPr>
              <a:t>Grant: 488 126 eur</a:t>
            </a:r>
            <a:endParaRPr lang="cs-CZ" b="0" dirty="0">
              <a:latin typeface="+mn-lt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hr-HR" b="0" dirty="0" err="1">
                <a:latin typeface="+mn-lt"/>
              </a:rPr>
              <a:t>Vedoucí</a:t>
            </a:r>
            <a:r>
              <a:rPr lang="hr-HR" b="0" dirty="0">
                <a:latin typeface="+mn-lt"/>
              </a:rPr>
              <a:t> projektu: </a:t>
            </a:r>
            <a:endParaRPr lang="cs-CZ" b="0" dirty="0">
              <a:latin typeface="+mn-lt"/>
            </a:endParaRPr>
          </a:p>
          <a:p>
            <a:pPr marL="342900" indent="-3429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b="0" dirty="0">
                <a:latin typeface="+mn-lt"/>
              </a:rPr>
              <a:t>Slow Food NGO (IT) 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</a:pPr>
            <a:r>
              <a:rPr lang="hr-HR" b="0" dirty="0" err="1">
                <a:latin typeface="+mn-lt"/>
              </a:rPr>
              <a:t>Partneři</a:t>
            </a:r>
            <a:r>
              <a:rPr lang="hr-HR" b="0" dirty="0">
                <a:latin typeface="+mn-lt"/>
              </a:rPr>
              <a:t>: </a:t>
            </a:r>
            <a:endParaRPr lang="cs-CZ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hr-HR" b="0" dirty="0" err="1"/>
              <a:t>Association</a:t>
            </a:r>
            <a:r>
              <a:rPr lang="hr-HR" b="0" dirty="0"/>
              <a:t> </a:t>
            </a:r>
            <a:r>
              <a:rPr lang="root" b="0" dirty="0"/>
              <a:t>Kinookus (HR)</a:t>
            </a: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b="0" dirty="0"/>
              <a:t>Associazione CinemAmbiente (IT)</a:t>
            </a: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b="0" dirty="0"/>
              <a:t>Cinema Boaro – Silva S.N.C. Di Carrino Italia &amp; Lombardi Maria Rosa  (IT) </a:t>
            </a: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root" b="0" dirty="0"/>
              <a:t>Municipality of Cherasco (IT) </a:t>
            </a:r>
            <a:endParaRPr lang="cs-CZ" b="0" dirty="0">
              <a:latin typeface="+mn-lt"/>
            </a:endParaRPr>
          </a:p>
          <a:p>
            <a:pPr marL="457200" indent="-457200">
              <a:lnSpc>
                <a:spcPct val="13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2000" b="0" dirty="0">
              <a:latin typeface="+mn-lt"/>
            </a:endParaRPr>
          </a:p>
          <a:p>
            <a:endParaRPr lang="cs-CZ" sz="2000" dirty="0">
              <a:latin typeface="+mn-lt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416" y="421108"/>
            <a:ext cx="3515547" cy="932203"/>
          </a:xfrm>
        </p:spPr>
        <p:txBody>
          <a:bodyPr/>
          <a:lstStyle/>
          <a:p>
            <a:r>
              <a:rPr lang="cs-CZ" dirty="0"/>
              <a:t>PODPOŘENÉ PROJEKTY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3861B6D-B4EC-2E4A-88CD-63BC3EA98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705" y="1792706"/>
            <a:ext cx="3541294" cy="3541294"/>
          </a:xfrm>
          <a:prstGeom prst="rect">
            <a:avLst/>
          </a:prstGeom>
        </p:spPr>
      </p:pic>
      <p:pic>
        <p:nvPicPr>
          <p:cNvPr id="15" name="Picture 2" descr="page13image3779867792">
            <a:extLst>
              <a:ext uri="{FF2B5EF4-FFF2-40B4-BE49-F238E27FC236}">
                <a16:creationId xmlns:a16="http://schemas.microsoft.com/office/drawing/2014/main" id="{E9DE0FA9-04CE-A94D-9A79-DE98E0133E4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3100" y="1792288"/>
            <a:ext cx="3240088" cy="3240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521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/>
              <a:t>Online meeting za účelem hledání projektů a partnerů do projektů v rámci této výzvy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endParaRPr lang="cs-CZ" sz="2000" b="0" dirty="0"/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TERMÍN: </a:t>
            </a:r>
            <a:r>
              <a:rPr lang="cs-CZ" sz="2000" dirty="0"/>
              <a:t>čtvrtek 9. 7., 10-13 hodin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MÍSTO: Platforma ZOOM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ORGANIZÁTOR: CED FR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REGISTRACE do 1. 7. (bližší informace rozešleme registrovaným na tento </a:t>
            </a:r>
            <a:r>
              <a:rPr lang="cs-CZ" sz="2000" b="0" dirty="0" err="1"/>
              <a:t>webinář</a:t>
            </a:r>
            <a:r>
              <a:rPr lang="cs-CZ" sz="2000" b="0" dirty="0"/>
              <a:t>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8"/>
            <a:ext cx="3495580" cy="895073"/>
          </a:xfrm>
        </p:spPr>
        <p:txBody>
          <a:bodyPr/>
          <a:lstStyle/>
          <a:p>
            <a:r>
              <a:rPr lang="cs-CZ" dirty="0"/>
              <a:t>PITCHING SESSION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77687EFB-AF9F-8049-BB34-5765054E345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b="31"/>
          <a:stretch>
            <a:fillRect/>
          </a:stretch>
        </p:blipFill>
        <p:spPr/>
      </p:pic>
      <p:pic>
        <p:nvPicPr>
          <p:cNvPr id="21" name="Picture 1" descr="page13image3781810592">
            <a:extLst>
              <a:ext uri="{FF2B5EF4-FFF2-40B4-BE49-F238E27FC236}">
                <a16:creationId xmlns:a16="http://schemas.microsoft.com/office/drawing/2014/main" id="{CC132273-1734-D54C-80C1-E4380574F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82" y="1792706"/>
            <a:ext cx="1479724" cy="1479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0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FAED918F-1FED-4862-B55E-6533294BE6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46364"/>
            <a:ext cx="9144000" cy="6858000"/>
          </a:xfrm>
        </p:spPr>
      </p:pic>
      <p:sp>
        <p:nvSpPr>
          <p:cNvPr id="6" name="Zástupný symbol pro nadpis 1">
            <a:extLst>
              <a:ext uri="{FF2B5EF4-FFF2-40B4-BE49-F238E27FC236}">
                <a16:creationId xmlns:a16="http://schemas.microsoft.com/office/drawing/2014/main" id="{0FA1D8B7-B850-436E-B914-935C204D0531}"/>
              </a:ext>
            </a:extLst>
          </p:cNvPr>
          <p:cNvSpPr txBox="1">
            <a:spLocks/>
          </p:cNvSpPr>
          <p:nvPr/>
        </p:nvSpPr>
        <p:spPr>
          <a:xfrm>
            <a:off x="4959511" y="1464338"/>
            <a:ext cx="4217069" cy="3634037"/>
          </a:xfrm>
          <a:prstGeom prst="rect">
            <a:avLst/>
          </a:prstGeom>
          <a:noFill/>
          <a:ln w="50800" cap="flat" cmpd="sng">
            <a:solidFill>
              <a:schemeClr val="tx1">
                <a:lumMod val="50000"/>
              </a:schemeClr>
            </a:solidFill>
            <a:miter lim="800000"/>
          </a:ln>
        </p:spPr>
        <p:txBody>
          <a:bodyPr vert="horz" lIns="144000" tIns="72000" rIns="288000" bIns="7200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ln>
                  <a:noFill/>
                </a:ln>
                <a:solidFill>
                  <a:schemeClr val="bg1"/>
                </a:solidFill>
                <a:latin typeface="Franklin Gothic Medium" panose="020B0603020102020204" pitchFamily="34" charset="0"/>
                <a:ea typeface="Verdana" panose="020B0604030504040204" pitchFamily="34" charset="0"/>
                <a:cs typeface="Franklin Gothic Medium" panose="020B0603020102020204" pitchFamily="34" charset="0"/>
              </a:defRPr>
            </a:lvl1pPr>
          </a:lstStyle>
          <a:p>
            <a:pPr algn="r"/>
            <a:endParaRPr lang="cs-CZ" sz="3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cs-CZ" sz="3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endParaRPr lang="cs-CZ" sz="3200" b="1" dirty="0">
              <a:solidFill>
                <a:schemeClr val="tx1">
                  <a:lumMod val="50000"/>
                </a:schemeClr>
              </a:solidFill>
              <a:latin typeface="+mj-lt"/>
            </a:endParaRPr>
          </a:p>
          <a:p>
            <a:pPr algn="r"/>
            <a:r>
              <a:rPr lang="cs-CZ" sz="3200" b="1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DĚKUJEME ZA POZORNOST</a:t>
            </a:r>
            <a:endParaRPr lang="cs-CZ" sz="4000" b="1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endParaRPr lang="cs-CZ" sz="4000" b="1" dirty="0">
              <a:solidFill>
                <a:schemeClr val="tx1">
                  <a:lumMod val="50000"/>
                </a:schemeClr>
              </a:solidFill>
            </a:endParaRPr>
          </a:p>
          <a:p>
            <a:pPr algn="r"/>
            <a:r>
              <a:rPr lang="cs-CZ" sz="2000" b="1" dirty="0">
                <a:solidFill>
                  <a:schemeClr val="tx1">
                    <a:lumMod val="50000"/>
                  </a:schemeClr>
                </a:solidFill>
                <a:latin typeface="+mn-lt"/>
                <a:hlinkClick r:id="rId4"/>
              </a:rPr>
              <a:t>www.kreativnievropa.cz</a:t>
            </a:r>
            <a:endParaRPr lang="cs-CZ" sz="2000" b="1" dirty="0">
              <a:solidFill>
                <a:schemeClr val="tx1">
                  <a:lumMod val="50000"/>
                </a:schemeClr>
              </a:solidFill>
              <a:latin typeface="+mn-lt"/>
            </a:endParaRPr>
          </a:p>
          <a:p>
            <a:pPr algn="r"/>
            <a:r>
              <a:rPr lang="cs-CZ" sz="1200" dirty="0" err="1">
                <a:solidFill>
                  <a:schemeClr val="tx1"/>
                </a:solidFill>
                <a:latin typeface="+mn-lt"/>
              </a:rPr>
              <a:t>magdalena.mullerova@kreativnievropa.cz</a:t>
            </a:r>
            <a:endParaRPr lang="cs-CZ" sz="1200" dirty="0">
              <a:solidFill>
                <a:schemeClr val="tx1"/>
              </a:solidFill>
              <a:latin typeface="+mn-lt"/>
            </a:endParaRPr>
          </a:p>
          <a:p>
            <a:pPr algn="r"/>
            <a:r>
              <a:rPr lang="cs-CZ" sz="1200" dirty="0" err="1">
                <a:solidFill>
                  <a:schemeClr val="tx1"/>
                </a:solidFill>
                <a:latin typeface="+mn-lt"/>
              </a:rPr>
              <a:t>daniela.stanikova@kreativnievropa.cz</a:t>
            </a:r>
            <a:endParaRPr lang="cs-CZ" sz="1200" dirty="0">
              <a:solidFill>
                <a:schemeClr val="tx1"/>
              </a:solidFill>
              <a:latin typeface="+mn-lt"/>
            </a:endParaRPr>
          </a:p>
          <a:p>
            <a:pPr algn="r"/>
            <a:endParaRPr lang="cs-CZ" b="1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14AF5-21D1-4C99-8A62-7AD788C80B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71" y="6001307"/>
            <a:ext cx="1766170" cy="65641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3708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6436" y="1633728"/>
            <a:ext cx="5893464" cy="4531545"/>
          </a:xfrm>
        </p:spPr>
        <p:txBody>
          <a:bodyPr vert="horz" lIns="0" tIns="0" rIns="0" bIns="0" rtlCol="0">
            <a:normAutofit fontScale="77500" lnSpcReduction="20000"/>
          </a:bodyPr>
          <a:lstStyle/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200" b="0" dirty="0"/>
              <a:t>CNECT/i.3/2020/2738010 </a:t>
            </a:r>
            <a:r>
              <a:rPr lang="cs-CZ" sz="2200" b="0" dirty="0" err="1"/>
              <a:t>Preparatory</a:t>
            </a:r>
            <a:r>
              <a:rPr lang="cs-CZ" sz="2200" b="0" dirty="0"/>
              <a:t> </a:t>
            </a:r>
            <a:r>
              <a:rPr lang="cs-CZ" sz="2200" b="0" dirty="0" err="1"/>
              <a:t>Action</a:t>
            </a:r>
            <a:r>
              <a:rPr lang="cs-CZ" sz="2200" b="0" dirty="0"/>
              <a:t>  (zavádění a testování nových aktivit) 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200" b="0" dirty="0"/>
              <a:t>Výzva EK (DG CNECT) - </a:t>
            </a:r>
            <a:r>
              <a:rPr lang="en-GB" sz="2200" b="0" dirty="0" err="1"/>
              <a:t>mimo</a:t>
            </a:r>
            <a:r>
              <a:rPr lang="en-GB" sz="2200" b="0" dirty="0"/>
              <a:t> </a:t>
            </a:r>
            <a:r>
              <a:rPr lang="cs-CZ" sz="2200" b="0" dirty="0"/>
              <a:t>p</a:t>
            </a:r>
            <a:r>
              <a:rPr lang="en-GB" sz="2200" b="0" dirty="0" err="1"/>
              <a:t>rogram</a:t>
            </a:r>
            <a:r>
              <a:rPr lang="en-GB" sz="2200" b="0" dirty="0"/>
              <a:t> </a:t>
            </a:r>
            <a:r>
              <a:rPr lang="en-GB" sz="2200" b="0" dirty="0" err="1"/>
              <a:t>Kreativní</a:t>
            </a:r>
            <a:r>
              <a:rPr lang="en-GB" sz="2200" b="0" dirty="0"/>
              <a:t> Evropa</a:t>
            </a:r>
            <a:r>
              <a:rPr lang="cs-CZ" sz="2200" b="0" dirty="0"/>
              <a:t> 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200" dirty="0"/>
              <a:t>ALE</a:t>
            </a:r>
            <a:r>
              <a:rPr lang="cs-CZ" sz="2200" b="0" dirty="0"/>
              <a:t> spadá pod ředitelství </a:t>
            </a:r>
            <a:r>
              <a:rPr lang="en-GB" sz="2200" b="0" dirty="0"/>
              <a:t>I.3: </a:t>
            </a:r>
            <a:r>
              <a:rPr lang="en-GB" sz="2200" b="0" dirty="0" err="1"/>
              <a:t>Audiovisual</a:t>
            </a:r>
            <a:r>
              <a:rPr lang="en-GB" sz="2200" b="0" dirty="0"/>
              <a:t> Industry &amp; Media Support Programmes</a:t>
            </a:r>
            <a:r>
              <a:rPr lang="cs-CZ" sz="2200" b="0" dirty="0"/>
              <a:t> (KE MEDIA)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200" dirty="0"/>
              <a:t>Záměr</a:t>
            </a:r>
            <a:br>
              <a:rPr lang="en-GB" sz="2200" b="0" dirty="0"/>
            </a:br>
            <a:r>
              <a:rPr lang="en-GB" sz="2200" b="0" dirty="0" err="1"/>
              <a:t>vytvořit</a:t>
            </a:r>
            <a:r>
              <a:rPr lang="en-GB" sz="2200" b="0" dirty="0"/>
              <a:t> z kin </a:t>
            </a:r>
            <a:r>
              <a:rPr lang="en-GB" sz="2200" b="0" dirty="0" err="1"/>
              <a:t>zejména</a:t>
            </a:r>
            <a:r>
              <a:rPr lang="en-GB" sz="2200" b="0" dirty="0"/>
              <a:t> v </a:t>
            </a:r>
            <a:r>
              <a:rPr lang="en-GB" sz="2200" b="0" dirty="0" err="1"/>
              <a:t>oblastech</a:t>
            </a:r>
            <a:r>
              <a:rPr lang="en-GB" sz="2200" b="0" dirty="0"/>
              <a:t> s </a:t>
            </a:r>
            <a:r>
              <a:rPr lang="en-GB" sz="2200" b="0" dirty="0" err="1"/>
              <a:t>omezenou</a:t>
            </a:r>
            <a:r>
              <a:rPr lang="en-GB" sz="2200" b="0" dirty="0"/>
              <a:t> </a:t>
            </a:r>
            <a:r>
              <a:rPr lang="en-GB" sz="2200" b="0" dirty="0" err="1"/>
              <a:t>kulturní</a:t>
            </a:r>
            <a:r>
              <a:rPr lang="en-GB" sz="2200" b="0" dirty="0"/>
              <a:t> </a:t>
            </a:r>
            <a:r>
              <a:rPr lang="en-GB" sz="2200" b="0" dirty="0" err="1"/>
              <a:t>infrastrukturou</a:t>
            </a:r>
            <a:r>
              <a:rPr lang="en-GB" sz="2200" b="0" dirty="0"/>
              <a:t> a </a:t>
            </a:r>
            <a:r>
              <a:rPr lang="en-GB" sz="2200" b="0" dirty="0" err="1"/>
              <a:t>oblastech</a:t>
            </a:r>
            <a:r>
              <a:rPr lang="en-GB" sz="2200" b="0" dirty="0"/>
              <a:t> </a:t>
            </a:r>
            <a:r>
              <a:rPr lang="en-GB" sz="2200" b="0" dirty="0" err="1"/>
              <a:t>silně</a:t>
            </a:r>
            <a:r>
              <a:rPr lang="en-GB" sz="2200" b="0" dirty="0"/>
              <a:t> </a:t>
            </a:r>
            <a:r>
              <a:rPr lang="en-GB" sz="2200" b="0" dirty="0" err="1"/>
              <a:t>zasažených</a:t>
            </a:r>
            <a:r>
              <a:rPr lang="en-GB" sz="2200" b="0" dirty="0"/>
              <a:t> </a:t>
            </a:r>
            <a:r>
              <a:rPr lang="en-GB" sz="2200" b="0" dirty="0" err="1"/>
              <a:t>pandemií</a:t>
            </a:r>
            <a:r>
              <a:rPr lang="en-GB" sz="2200" b="0" dirty="0"/>
              <a:t> COVID</a:t>
            </a:r>
            <a:r>
              <a:rPr lang="cs-CZ" sz="2200" b="0" dirty="0"/>
              <a:t> </a:t>
            </a:r>
            <a:r>
              <a:rPr lang="en-GB" sz="2200" b="0" dirty="0" err="1"/>
              <a:t>inovativní</a:t>
            </a:r>
            <a:r>
              <a:rPr lang="en-GB" sz="2200" b="0" dirty="0"/>
              <a:t> </a:t>
            </a:r>
            <a:r>
              <a:rPr lang="en-GB" sz="2200" b="0" dirty="0" err="1"/>
              <a:t>kulturní</a:t>
            </a:r>
            <a:r>
              <a:rPr lang="en-GB" sz="2200" b="0" dirty="0"/>
              <a:t> </a:t>
            </a:r>
            <a:r>
              <a:rPr lang="en-GB" sz="2200" b="0" dirty="0" err="1"/>
              <a:t>centra</a:t>
            </a:r>
            <a:r>
              <a:rPr lang="en-GB" sz="2200" b="0" dirty="0"/>
              <a:t> (</a:t>
            </a:r>
            <a:r>
              <a:rPr lang="cs-CZ" sz="2200" b="0" dirty="0" err="1"/>
              <a:t>innovation</a:t>
            </a:r>
            <a:r>
              <a:rPr lang="cs-CZ" sz="2200" b="0" dirty="0"/>
              <a:t> </a:t>
            </a:r>
            <a:r>
              <a:rPr lang="en-GB" sz="2200" b="0" dirty="0"/>
              <a:t>hubs). </a:t>
            </a:r>
            <a:endParaRPr lang="cs-CZ" sz="2200" b="0" dirty="0"/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endParaRPr lang="cs-CZ" sz="1800" b="0" dirty="0"/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r>
              <a:rPr lang="cs-CZ" sz="1800" b="0" i="1" dirty="0"/>
              <a:t>Podrobné informace k výzvě</a:t>
            </a:r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r>
              <a:rPr lang="cs-CZ" sz="1800" b="0" i="1" dirty="0">
                <a:hlinkClick r:id="rId3"/>
              </a:rPr>
              <a:t>https://ec.europa.eu/digital-single-market/en/news/preparatory-action-cinemas-innovation-hubs-local-communities</a:t>
            </a:r>
            <a:r>
              <a:rPr lang="cs-CZ" sz="1800" b="0" i="1" dirty="0"/>
              <a:t>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VÝZVA</a:t>
            </a:r>
          </a:p>
        </p:txBody>
      </p:sp>
      <p:pic>
        <p:nvPicPr>
          <p:cNvPr id="12" name="Picture Placeholder 11" descr="A picture containing sky, dog, grass, outdoor&#10;&#10;Description automatically generated">
            <a:extLst>
              <a:ext uri="{FF2B5EF4-FFF2-40B4-BE49-F238E27FC236}">
                <a16:creationId xmlns:a16="http://schemas.microsoft.com/office/drawing/2014/main" id="{1D19E070-AEF3-469F-BB0A-857B452BBED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erson standing next to a dog&#10;&#10;Description automatically generated">
            <a:extLst>
              <a:ext uri="{FF2B5EF4-FFF2-40B4-BE49-F238E27FC236}">
                <a16:creationId xmlns:a16="http://schemas.microsoft.com/office/drawing/2014/main" id="{9956D654-E4FB-4F48-B639-D33214A1FDB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" b="308"/>
          <a:stretch>
            <a:fillRect/>
          </a:stretch>
        </p:blipFill>
        <p:spPr>
          <a:xfrm>
            <a:off x="373534" y="3381325"/>
            <a:ext cx="2520000" cy="2520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07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49052D8D-9DB3-44DA-A291-E845236CA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Redefinice zkušenosti „návštěvy kina“ v době po pandemii s výhledem na vytvoření inovativních kulturních center obzvláště prostřednictvím </a:t>
            </a:r>
            <a:br>
              <a:rPr lang="cs-CZ" sz="2000" b="0" dirty="0"/>
            </a:br>
            <a:r>
              <a:rPr lang="cs-CZ" sz="2000" b="0" dirty="0"/>
              <a:t>spolupráce mezi kiny a </a:t>
            </a:r>
            <a:r>
              <a:rPr lang="cs-CZ" sz="2000" b="0" dirty="0" err="1"/>
              <a:t>VoD</a:t>
            </a:r>
            <a:endParaRPr lang="cs-CZ" sz="2000" b="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/>
              <a:t>Budování publika a komunity prostřednictvím </a:t>
            </a:r>
            <a:r>
              <a:rPr lang="cs-CZ" sz="2000" dirty="0">
                <a:solidFill>
                  <a:schemeClr val="tx1"/>
                </a:solidFill>
              </a:rPr>
              <a:t>interaktivních</a:t>
            </a:r>
            <a:r>
              <a:rPr lang="cs-CZ" sz="2000" b="0" dirty="0"/>
              <a:t> zážitků (nabídka kulturních a vzdělávacích aktivit)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99287D-EADF-4EEC-B1A6-099DB18C4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AD31E7A-ECBF-4CCD-B173-D6C59EC8A56B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AB516950-CB8C-824A-8215-2434EF1930F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948F1370-DFD3-7B46-A31E-6633A09325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" b="1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2651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193" y="1536192"/>
            <a:ext cx="4344376" cy="532180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400" b="0" dirty="0">
                <a:latin typeface="+mn-lt"/>
              </a:rPr>
              <a:t>3.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Inovace</a:t>
            </a:r>
            <a:r>
              <a:rPr lang="cs-CZ" sz="14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400" b="0" dirty="0">
                <a:latin typeface="+mn-lt"/>
              </a:rPr>
              <a:t>kinematografické zkušenosti – která povede k vzniku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nových typů kulturních zážitků </a:t>
            </a:r>
            <a:r>
              <a:rPr lang="cs-CZ" sz="1400" b="0" dirty="0">
                <a:latin typeface="+mn-lt"/>
              </a:rPr>
              <a:t>především v oblastech s chudou kulturní infrastrukturou anebo zasažených COVID.</a:t>
            </a:r>
          </a:p>
          <a:p>
            <a:pPr>
              <a:lnSpc>
                <a:spcPct val="130000"/>
              </a:lnSpc>
            </a:pPr>
            <a:r>
              <a:rPr lang="cs-CZ" sz="1400" b="0" dirty="0">
                <a:latin typeface="+mn-lt"/>
              </a:rPr>
              <a:t>4. Podpora sociálního a ekonomického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rozvoje místních komunit</a:t>
            </a:r>
            <a:r>
              <a:rPr lang="cs-CZ" sz="1400" b="0" dirty="0">
                <a:solidFill>
                  <a:srgbClr val="FF0000"/>
                </a:solidFill>
                <a:latin typeface="+mn-lt"/>
              </a:rPr>
              <a:t> </a:t>
            </a:r>
            <a:r>
              <a:rPr lang="cs-CZ" sz="1400" b="0" dirty="0">
                <a:latin typeface="+mn-lt"/>
              </a:rPr>
              <a:t>prostřednictvím inovativních akcí, které berou v úvahu dopady pandemie a obnovení  zkušenosti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návštěvy  kina </a:t>
            </a:r>
            <a:r>
              <a:rPr lang="cs-CZ" sz="1400" b="0" dirty="0">
                <a:latin typeface="+mn-lt"/>
              </a:rPr>
              <a:t>- v reálu i ve virtuální dimenzi </a:t>
            </a:r>
          </a:p>
          <a:p>
            <a:pPr>
              <a:lnSpc>
                <a:spcPct val="130000"/>
              </a:lnSpc>
            </a:pPr>
            <a:r>
              <a:rPr lang="cs-CZ" sz="1400" b="0" dirty="0">
                <a:latin typeface="+mn-lt"/>
              </a:rPr>
              <a:t>5. Posílení </a:t>
            </a:r>
            <a:r>
              <a:rPr lang="cs-CZ" sz="1400" dirty="0">
                <a:solidFill>
                  <a:schemeClr val="tx1"/>
                </a:solidFill>
                <a:latin typeface="+mn-lt"/>
              </a:rPr>
              <a:t>přeshraniční spolupráce </a:t>
            </a:r>
            <a:r>
              <a:rPr lang="cs-CZ" sz="1400" b="0" dirty="0">
                <a:latin typeface="+mn-lt"/>
              </a:rPr>
              <a:t>mezi kiny a spolupráce mezi kiny, VOD a dalšími kulturními organizacemi, zejména v oblastech…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24" y="421109"/>
            <a:ext cx="3527739" cy="895628"/>
          </a:xfrm>
        </p:spPr>
        <p:txBody>
          <a:bodyPr/>
          <a:lstStyle/>
          <a:p>
            <a:r>
              <a:rPr lang="cs-CZ" dirty="0"/>
              <a:t>OČEKÁVÁNÉ </a:t>
            </a:r>
            <a:br>
              <a:rPr lang="cs-CZ" dirty="0"/>
            </a:br>
            <a:r>
              <a:rPr lang="cs-CZ" b="1" dirty="0">
                <a:latin typeface="+mj-lt"/>
              </a:rPr>
              <a:t>VÝSTUPY</a:t>
            </a:r>
          </a:p>
        </p:txBody>
      </p:sp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>
          <a:xfrm>
            <a:off x="2552809" y="4949486"/>
            <a:ext cx="1662545" cy="1662545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0381" y="1792706"/>
            <a:ext cx="4140000" cy="4455694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cs-CZ" sz="1400" b="0" dirty="0">
                <a:latin typeface="+mn-lt"/>
              </a:rPr>
              <a:t>1. Vytvoření inovativních kulturních center soustředěných </a:t>
            </a:r>
            <a:r>
              <a:rPr lang="cs-CZ" sz="1400" dirty="0">
                <a:latin typeface="+mn-lt"/>
              </a:rPr>
              <a:t>kolem kin</a:t>
            </a:r>
            <a:r>
              <a:rPr lang="cs-CZ" sz="1400" b="0" dirty="0">
                <a:latin typeface="+mn-lt"/>
              </a:rPr>
              <a:t>. Zahrnuje spolupráci mezi  jednotlivými kiny a dalšími organizacemi napříč  kulturními a kreativními obory, </a:t>
            </a:r>
            <a:r>
              <a:rPr lang="cs-CZ" sz="1400" dirty="0">
                <a:latin typeface="+mn-lt"/>
              </a:rPr>
              <a:t>včetně online platforem</a:t>
            </a:r>
            <a:r>
              <a:rPr lang="cs-CZ" sz="1400" b="0" dirty="0">
                <a:latin typeface="+mn-lt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cs-CZ" sz="1400" b="0" dirty="0"/>
              <a:t>2. Nové modely </a:t>
            </a:r>
            <a:r>
              <a:rPr lang="cs-CZ" sz="1400" dirty="0">
                <a:solidFill>
                  <a:schemeClr val="tx1"/>
                </a:solidFill>
              </a:rPr>
              <a:t>práce</a:t>
            </a:r>
            <a:r>
              <a:rPr lang="cs-CZ" sz="1400" b="0" dirty="0">
                <a:solidFill>
                  <a:srgbClr val="FF0000"/>
                </a:solidFill>
              </a:rPr>
              <a:t> </a:t>
            </a:r>
            <a:r>
              <a:rPr lang="cs-CZ" sz="1400" b="0" dirty="0"/>
              <a:t>se současným </a:t>
            </a:r>
            <a:r>
              <a:rPr lang="cs-CZ" sz="1400" dirty="0">
                <a:solidFill>
                  <a:schemeClr val="tx1"/>
                </a:solidFill>
              </a:rPr>
              <a:t>publikem</a:t>
            </a:r>
            <a:r>
              <a:rPr lang="cs-CZ" sz="1400" b="0" dirty="0">
                <a:solidFill>
                  <a:srgbClr val="FF0000"/>
                </a:solidFill>
              </a:rPr>
              <a:t> </a:t>
            </a:r>
            <a:r>
              <a:rPr lang="cs-CZ" sz="1400" b="0" dirty="0"/>
              <a:t>a </a:t>
            </a:r>
            <a:r>
              <a:rPr lang="cs-CZ" sz="1400" dirty="0">
                <a:solidFill>
                  <a:schemeClr val="tx1"/>
                </a:solidFill>
              </a:rPr>
              <a:t>získávání nového </a:t>
            </a:r>
            <a:r>
              <a:rPr lang="cs-CZ" sz="1400" b="0" dirty="0"/>
              <a:t>(především </a:t>
            </a:r>
            <a:r>
              <a:rPr lang="cs-CZ" sz="1400" dirty="0">
                <a:solidFill>
                  <a:schemeClr val="tx1"/>
                </a:solidFill>
              </a:rPr>
              <a:t>mladých </a:t>
            </a:r>
            <a:r>
              <a:rPr lang="cs-CZ" sz="1400" b="0" dirty="0"/>
              <a:t>diváků) prostřednictvím nabídky kvalitního a různorodého </a:t>
            </a:r>
            <a:r>
              <a:rPr lang="cs-CZ" sz="1400" dirty="0">
                <a:solidFill>
                  <a:schemeClr val="tx1"/>
                </a:solidFill>
              </a:rPr>
              <a:t>evropského obsahu </a:t>
            </a:r>
            <a:r>
              <a:rPr lang="cs-CZ" sz="1400" b="0" dirty="0"/>
              <a:t>(audiovizuálního a jiného) a </a:t>
            </a:r>
            <a:r>
              <a:rPr lang="cs-CZ" sz="1400" dirty="0">
                <a:solidFill>
                  <a:schemeClr val="tx1"/>
                </a:solidFill>
              </a:rPr>
              <a:t>vzdělávacích</a:t>
            </a:r>
            <a:r>
              <a:rPr lang="cs-CZ" sz="1400" b="0" dirty="0"/>
              <a:t> aktivit (filmové vzdělávání, mediální gramotnost)</a:t>
            </a:r>
          </a:p>
          <a:p>
            <a:pPr marL="342900" indent="-342900">
              <a:lnSpc>
                <a:spcPct val="120000"/>
              </a:lnSpc>
              <a:buAutoNum type="arabicPeriod"/>
            </a:pPr>
            <a:endParaRPr lang="cs-CZ" sz="1400" b="0" dirty="0">
              <a:latin typeface="+mn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7EAAD-CD60-49A1-A1B1-201CFB7E982E}"/>
              </a:ext>
            </a:extLst>
          </p:cNvPr>
          <p:cNvSpPr/>
          <p:nvPr/>
        </p:nvSpPr>
        <p:spPr>
          <a:xfrm>
            <a:off x="3384082" y="222364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58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910053" cy="4926749"/>
          </a:xfrm>
        </p:spPr>
        <p:txBody>
          <a:bodyPr/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dirty="0" err="1"/>
              <a:t>přeshraniční</a:t>
            </a:r>
            <a:r>
              <a:rPr lang="en-GB" sz="1800" b="0" dirty="0"/>
              <a:t> </a:t>
            </a:r>
            <a:r>
              <a:rPr lang="en-GB" sz="1800" b="0" dirty="0" err="1"/>
              <a:t>projekty</a:t>
            </a:r>
            <a:r>
              <a:rPr lang="en-GB" sz="1800" b="0" dirty="0"/>
              <a:t> </a:t>
            </a:r>
            <a:r>
              <a:rPr lang="en-GB" sz="1800" b="0" dirty="0" err="1"/>
              <a:t>spolupráce</a:t>
            </a:r>
            <a:r>
              <a:rPr lang="en-GB" sz="1800" b="0" dirty="0"/>
              <a:t> </a:t>
            </a:r>
            <a:r>
              <a:rPr lang="en-GB" sz="1800" b="0" dirty="0" err="1"/>
              <a:t>mezi</a:t>
            </a:r>
            <a:r>
              <a:rPr lang="en-GB" sz="1800" b="0" dirty="0"/>
              <a:t> </a:t>
            </a:r>
            <a:r>
              <a:rPr lang="en-GB" sz="1800" b="0" dirty="0" err="1"/>
              <a:t>provozovateli</a:t>
            </a:r>
            <a:r>
              <a:rPr lang="en-GB" sz="1800" b="0" dirty="0"/>
              <a:t> kin i </a:t>
            </a:r>
            <a:r>
              <a:rPr lang="en-GB" sz="1800" b="0" dirty="0" err="1"/>
              <a:t>mezi</a:t>
            </a:r>
            <a:r>
              <a:rPr lang="en-GB" sz="1800" b="0" dirty="0"/>
              <a:t> </a:t>
            </a:r>
            <a:r>
              <a:rPr lang="en-GB" sz="1800" b="0" dirty="0" err="1"/>
              <a:t>kiny</a:t>
            </a:r>
            <a:r>
              <a:rPr lang="en-GB" sz="1800" b="0" dirty="0"/>
              <a:t>, VOD </a:t>
            </a:r>
            <a:r>
              <a:rPr lang="en-GB" sz="1800" b="0" dirty="0" err="1"/>
              <a:t>platformami</a:t>
            </a:r>
            <a:r>
              <a:rPr lang="en-GB" sz="1800" b="0" dirty="0"/>
              <a:t> a </a:t>
            </a:r>
            <a:r>
              <a:rPr lang="en-GB" sz="1800" b="0" dirty="0" err="1"/>
              <a:t>dalšími</a:t>
            </a:r>
            <a:r>
              <a:rPr lang="en-GB" sz="1800" b="0" dirty="0"/>
              <a:t> </a:t>
            </a:r>
            <a:r>
              <a:rPr lang="en-GB" sz="1800" b="0" dirty="0" err="1"/>
              <a:t>kulturními</a:t>
            </a:r>
            <a:r>
              <a:rPr lang="en-GB" sz="1800" b="0" dirty="0"/>
              <a:t> </a:t>
            </a:r>
            <a:r>
              <a:rPr lang="en-GB" sz="1800" b="0" dirty="0" err="1"/>
              <a:t>organizacemi</a:t>
            </a:r>
            <a:r>
              <a:rPr lang="en-GB" sz="1800" b="0" dirty="0"/>
              <a:t> 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dirty="0" err="1"/>
              <a:t>programování</a:t>
            </a:r>
            <a:r>
              <a:rPr lang="en-GB" sz="1800" b="0" dirty="0"/>
              <a:t> </a:t>
            </a:r>
            <a:r>
              <a:rPr lang="en-GB" sz="1800" dirty="0" err="1">
                <a:solidFill>
                  <a:schemeClr val="tx1"/>
                </a:solidFill>
              </a:rPr>
              <a:t>evropského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obsahu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0" dirty="0"/>
              <a:t>(min. 60 %) </a:t>
            </a:r>
            <a:r>
              <a:rPr lang="en-GB" sz="1800" b="0" dirty="0" err="1"/>
              <a:t>různých</a:t>
            </a:r>
            <a:r>
              <a:rPr lang="en-GB" sz="1800" b="0" dirty="0"/>
              <a:t> </a:t>
            </a:r>
            <a:r>
              <a:rPr lang="en-GB" sz="1800" b="0" dirty="0" err="1"/>
              <a:t>žánrů</a:t>
            </a:r>
            <a:r>
              <a:rPr lang="en-GB" sz="1800" b="0" dirty="0"/>
              <a:t> a </a:t>
            </a:r>
            <a:r>
              <a:rPr lang="en-GB" sz="1800" b="0" dirty="0" err="1"/>
              <a:t>formátů</a:t>
            </a:r>
            <a:r>
              <a:rPr lang="en-GB" sz="1800" b="0" dirty="0"/>
              <a:t> (</a:t>
            </a:r>
            <a:r>
              <a:rPr lang="en-GB" sz="1800" b="0" dirty="0" err="1"/>
              <a:t>celovečerní</a:t>
            </a:r>
            <a:r>
              <a:rPr lang="en-GB" sz="1800" b="0" dirty="0"/>
              <a:t> filmy, TV </a:t>
            </a:r>
            <a:r>
              <a:rPr lang="en-GB" sz="1800" b="0" dirty="0" err="1"/>
              <a:t>seriály</a:t>
            </a:r>
            <a:r>
              <a:rPr lang="en-GB" sz="1800" b="0" dirty="0"/>
              <a:t>, </a:t>
            </a:r>
            <a:r>
              <a:rPr lang="en-GB" sz="1800" b="0" dirty="0" err="1"/>
              <a:t>animace</a:t>
            </a:r>
            <a:r>
              <a:rPr lang="en-GB" sz="1800" b="0" dirty="0"/>
              <a:t>, </a:t>
            </a:r>
            <a:r>
              <a:rPr lang="en-GB" sz="1800" b="0" dirty="0" err="1"/>
              <a:t>dokumenty</a:t>
            </a:r>
            <a:r>
              <a:rPr lang="en-GB" sz="1800" b="0" dirty="0"/>
              <a:t>, </a:t>
            </a:r>
            <a:r>
              <a:rPr lang="en-GB" sz="1800" b="0" dirty="0" err="1"/>
              <a:t>krátké</a:t>
            </a:r>
            <a:r>
              <a:rPr lang="en-GB" sz="1800" b="0" dirty="0"/>
              <a:t> filmy, VR ad.)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dirty="0" err="1"/>
              <a:t>vzdělávací</a:t>
            </a:r>
            <a:r>
              <a:rPr lang="en-GB" sz="1800" b="0" dirty="0"/>
              <a:t> </a:t>
            </a:r>
            <a:r>
              <a:rPr lang="en-GB" sz="1800" b="0" dirty="0" err="1"/>
              <a:t>aktivity</a:t>
            </a:r>
            <a:r>
              <a:rPr lang="en-GB" sz="1800" b="0" dirty="0"/>
              <a:t> (</a:t>
            </a:r>
            <a:r>
              <a:rPr lang="en-GB" sz="1800" b="0" dirty="0" err="1"/>
              <a:t>debaty</a:t>
            </a:r>
            <a:r>
              <a:rPr lang="en-GB" sz="1800" b="0" dirty="0"/>
              <a:t>, </a:t>
            </a:r>
            <a:r>
              <a:rPr lang="en-GB" sz="1800" b="0" dirty="0" err="1"/>
              <a:t>workshopy</a:t>
            </a:r>
            <a:r>
              <a:rPr lang="en-GB" sz="1800" b="0" dirty="0"/>
              <a:t>, </a:t>
            </a:r>
            <a:r>
              <a:rPr lang="en-GB" sz="1800" b="0" dirty="0" err="1"/>
              <a:t>vč</a:t>
            </a:r>
            <a:r>
              <a:rPr lang="en-GB" sz="1800" b="0" dirty="0"/>
              <a:t>. online) </a:t>
            </a:r>
            <a:r>
              <a:rPr lang="en-GB" sz="1800" b="0" dirty="0" err="1"/>
              <a:t>týkající</a:t>
            </a:r>
            <a:r>
              <a:rPr lang="en-GB" sz="1800" b="0" dirty="0"/>
              <a:t> se </a:t>
            </a:r>
            <a:r>
              <a:rPr lang="en-GB" sz="1800" b="0" dirty="0" err="1"/>
              <a:t>filmu</a:t>
            </a:r>
            <a:r>
              <a:rPr lang="en-GB" sz="1800" b="0" dirty="0"/>
              <a:t>, </a:t>
            </a:r>
            <a:r>
              <a:rPr lang="en-GB" sz="1800" b="0" dirty="0" err="1"/>
              <a:t>nových</a:t>
            </a:r>
            <a:r>
              <a:rPr lang="en-GB" sz="1800" b="0" dirty="0"/>
              <a:t> </a:t>
            </a:r>
            <a:r>
              <a:rPr lang="en-GB" sz="1800" b="0" dirty="0" err="1"/>
              <a:t>audiovizuálních</a:t>
            </a:r>
            <a:r>
              <a:rPr lang="en-GB" sz="1800" b="0" dirty="0"/>
              <a:t> </a:t>
            </a:r>
            <a:r>
              <a:rPr lang="en-GB" sz="1800" b="0" dirty="0" err="1"/>
              <a:t>technologií</a:t>
            </a:r>
            <a:r>
              <a:rPr lang="en-GB" sz="1800" b="0" dirty="0"/>
              <a:t> </a:t>
            </a:r>
            <a:r>
              <a:rPr lang="en-GB" sz="1800" b="0" dirty="0" err="1"/>
              <a:t>nebo</a:t>
            </a:r>
            <a:r>
              <a:rPr lang="en-GB" sz="1800" b="0" dirty="0"/>
              <a:t> </a:t>
            </a:r>
            <a:r>
              <a:rPr lang="en-GB" sz="1800" b="0" dirty="0" err="1"/>
              <a:t>dalších</a:t>
            </a:r>
            <a:r>
              <a:rPr lang="en-GB" sz="1800" b="0" dirty="0"/>
              <a:t> </a:t>
            </a:r>
            <a:r>
              <a:rPr lang="en-GB" sz="1800" b="0" dirty="0" err="1"/>
              <a:t>kulturních</a:t>
            </a:r>
            <a:r>
              <a:rPr lang="en-GB" sz="1800" b="0" dirty="0"/>
              <a:t> </a:t>
            </a:r>
            <a:r>
              <a:rPr lang="en-GB" sz="1800" b="0" dirty="0" err="1"/>
              <a:t>aktivit</a:t>
            </a:r>
            <a:endParaRPr lang="en-GB" sz="1800" b="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dirty="0" err="1">
                <a:solidFill>
                  <a:schemeClr val="tx1"/>
                </a:solidFill>
              </a:rPr>
              <a:t>inovativní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aktivity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b="0" dirty="0" err="1"/>
              <a:t>reflektující</a:t>
            </a:r>
            <a:r>
              <a:rPr lang="en-GB" sz="1800" b="0" dirty="0"/>
              <a:t> </a:t>
            </a:r>
            <a:r>
              <a:rPr lang="en-GB" sz="1800" b="0" dirty="0" err="1"/>
              <a:t>důsledky</a:t>
            </a:r>
            <a:r>
              <a:rPr lang="en-GB" sz="1800" b="0" dirty="0"/>
              <a:t> </a:t>
            </a:r>
            <a:r>
              <a:rPr lang="en-GB" sz="1800" b="0" dirty="0" err="1"/>
              <a:t>pandemické</a:t>
            </a:r>
            <a:r>
              <a:rPr lang="en-GB" sz="1800" b="0" dirty="0"/>
              <a:t> </a:t>
            </a:r>
            <a:r>
              <a:rPr lang="en-GB" sz="1800" b="0" dirty="0" err="1"/>
              <a:t>krize</a:t>
            </a:r>
            <a:r>
              <a:rPr lang="en-GB" sz="1800" b="0" dirty="0"/>
              <a:t> a </a:t>
            </a:r>
            <a:r>
              <a:rPr lang="en-GB" sz="1800" b="0" dirty="0" err="1"/>
              <a:t>oživující</a:t>
            </a:r>
            <a:r>
              <a:rPr lang="en-GB" sz="1800" b="0" dirty="0"/>
              <a:t> </a:t>
            </a:r>
            <a:r>
              <a:rPr lang="en-GB" sz="1800" b="0" dirty="0" err="1"/>
              <a:t>zážitek</a:t>
            </a:r>
            <a:r>
              <a:rPr lang="en-GB" sz="1800" b="0" dirty="0"/>
              <a:t> </a:t>
            </a:r>
            <a:r>
              <a:rPr lang="en-GB" sz="1800" b="0" dirty="0" err="1"/>
              <a:t>návštěvy</a:t>
            </a:r>
            <a:r>
              <a:rPr lang="en-GB" sz="1800" b="0" dirty="0"/>
              <a:t> kin</a:t>
            </a:r>
            <a:r>
              <a:rPr lang="cs-CZ" sz="1800" b="0" dirty="0"/>
              <a:t>a</a:t>
            </a:r>
            <a:r>
              <a:rPr lang="en-GB" sz="1800" b="0" dirty="0"/>
              <a:t> </a:t>
            </a:r>
            <a:r>
              <a:rPr lang="en-GB" sz="1800" b="0" dirty="0" err="1"/>
              <a:t>jak</a:t>
            </a:r>
            <a:r>
              <a:rPr lang="en-GB" sz="1800" b="0" dirty="0"/>
              <a:t> v </a:t>
            </a:r>
            <a:r>
              <a:rPr lang="en-GB" sz="1800" b="0" dirty="0" err="1"/>
              <a:t>reálném</a:t>
            </a:r>
            <a:r>
              <a:rPr lang="en-GB" sz="1800" b="0" dirty="0"/>
              <a:t>, </a:t>
            </a:r>
            <a:r>
              <a:rPr lang="en-GB" sz="1800" b="0" dirty="0" err="1"/>
              <a:t>tak</a:t>
            </a:r>
            <a:r>
              <a:rPr lang="en-GB" sz="1800" b="0" dirty="0"/>
              <a:t> </a:t>
            </a:r>
            <a:r>
              <a:rPr lang="en-GB" sz="1800" b="0" dirty="0" err="1"/>
              <a:t>virtuálním</a:t>
            </a:r>
            <a:r>
              <a:rPr lang="en-GB" sz="1800" b="0" dirty="0"/>
              <a:t> </a:t>
            </a:r>
            <a:r>
              <a:rPr lang="en-GB" sz="1800" b="0" dirty="0" err="1"/>
              <a:t>prostředí</a:t>
            </a:r>
            <a:r>
              <a:rPr lang="en-GB" sz="1800" b="0" dirty="0"/>
              <a:t> (</a:t>
            </a:r>
            <a:r>
              <a:rPr lang="en-GB" sz="1800" b="0" dirty="0" err="1"/>
              <a:t>např</a:t>
            </a:r>
            <a:r>
              <a:rPr lang="en-GB" sz="1800" b="0" dirty="0"/>
              <a:t>. </a:t>
            </a:r>
            <a:r>
              <a:rPr lang="en-GB" sz="1800" b="0" dirty="0" err="1"/>
              <a:t>ve</a:t>
            </a:r>
            <a:r>
              <a:rPr lang="en-GB" sz="1800" b="0" dirty="0"/>
              <a:t> </a:t>
            </a:r>
            <a:r>
              <a:rPr lang="en-GB" sz="1800" b="0" dirty="0" err="1"/>
              <a:t>spolupráci</a:t>
            </a:r>
            <a:r>
              <a:rPr lang="en-GB" sz="1800" b="0" dirty="0"/>
              <a:t> s VOD </a:t>
            </a:r>
            <a:r>
              <a:rPr lang="en-GB" sz="1800" b="0" dirty="0" err="1"/>
              <a:t>platformami</a:t>
            </a:r>
            <a:r>
              <a:rPr lang="en-GB" sz="1800" b="0" dirty="0"/>
              <a:t>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dirty="0" err="1"/>
              <a:t>propagační</a:t>
            </a:r>
            <a:r>
              <a:rPr lang="en-GB" sz="1800" b="0" dirty="0"/>
              <a:t> a </a:t>
            </a:r>
            <a:r>
              <a:rPr lang="en-GB" sz="1800" b="0" dirty="0" err="1"/>
              <a:t>komunikační</a:t>
            </a:r>
            <a:r>
              <a:rPr lang="en-GB" sz="1800" b="0" dirty="0"/>
              <a:t> </a:t>
            </a:r>
            <a:r>
              <a:rPr lang="en-GB" sz="1800" b="0" dirty="0" err="1"/>
              <a:t>aktivity</a:t>
            </a:r>
            <a:r>
              <a:rPr lang="en-GB" sz="1800" b="0" dirty="0"/>
              <a:t> </a:t>
            </a:r>
            <a:r>
              <a:rPr lang="en-GB" sz="1800" b="0" dirty="0" err="1"/>
              <a:t>spojené</a:t>
            </a:r>
            <a:r>
              <a:rPr lang="en-GB" sz="1800" b="0" dirty="0"/>
              <a:t> s </a:t>
            </a:r>
            <a:r>
              <a:rPr lang="en-GB" sz="1800" b="0" dirty="0" err="1"/>
              <a:t>projektem</a:t>
            </a:r>
            <a:endParaRPr lang="en-GB" sz="1800" b="0" dirty="0"/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1800" b="0" dirty="0" err="1"/>
              <a:t>vytváření</a:t>
            </a:r>
            <a:r>
              <a:rPr lang="en-GB" sz="1800" b="0" dirty="0"/>
              <a:t> </a:t>
            </a:r>
            <a:r>
              <a:rPr lang="en-GB" sz="1800" b="0" dirty="0" err="1"/>
              <a:t>sítí</a:t>
            </a:r>
            <a:r>
              <a:rPr lang="en-GB" sz="1800" b="0" dirty="0"/>
              <a:t> a </a:t>
            </a:r>
            <a:r>
              <a:rPr lang="en-GB" sz="1800" b="0" dirty="0" err="1"/>
              <a:t>výměna</a:t>
            </a:r>
            <a:r>
              <a:rPr lang="en-GB" sz="1800" b="0" dirty="0"/>
              <a:t> </a:t>
            </a:r>
            <a:r>
              <a:rPr lang="en-GB" sz="1800" b="0" dirty="0" err="1"/>
              <a:t>zkušenost</a:t>
            </a:r>
            <a:r>
              <a:rPr lang="cs-CZ" sz="1800" b="0" dirty="0"/>
              <a:t>í</a:t>
            </a:r>
            <a:endParaRPr lang="en-GB" sz="1800" b="0" dirty="0"/>
          </a:p>
          <a:p>
            <a:endParaRPr lang="cs-C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</p:spPr>
        <p:txBody>
          <a:bodyPr/>
          <a:lstStyle/>
          <a:p>
            <a:r>
              <a:rPr lang="cs-CZ" dirty="0"/>
              <a:t>AKTIVITY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9925FE-1596-4CC9-B7F8-558479C00D46}"/>
              </a:ext>
            </a:extLst>
          </p:cNvPr>
          <p:cNvSpPr/>
          <p:nvPr/>
        </p:nvSpPr>
        <p:spPr>
          <a:xfrm>
            <a:off x="6210435" y="3692237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1011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910053" cy="4788203"/>
          </a:xfrm>
        </p:spPr>
        <p:txBody>
          <a:bodyPr>
            <a:noAutofit/>
          </a:bodyPr>
          <a:lstStyle/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dirty="0" err="1">
                <a:solidFill>
                  <a:schemeClr val="tx1"/>
                </a:solidFill>
                <a:latin typeface="+mn-lt"/>
              </a:rPr>
              <a:t>inovativnost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projektu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kvalita</a:t>
            </a:r>
            <a:r>
              <a:rPr lang="en-GB" sz="2000" b="0" dirty="0">
                <a:latin typeface="+mn-lt"/>
              </a:rPr>
              <a:t> a </a:t>
            </a:r>
            <a:r>
              <a:rPr lang="en-GB" sz="2000" b="0" dirty="0" err="1">
                <a:latin typeface="+mn-lt"/>
              </a:rPr>
              <a:t>rozmanitost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programování</a:t>
            </a:r>
            <a:r>
              <a:rPr lang="en-GB" sz="2000" b="0" dirty="0">
                <a:latin typeface="+mn-lt"/>
              </a:rPr>
              <a:t> (</a:t>
            </a:r>
            <a:r>
              <a:rPr lang="en-GB" sz="2000" b="0" dirty="0" err="1">
                <a:latin typeface="+mn-lt"/>
              </a:rPr>
              <a:t>žánry</a:t>
            </a:r>
            <a:r>
              <a:rPr lang="en-GB" sz="2000" b="0" dirty="0">
                <a:latin typeface="+mn-lt"/>
              </a:rPr>
              <a:t>, </a:t>
            </a:r>
            <a:r>
              <a:rPr lang="en-GB" sz="2000" b="0" dirty="0" err="1">
                <a:latin typeface="+mn-lt"/>
              </a:rPr>
              <a:t>země</a:t>
            </a:r>
            <a:r>
              <a:rPr lang="en-GB" sz="2000" b="0" dirty="0">
                <a:latin typeface="+mn-lt"/>
              </a:rPr>
              <a:t>)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přeshraniční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spolupráce</a:t>
            </a:r>
            <a:endParaRPr lang="en-GB" sz="2000" b="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dopad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na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zlepšení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kulturního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života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místní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komunity</a:t>
            </a:r>
            <a:r>
              <a:rPr lang="en-GB" sz="2000" b="0" dirty="0">
                <a:latin typeface="+mn-lt"/>
              </a:rPr>
              <a:t> </a:t>
            </a: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kvalita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aktivit</a:t>
            </a:r>
            <a:r>
              <a:rPr lang="en-GB" sz="2000" b="0" dirty="0">
                <a:latin typeface="+mn-lt"/>
              </a:rPr>
              <a:t>, </a:t>
            </a:r>
            <a:r>
              <a:rPr lang="en-GB" sz="2000" b="0" dirty="0" err="1">
                <a:latin typeface="+mn-lt"/>
              </a:rPr>
              <a:t>jejich</a:t>
            </a:r>
            <a:r>
              <a:rPr lang="en-GB" sz="2000" b="0" dirty="0">
                <a:latin typeface="+mn-lt"/>
              </a:rPr>
              <a:t> relevance pro </a:t>
            </a:r>
            <a:r>
              <a:rPr lang="en-GB" sz="2000" b="0" dirty="0" err="1">
                <a:latin typeface="+mn-lt"/>
              </a:rPr>
              <a:t>budování</a:t>
            </a:r>
            <a:r>
              <a:rPr lang="en-GB" sz="2000" b="0" dirty="0">
                <a:latin typeface="+mn-lt"/>
              </a:rPr>
              <a:t> a </a:t>
            </a:r>
            <a:r>
              <a:rPr lang="en-GB" sz="2000" b="0" dirty="0" err="1">
                <a:latin typeface="+mn-lt"/>
              </a:rPr>
              <a:t>vzdělávání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publika</a:t>
            </a:r>
            <a:r>
              <a:rPr lang="en-GB" sz="2000" b="0" dirty="0">
                <a:latin typeface="+mn-lt"/>
              </a:rPr>
              <a:t>, </a:t>
            </a:r>
            <a:r>
              <a:rPr lang="en-GB" sz="2000" b="0" dirty="0" err="1">
                <a:latin typeface="+mn-lt"/>
              </a:rPr>
              <a:t>potenciál</a:t>
            </a:r>
            <a:r>
              <a:rPr lang="en-GB" sz="2000" b="0" dirty="0">
                <a:latin typeface="+mn-lt"/>
              </a:rPr>
              <a:t> pro </a:t>
            </a:r>
            <a:r>
              <a:rPr lang="en-GB" sz="2000" b="0" dirty="0" err="1">
                <a:latin typeface="+mn-lt"/>
              </a:rPr>
              <a:t>jejich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udržitelnost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po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skončení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financování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projektu</a:t>
            </a:r>
            <a:endParaRPr lang="en-GB" sz="2000" b="0" dirty="0">
              <a:latin typeface="+mn-lt"/>
            </a:endParaRPr>
          </a:p>
          <a:p>
            <a:pPr marL="285750" indent="-285750"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GB" sz="2000" b="0" dirty="0" err="1">
                <a:latin typeface="+mn-lt"/>
              </a:rPr>
              <a:t>kvalita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organizačního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týmu</a:t>
            </a:r>
            <a:r>
              <a:rPr lang="en-GB" sz="2000" b="0" dirty="0">
                <a:latin typeface="+mn-lt"/>
              </a:rPr>
              <a:t>, </a:t>
            </a:r>
            <a:r>
              <a:rPr lang="en-GB" sz="2000" b="0" dirty="0" err="1">
                <a:latin typeface="+mn-lt"/>
              </a:rPr>
              <a:t>partnerství</a:t>
            </a:r>
            <a:r>
              <a:rPr lang="en-GB" sz="2000" b="0" dirty="0">
                <a:latin typeface="+mn-lt"/>
              </a:rPr>
              <a:t> a </a:t>
            </a:r>
            <a:r>
              <a:rPr lang="en-GB" sz="2000" b="0" dirty="0" err="1">
                <a:latin typeface="+mn-lt"/>
              </a:rPr>
              <a:t>výměna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zkušeností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mezi</a:t>
            </a:r>
            <a:r>
              <a:rPr lang="en-GB" sz="2000" b="0" dirty="0">
                <a:latin typeface="+mn-lt"/>
              </a:rPr>
              <a:t> </a:t>
            </a:r>
            <a:r>
              <a:rPr lang="en-GB" sz="2000" b="0" dirty="0" err="1">
                <a:latin typeface="+mn-lt"/>
              </a:rPr>
              <a:t>partnery</a:t>
            </a:r>
            <a:endParaRPr lang="en-GB" sz="2000" b="0" dirty="0">
              <a:latin typeface="+mn-lt"/>
            </a:endParaRPr>
          </a:p>
          <a:p>
            <a:endParaRPr lang="cs-CZ" sz="2000" dirty="0">
              <a:latin typeface="+mn-lt"/>
            </a:endParaRPr>
          </a:p>
          <a:p>
            <a:r>
              <a:rPr lang="cs-CZ" sz="2000" dirty="0">
                <a:latin typeface="+mn-lt"/>
              </a:rPr>
              <a:t>INOVACE PŘEDEVŠÍM. </a:t>
            </a:r>
            <a:br>
              <a:rPr lang="cs-CZ" sz="2000" dirty="0">
                <a:latin typeface="+mn-lt"/>
              </a:rPr>
            </a:br>
            <a:r>
              <a:rPr lang="cs-CZ" sz="2000" dirty="0">
                <a:latin typeface="+mn-lt"/>
              </a:rPr>
              <a:t>NE technologie, ale nové přístupy.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8"/>
            <a:ext cx="3495580" cy="895073"/>
          </a:xfrm>
        </p:spPr>
        <p:txBody>
          <a:bodyPr/>
          <a:lstStyle/>
          <a:p>
            <a:r>
              <a:rPr lang="cs-CZ" dirty="0"/>
              <a:t>CO SE HODNOTÍ?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9925FE-1596-4CC9-B7F8-558479C00D46}"/>
              </a:ext>
            </a:extLst>
          </p:cNvPr>
          <p:cNvSpPr/>
          <p:nvPr/>
        </p:nvSpPr>
        <p:spPr>
          <a:xfrm>
            <a:off x="7151618" y="3429000"/>
            <a:ext cx="1692000" cy="169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6606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FF3A3D-30D6-4716-AE62-B5357D728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382" y="1792706"/>
            <a:ext cx="5421545" cy="487631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dirty="0" err="1">
                <a:solidFill>
                  <a:schemeClr val="tx1"/>
                </a:solidFill>
                <a:latin typeface="+mn-lt"/>
              </a:rPr>
              <a:t>K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onsorcium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alespoň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3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partnerů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ze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3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různých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členských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zemí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EU,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jeden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z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nich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musí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provozovat</a:t>
            </a:r>
            <a:r>
              <a:rPr lang="en-GB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+mn-lt"/>
              </a:rPr>
              <a:t>ki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no. </a:t>
            </a:r>
            <a:endParaRPr lang="cs-CZ" sz="2000" b="0" dirty="0">
              <a:solidFill>
                <a:srgbClr val="FF0000"/>
              </a:solidFill>
              <a:latin typeface="+mn-lt"/>
            </a:endParaRP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provozovatel kina: jakákoli organizace, která má provoz kina jako jednu z aktivit</a:t>
            </a:r>
          </a:p>
          <a:p>
            <a:pPr marL="285750" indent="-285750">
              <a:lnSpc>
                <a:spcPct val="11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Partner: jakákoli zisková, nezisková, veřejná, soukromá organizace i nově </a:t>
            </a:r>
            <a:br>
              <a:rPr lang="cs-CZ" sz="2000" b="0" dirty="0">
                <a:latin typeface="+mn-lt"/>
              </a:rPr>
            </a:br>
            <a:r>
              <a:rPr lang="cs-CZ" sz="2000" b="0" dirty="0">
                <a:latin typeface="+mn-lt"/>
              </a:rPr>
              <a:t>vzniklá</a:t>
            </a:r>
            <a:endParaRPr lang="cs-CZ" sz="2000" dirty="0">
              <a:latin typeface="+mn-lt"/>
            </a:endParaRPr>
          </a:p>
          <a:p>
            <a:pPr>
              <a:lnSpc>
                <a:spcPct val="110000"/>
              </a:lnSpc>
            </a:pPr>
            <a:r>
              <a:rPr lang="cs-CZ" sz="2000" dirty="0">
                <a:latin typeface="+mn-lt"/>
              </a:rPr>
              <a:t>Žádost musí předložit kino nebo kulturní organizace. Vedoucí projektu předkládá žádost jménem všech partnerů.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48EB199-B7BF-4578-890B-158E6CD3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8"/>
            <a:ext cx="3495580" cy="853509"/>
          </a:xfrm>
        </p:spPr>
        <p:txBody>
          <a:bodyPr/>
          <a:lstStyle/>
          <a:p>
            <a:r>
              <a:rPr lang="cs-CZ" dirty="0"/>
              <a:t>KDO MŮŽE ŽÁDAT?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2F6EF5-F03D-4F57-BDE1-C84222B433B2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DBD3A65-109A-6441-A551-B1BBDE57F31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C3421E92-7093-C046-8D16-6BED9DBB0D8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4"/>
          <a:stretch/>
        </p:blipFill>
        <p:spPr>
          <a:xfrm>
            <a:off x="5603618" y="1815311"/>
            <a:ext cx="3231289" cy="33424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39AB06-2F2B-E445-B83A-BD5A02EA3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618" y="1815310"/>
            <a:ext cx="3231289" cy="3342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50F065C-2586-4868-9EF1-A09833E578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Vybavení (odpisy) na digitalizaci a kina 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cestovné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pronájmy vybavení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osobní náklady do výše 40 %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Subdodávky max. 60 %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propagace a reklama (materiály, plochy)</a:t>
            </a:r>
          </a:p>
          <a:p>
            <a:pPr marL="285750" indent="-285750">
              <a:lnSpc>
                <a:spcPct val="150000"/>
              </a:lnSpc>
              <a:buClr>
                <a:schemeClr val="accent2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cs-CZ" sz="2000" b="0" dirty="0">
                <a:latin typeface="+mn-lt"/>
              </a:rPr>
              <a:t>režie max. 7 % (včetně </a:t>
            </a:r>
            <a:r>
              <a:rPr lang="cs-CZ" sz="2000" b="0" dirty="0" err="1">
                <a:latin typeface="+mn-lt"/>
              </a:rPr>
              <a:t>nájemu</a:t>
            </a:r>
            <a:r>
              <a:rPr lang="cs-CZ" sz="2000" b="0" dirty="0">
                <a:latin typeface="+mn-lt"/>
              </a:rPr>
              <a:t> prostor)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5399A-07C2-4197-B0F1-AFA7FB26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383" y="421109"/>
            <a:ext cx="3495580" cy="523374"/>
          </a:xfrm>
        </p:spPr>
        <p:txBody>
          <a:bodyPr/>
          <a:lstStyle/>
          <a:p>
            <a:r>
              <a:rPr lang="cs-CZ" dirty="0"/>
              <a:t>NÁKLADY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E81667E-0EC1-46C7-8F0D-FB1CC87B784F}"/>
              </a:ext>
            </a:extLst>
          </p:cNvPr>
          <p:cNvSpPr/>
          <p:nvPr/>
        </p:nvSpPr>
        <p:spPr>
          <a:xfrm>
            <a:off x="3398921" y="216568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EA8807-0470-43EA-9A38-63C3E78535C9}"/>
              </a:ext>
            </a:extLst>
          </p:cNvPr>
          <p:cNvSpPr/>
          <p:nvPr/>
        </p:nvSpPr>
        <p:spPr>
          <a:xfrm>
            <a:off x="7475618" y="1792706"/>
            <a:ext cx="1368000" cy="1368000"/>
          </a:xfrm>
          <a:prstGeom prst="ellipse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F9925FE-1596-4CC9-B7F8-558479C00D46}"/>
              </a:ext>
            </a:extLst>
          </p:cNvPr>
          <p:cNvSpPr/>
          <p:nvPr/>
        </p:nvSpPr>
        <p:spPr>
          <a:xfrm>
            <a:off x="6210434" y="3699164"/>
            <a:ext cx="2379383" cy="22143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536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25D586-71CE-4C59-9EF7-12E3C34E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4193" y="1792706"/>
            <a:ext cx="4344376" cy="4291101"/>
          </a:xfrm>
        </p:spPr>
        <p:txBody>
          <a:bodyPr>
            <a:normAutofit/>
          </a:bodyPr>
          <a:lstStyle/>
          <a:p>
            <a:r>
              <a:rPr lang="cs-CZ" sz="2000" b="0" dirty="0">
                <a:latin typeface="+mn-lt"/>
              </a:rPr>
              <a:t>1. splátka 	60 %</a:t>
            </a:r>
          </a:p>
          <a:p>
            <a:r>
              <a:rPr lang="cs-CZ" sz="2000" b="0" dirty="0">
                <a:latin typeface="+mn-lt"/>
              </a:rPr>
              <a:t>2. splátka 	max. 70 % - průběžná zpráva</a:t>
            </a:r>
          </a:p>
          <a:p>
            <a:r>
              <a:rPr lang="cs-CZ" sz="2000" b="0" dirty="0">
                <a:latin typeface="+mn-lt"/>
              </a:rPr>
              <a:t>3. doplatek po vyúčtování</a:t>
            </a:r>
          </a:p>
          <a:p>
            <a:endParaRPr lang="cs-CZ" sz="2000" b="0" dirty="0">
              <a:latin typeface="+mn-lt"/>
            </a:endParaRPr>
          </a:p>
          <a:p>
            <a:r>
              <a:rPr lang="cs-CZ" sz="2000" b="0" dirty="0">
                <a:latin typeface="+mn-lt"/>
              </a:rPr>
              <a:t>POZOR </a:t>
            </a:r>
          </a:p>
          <a:p>
            <a:r>
              <a:rPr lang="cs-CZ" sz="2000" b="0" dirty="0">
                <a:latin typeface="+mn-lt"/>
              </a:rPr>
              <a:t>1. splátka závisí na vyhodnocení </a:t>
            </a:r>
            <a:r>
              <a:rPr lang="cs-CZ" sz="2000" b="0" dirty="0" err="1">
                <a:latin typeface="+mn-lt"/>
              </a:rPr>
              <a:t>fin</a:t>
            </a:r>
            <a:r>
              <a:rPr lang="cs-CZ" sz="2000" b="0" dirty="0">
                <a:latin typeface="+mn-lt"/>
              </a:rPr>
              <a:t>. kapacity žadatele</a:t>
            </a:r>
          </a:p>
          <a:p>
            <a:endParaRPr lang="cs-CZ" sz="2000" b="0" dirty="0">
              <a:latin typeface="+mn-lt"/>
            </a:endParaRPr>
          </a:p>
          <a:p>
            <a:r>
              <a:rPr lang="cs-CZ" sz="2000" b="0" dirty="0">
                <a:latin typeface="+mn-lt"/>
              </a:rPr>
              <a:t>U veřejných, mezinárodních a státních organizací se finanční kapacita nevyhodnocuje.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A03FBA-7EFB-452D-B55F-C2B2B1863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421108"/>
            <a:ext cx="3478971" cy="871244"/>
          </a:xfrm>
        </p:spPr>
        <p:txBody>
          <a:bodyPr/>
          <a:lstStyle/>
          <a:p>
            <a:r>
              <a:rPr lang="cs-CZ" dirty="0"/>
              <a:t>FINANCOVÁNÍ</a:t>
            </a:r>
            <a:br>
              <a:rPr lang="cs-CZ" dirty="0"/>
            </a:br>
            <a:endParaRPr lang="cs-CZ" dirty="0"/>
          </a:p>
        </p:txBody>
      </p:sp>
      <p:pic>
        <p:nvPicPr>
          <p:cNvPr id="10" name="Picture Placeholder 9" descr="A picture containing kylix, cup&#10;&#10;Description automatically generated">
            <a:extLst>
              <a:ext uri="{FF2B5EF4-FFF2-40B4-BE49-F238E27FC236}">
                <a16:creationId xmlns:a16="http://schemas.microsoft.com/office/drawing/2014/main" id="{9F63B7A4-82E5-470E-9D23-951A36DCB23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3" b="923"/>
          <a:stretch>
            <a:fillRect/>
          </a:stretch>
        </p:blipFill>
        <p:spPr>
          <a:xfrm>
            <a:off x="2885306" y="3446202"/>
            <a:ext cx="1440000" cy="1440000"/>
          </a:xfrm>
        </p:spPr>
      </p:pic>
      <p:pic>
        <p:nvPicPr>
          <p:cNvPr id="8" name="Picture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A3B3D41-5817-49D8-B592-5B361191A3F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" b="276"/>
          <a:stretch>
            <a:fillRect/>
          </a:stretch>
        </p:blipFill>
        <p:spPr>
          <a:xfrm>
            <a:off x="106419" y="4166202"/>
            <a:ext cx="2520000" cy="2520000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B07355-24BA-4B93-953F-04358BF82E9F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0381" y="1792707"/>
            <a:ext cx="4024925" cy="1809476"/>
          </a:xfrm>
        </p:spPr>
        <p:txBody>
          <a:bodyPr>
            <a:normAutofit/>
          </a:bodyPr>
          <a:lstStyle/>
          <a:p>
            <a:r>
              <a:rPr lang="cs-CZ" sz="2000" b="0" dirty="0">
                <a:latin typeface="+mn-lt"/>
              </a:rPr>
              <a:t>Rozpočet výzvy 1,5 mil. eur</a:t>
            </a:r>
          </a:p>
          <a:p>
            <a:r>
              <a:rPr lang="cs-CZ" sz="2000" b="0" dirty="0">
                <a:latin typeface="+mn-lt"/>
              </a:rPr>
              <a:t>Grant EU: max. </a:t>
            </a:r>
            <a:r>
              <a:rPr lang="cs-CZ" sz="2000" dirty="0">
                <a:latin typeface="+mn-lt"/>
              </a:rPr>
              <a:t>500 000 eur</a:t>
            </a:r>
          </a:p>
          <a:p>
            <a:r>
              <a:rPr lang="cs-CZ" sz="2000" b="0" dirty="0">
                <a:latin typeface="+mn-lt"/>
              </a:rPr>
              <a:t>Kofinancování EU: </a:t>
            </a:r>
            <a:r>
              <a:rPr lang="cs-CZ" sz="2000" dirty="0">
                <a:latin typeface="+mn-lt"/>
              </a:rPr>
              <a:t>max. </a:t>
            </a:r>
            <a:r>
              <a:rPr lang="cs-CZ" sz="2000" dirty="0">
                <a:solidFill>
                  <a:schemeClr val="tx1"/>
                </a:solidFill>
                <a:latin typeface="+mn-lt"/>
              </a:rPr>
              <a:t>70 %</a:t>
            </a:r>
          </a:p>
          <a:p>
            <a:r>
              <a:rPr lang="cs-CZ" sz="2000" b="0" dirty="0">
                <a:solidFill>
                  <a:schemeClr val="tx1"/>
                </a:solidFill>
                <a:latin typeface="+mn-lt"/>
              </a:rPr>
              <a:t>Očekává se </a:t>
            </a:r>
            <a:r>
              <a:rPr lang="cs-CZ" sz="2000" b="0" dirty="0">
                <a:latin typeface="+mn-lt"/>
              </a:rPr>
              <a:t>4 až 5 projektů</a:t>
            </a:r>
          </a:p>
          <a:p>
            <a:endParaRPr lang="cs-CZ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C7EAAD-CD60-49A1-A1B1-201CFB7E982E}"/>
              </a:ext>
            </a:extLst>
          </p:cNvPr>
          <p:cNvSpPr/>
          <p:nvPr/>
        </p:nvSpPr>
        <p:spPr>
          <a:xfrm>
            <a:off x="3384082" y="222364"/>
            <a:ext cx="513989" cy="797657"/>
          </a:xfrm>
          <a:prstGeom prst="rect">
            <a:avLst/>
          </a:prstGeom>
          <a:solidFill>
            <a:srgbClr val="6360A7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9695301"/>
      </p:ext>
    </p:extLst>
  </p:cSld>
  <p:clrMapOvr>
    <a:masterClrMapping/>
  </p:clrMapOvr>
</p:sld>
</file>

<file path=ppt/theme/theme1.xml><?xml version="1.0" encoding="utf-8"?>
<a:theme xmlns:a="http://schemas.openxmlformats.org/drawingml/2006/main" name="181205-Kreativni_Evropa">
  <a:themeElements>
    <a:clrScheme name="Kreativni Evropa">
      <a:dk1>
        <a:srgbClr val="333333"/>
      </a:dk1>
      <a:lt1>
        <a:sysClr val="window" lastClr="FFFFFF"/>
      </a:lt1>
      <a:dk2>
        <a:srgbClr val="44546A"/>
      </a:dk2>
      <a:lt2>
        <a:srgbClr val="E7E6E6"/>
      </a:lt2>
      <a:accent1>
        <a:srgbClr val="554F99"/>
      </a:accent1>
      <a:accent2>
        <a:srgbClr val="BAB7D6"/>
      </a:accent2>
      <a:accent3>
        <a:srgbClr val="756EAC"/>
      </a:accent3>
      <a:accent4>
        <a:srgbClr val="BAB7D6"/>
      </a:accent4>
      <a:accent5>
        <a:srgbClr val="756EAC"/>
      </a:accent5>
      <a:accent6>
        <a:srgbClr val="F2F2F2"/>
      </a:accent6>
      <a:hlink>
        <a:srgbClr val="00AEC7"/>
      </a:hlink>
      <a:folHlink>
        <a:srgbClr val="00AEC7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81205-Kreativni_Evropa.potx" id="{5813B1DD-4A3E-411F-A36F-588F0442BEE3}" vid="{AB517C95-5EC0-45DC-8557-4D7827FE0B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181205-Kreativni_Evropa</Template>
  <TotalTime>2105</TotalTime>
  <Words>1269</Words>
  <Application>Microsoft Macintosh PowerPoint</Application>
  <PresentationFormat>On-screen Show (4:3)</PresentationFormat>
  <Paragraphs>159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Franklin Gothic Book</vt:lpstr>
      <vt:lpstr>Franklin Gothic Medium</vt:lpstr>
      <vt:lpstr>Verdana</vt:lpstr>
      <vt:lpstr>Wingdings</vt:lpstr>
      <vt:lpstr>181205-Kreativni_Evropa</vt:lpstr>
      <vt:lpstr>PowerPoint Presentation</vt:lpstr>
      <vt:lpstr>VÝZVA</vt:lpstr>
      <vt:lpstr>CÍLE</vt:lpstr>
      <vt:lpstr>OČEKÁVÁNÉ  VÝSTUPY</vt:lpstr>
      <vt:lpstr>AKTIVITY</vt:lpstr>
      <vt:lpstr>CO SE HODNOTÍ? </vt:lpstr>
      <vt:lpstr>KDO MŮŽE ŽÁDAT?</vt:lpstr>
      <vt:lpstr>NÁKLADY</vt:lpstr>
      <vt:lpstr>FINANCOVÁNÍ </vt:lpstr>
      <vt:lpstr>KALENDÁŘ</vt:lpstr>
      <vt:lpstr>PODPOŘENÉ PROJEKTY</vt:lpstr>
      <vt:lpstr>PODPOŘENÉ PROJEKTY</vt:lpstr>
      <vt:lpstr>PODPOŘENÉ PROJEKTY</vt:lpstr>
      <vt:lpstr>PODPOŘENÉ PROJEKTY</vt:lpstr>
      <vt:lpstr>PODPOŘENÉ PROJEKTY</vt:lpstr>
      <vt:lpstr>PITCHING SESSION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Anna Bartošková|Kreativní Evropa - MEDIA</dc:creator>
  <cp:lastModifiedBy>Microsoft Office User</cp:lastModifiedBy>
  <cp:revision>36</cp:revision>
  <dcterms:created xsi:type="dcterms:W3CDTF">2018-12-06T09:48:06Z</dcterms:created>
  <dcterms:modified xsi:type="dcterms:W3CDTF">2020-06-29T10:30:50Z</dcterms:modified>
</cp:coreProperties>
</file>