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6" r:id="rId10"/>
    <p:sldId id="281" r:id="rId11"/>
    <p:sldId id="283" r:id="rId12"/>
    <p:sldId id="284" r:id="rId13"/>
    <p:sldId id="285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4F99"/>
    <a:srgbClr val="6360A7"/>
    <a:srgbClr val="4D4D4D"/>
    <a:srgbClr val="00AEC7"/>
    <a:srgbClr val="BAB7D6"/>
    <a:srgbClr val="756E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96" autoAdjust="0"/>
    <p:restoredTop sz="81280" autoAdjust="0"/>
  </p:normalViewPr>
  <p:slideViewPr>
    <p:cSldViewPr snapToGrid="0">
      <p:cViewPr>
        <p:scale>
          <a:sx n="50" d="100"/>
          <a:sy n="50" d="100"/>
        </p:scale>
        <p:origin x="2046" y="1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51" d="100"/>
          <a:sy n="151" d="100"/>
        </p:scale>
        <p:origin x="4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6ECA04-87D3-4420-852C-5B2D6C106A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2A4B12-C76B-4B10-8B8E-89A81FE89E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175E3-70F1-4ED9-ACE6-78A574232D50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858B4-7AF8-485B-9B5D-6C5700FE82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AAFC8-B2BC-4DC8-9D17-AC6BD250B8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0A765-D8FE-4E49-B841-7E98B4E18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436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67DBB-6AE6-4AE4-8D46-540D1F6F1F59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6E378-5151-4D45-96CD-83FFDF327D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7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6E378-5151-4D45-96CD-83FFDF327D2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95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160F5996-EA9D-4494-BF97-C0D7867742F4}"/>
              </a:ext>
            </a:extLst>
          </p:cNvPr>
          <p:cNvSpPr/>
          <p:nvPr userDrawn="1"/>
        </p:nvSpPr>
        <p:spPr>
          <a:xfrm>
            <a:off x="-1550861" y="-2223814"/>
            <a:ext cx="7200000" cy="7200000"/>
          </a:xfrm>
          <a:prstGeom prst="ellipse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34E4C-554C-4DD1-8004-9E123D5BA1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70463" y="1460251"/>
            <a:ext cx="4173537" cy="3634037"/>
          </a:xfrm>
          <a:ln w="114300" cap="sq">
            <a:solidFill>
              <a:schemeClr val="accent6">
                <a:lumMod val="10000"/>
              </a:schemeClr>
            </a:solidFill>
            <a:miter lim="800000"/>
          </a:ln>
        </p:spPr>
        <p:txBody>
          <a:bodyPr lIns="180000" tIns="180000" rIns="288000" bIns="180000" anchor="ctr">
            <a:normAutofit/>
          </a:bodyPr>
          <a:lstStyle>
            <a:lvl1pPr algn="r">
              <a:defRPr lang="en-US" sz="3600" b="1" kern="1200" dirty="0" smtClean="0">
                <a:solidFill>
                  <a:schemeClr val="tx1">
                    <a:lumMod val="50000"/>
                  </a:schemeClr>
                </a:solidFill>
                <a:latin typeface="+mj-lt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FC6DF3-1DE3-45BC-A733-4FAC9DEC3ACE}"/>
              </a:ext>
            </a:extLst>
          </p:cNvPr>
          <p:cNvSpPr/>
          <p:nvPr userDrawn="1"/>
        </p:nvSpPr>
        <p:spPr>
          <a:xfrm>
            <a:off x="8903775" y="0"/>
            <a:ext cx="240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DF3404-BA85-464B-98CF-27E3A1C643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8" y="6004247"/>
            <a:ext cx="1698787" cy="67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8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DC3855-62CC-44BF-9EA6-6291B1C76B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80AA3B3-01B4-4E72-99EE-C2DD56DE70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70463" y="1460251"/>
            <a:ext cx="4173537" cy="3634037"/>
          </a:xfrm>
          <a:ln w="114300" cap="sq">
            <a:solidFill>
              <a:schemeClr val="accent6">
                <a:lumMod val="10000"/>
              </a:schemeClr>
            </a:solidFill>
            <a:miter lim="800000"/>
          </a:ln>
        </p:spPr>
        <p:txBody>
          <a:bodyPr lIns="180000" tIns="180000" rIns="288000" bIns="180000" anchor="ctr">
            <a:normAutofit/>
          </a:bodyPr>
          <a:lstStyle>
            <a:lvl1pPr algn="r">
              <a:defRPr lang="en-US" sz="3600" b="1" kern="1200" dirty="0" smtClean="0">
                <a:solidFill>
                  <a:schemeClr val="tx1">
                    <a:lumMod val="50000"/>
                  </a:schemeClr>
                </a:solidFill>
                <a:latin typeface="+mj-lt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E50199-3B22-4B7D-84F3-CAC7BDF847D9}"/>
              </a:ext>
            </a:extLst>
          </p:cNvPr>
          <p:cNvSpPr/>
          <p:nvPr userDrawn="1"/>
        </p:nvSpPr>
        <p:spPr>
          <a:xfrm>
            <a:off x="8903775" y="519193"/>
            <a:ext cx="240225" cy="5281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841E68-03F5-4DCF-8A32-79C51022F6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8" y="6004247"/>
            <a:ext cx="1698787" cy="67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4B65CDB3-A474-438E-BCA0-E5B1F525A962}"/>
              </a:ext>
            </a:extLst>
          </p:cNvPr>
          <p:cNvSpPr/>
          <p:nvPr userDrawn="1"/>
        </p:nvSpPr>
        <p:spPr>
          <a:xfrm>
            <a:off x="-1382421" y="-3942000"/>
            <a:ext cx="10800000" cy="10800000"/>
          </a:xfrm>
          <a:prstGeom prst="ellipse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725FC-EA1C-42D2-871B-33F004BBB32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81981" y="1548231"/>
            <a:ext cx="3055938" cy="4186822"/>
          </a:xfrm>
        </p:spPr>
        <p:txBody>
          <a:bodyPr/>
          <a:lstStyle>
            <a:lvl1pPr>
              <a:defRPr lang="en-US" sz="18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4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cs-CZ" dirty="0"/>
              <a:t>Upravte styly předlohy</a:t>
            </a:r>
            <a:endParaRPr lang="en-US" dirty="0"/>
          </a:p>
          <a:p>
            <a:pPr lvl="1"/>
            <a:r>
              <a:rPr lang="cs-CZ" dirty="0"/>
              <a:t>Druhá úroveň</a:t>
            </a:r>
            <a:endParaRPr lang="en-US" dirty="0"/>
          </a:p>
          <a:p>
            <a:pPr lvl="2"/>
            <a:r>
              <a:rPr lang="cs-CZ" dirty="0"/>
              <a:t>Třetí úroveň</a:t>
            </a:r>
            <a:endParaRPr lang="en-US" dirty="0"/>
          </a:p>
          <a:p>
            <a:pPr lvl="3"/>
            <a:r>
              <a:rPr lang="cs-CZ" dirty="0"/>
              <a:t>Čtvrtá úroveň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49EE092-2A4F-4D7F-B534-484324051E7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10000"/>
              </a:schemeClr>
            </a:solidFill>
          </a:ln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AC77D8-72D6-41F9-B682-25A25EA41F64}"/>
              </a:ext>
            </a:extLst>
          </p:cNvPr>
          <p:cNvSpPr/>
          <p:nvPr userDrawn="1"/>
        </p:nvSpPr>
        <p:spPr>
          <a:xfrm>
            <a:off x="-88232" y="0"/>
            <a:ext cx="328457" cy="3681663"/>
          </a:xfrm>
          <a:prstGeom prst="rect">
            <a:avLst/>
          </a:prstGeom>
          <a:solidFill>
            <a:srgbClr val="6360A7"/>
          </a:solidFill>
          <a:ln>
            <a:solidFill>
              <a:srgbClr val="6360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F9C1480E-37AD-4262-9A8F-D384BD00C60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06082" y="3023936"/>
            <a:ext cx="3055938" cy="2711117"/>
          </a:xfrm>
        </p:spPr>
        <p:txBody>
          <a:bodyPr/>
          <a:lstStyle>
            <a:lvl1pPr>
              <a:defRPr lang="en-US" sz="18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4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cs-CZ" dirty="0"/>
              <a:t>Upravte styly předlohy</a:t>
            </a:r>
            <a:endParaRPr lang="en-US" dirty="0"/>
          </a:p>
          <a:p>
            <a:pPr lvl="1"/>
            <a:r>
              <a:rPr lang="cs-CZ" dirty="0"/>
              <a:t>Druhá úroveň</a:t>
            </a:r>
            <a:endParaRPr lang="en-US" dirty="0"/>
          </a:p>
          <a:p>
            <a:pPr lvl="2"/>
            <a:r>
              <a:rPr lang="cs-CZ" dirty="0"/>
              <a:t>Třetí úroveň</a:t>
            </a:r>
            <a:endParaRPr lang="en-US" dirty="0"/>
          </a:p>
          <a:p>
            <a:pPr lvl="3"/>
            <a:r>
              <a:rPr lang="cs-CZ" dirty="0"/>
              <a:t>Čtvrtá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98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4B65CDB3-A474-438E-BCA0-E5B1F525A962}"/>
              </a:ext>
            </a:extLst>
          </p:cNvPr>
          <p:cNvSpPr/>
          <p:nvPr userDrawn="1"/>
        </p:nvSpPr>
        <p:spPr>
          <a:xfrm>
            <a:off x="-1374399" y="-3942000"/>
            <a:ext cx="10800000" cy="10800000"/>
          </a:xfrm>
          <a:prstGeom prst="ellipse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1E02D7-4FEC-4DDB-8A8A-8D359A00E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B75783-7464-4290-AE33-C89442DDD1F8}"/>
              </a:ext>
            </a:extLst>
          </p:cNvPr>
          <p:cNvSpPr/>
          <p:nvPr userDrawn="1"/>
        </p:nvSpPr>
        <p:spPr>
          <a:xfrm>
            <a:off x="-88232" y="0"/>
            <a:ext cx="328457" cy="3681663"/>
          </a:xfrm>
          <a:prstGeom prst="rect">
            <a:avLst/>
          </a:prstGeom>
          <a:solidFill>
            <a:srgbClr val="6360A7"/>
          </a:solidFill>
          <a:ln>
            <a:solidFill>
              <a:srgbClr val="6360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4316F3D-5CD5-4EB3-86FB-9A484C54079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759242" y="1620000"/>
            <a:ext cx="6128762" cy="4275474"/>
          </a:xfrm>
        </p:spPr>
        <p:txBody>
          <a:bodyPr/>
          <a:lstStyle>
            <a:lvl1pPr>
              <a:defRPr lang="en-US" sz="18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4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cs-CZ" dirty="0"/>
              <a:t>Upravte styly předlohy</a:t>
            </a:r>
            <a:endParaRPr lang="en-US" dirty="0"/>
          </a:p>
          <a:p>
            <a:pPr lvl="1"/>
            <a:r>
              <a:rPr lang="cs-CZ" dirty="0"/>
              <a:t>Druhá úroveň</a:t>
            </a:r>
            <a:endParaRPr lang="en-US" dirty="0"/>
          </a:p>
          <a:p>
            <a:pPr lvl="2"/>
            <a:r>
              <a:rPr lang="cs-CZ" dirty="0"/>
              <a:t>Třetí úroveň</a:t>
            </a:r>
            <a:endParaRPr lang="en-US" dirty="0"/>
          </a:p>
          <a:p>
            <a:pPr lvl="3"/>
            <a:r>
              <a:rPr lang="cs-CZ" dirty="0"/>
              <a:t>Čtvrtá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86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8AF02D5-CFCF-4F55-8B0F-71EA244678B9}"/>
              </a:ext>
            </a:extLst>
          </p:cNvPr>
          <p:cNvSpPr/>
          <p:nvPr userDrawn="1"/>
        </p:nvSpPr>
        <p:spPr>
          <a:xfrm>
            <a:off x="2772000" y="540000"/>
            <a:ext cx="216000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528461-C1B3-45D1-AC70-532986C8FB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30105" y="833605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79B4945-77A5-48A1-B7D7-E9333B2EAA4F}"/>
              </a:ext>
            </a:extLst>
          </p:cNvPr>
          <p:cNvSpPr/>
          <p:nvPr userDrawn="1"/>
        </p:nvSpPr>
        <p:spPr>
          <a:xfrm>
            <a:off x="5290105" y="540000"/>
            <a:ext cx="216000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61D16CA-80FA-4BC3-B157-5ECA77932C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48210" y="833605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595D2CD-8E1C-461E-9454-A8C728E485F0}"/>
              </a:ext>
            </a:extLst>
          </p:cNvPr>
          <p:cNvSpPr/>
          <p:nvPr userDrawn="1"/>
        </p:nvSpPr>
        <p:spPr>
          <a:xfrm>
            <a:off x="2772000" y="3078001"/>
            <a:ext cx="216000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6A691244-CA0B-4977-BD20-D353121DDA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30105" y="3371606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66098A-B3D6-482D-BDE2-31451A7BC5F0}"/>
              </a:ext>
            </a:extLst>
          </p:cNvPr>
          <p:cNvSpPr/>
          <p:nvPr userDrawn="1"/>
        </p:nvSpPr>
        <p:spPr>
          <a:xfrm>
            <a:off x="5290105" y="3078001"/>
            <a:ext cx="216000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0601B670-55EF-4B0D-9E5D-FF54E36280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8210" y="3371606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CFF917A7-A507-4827-9C17-8A2D9368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2C5EB0-70DD-40F8-964A-4B0DC214B8D8}"/>
              </a:ext>
            </a:extLst>
          </p:cNvPr>
          <p:cNvSpPr/>
          <p:nvPr userDrawn="1"/>
        </p:nvSpPr>
        <p:spPr>
          <a:xfrm>
            <a:off x="0" y="0"/>
            <a:ext cx="240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34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8284EA69-FF63-4434-AFE2-993528B31336}"/>
              </a:ext>
            </a:extLst>
          </p:cNvPr>
          <p:cNvSpPr/>
          <p:nvPr userDrawn="1"/>
        </p:nvSpPr>
        <p:spPr>
          <a:xfrm>
            <a:off x="2780020" y="3077369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BEC3CD-3A93-43C4-95D1-1FA15CF9B96B}"/>
              </a:ext>
            </a:extLst>
          </p:cNvPr>
          <p:cNvSpPr/>
          <p:nvPr userDrawn="1"/>
        </p:nvSpPr>
        <p:spPr>
          <a:xfrm>
            <a:off x="2771998" y="540000"/>
            <a:ext cx="2160001" cy="21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8AF02D5-CFCF-4F55-8B0F-71EA244678B9}"/>
              </a:ext>
            </a:extLst>
          </p:cNvPr>
          <p:cNvSpPr/>
          <p:nvPr userDrawn="1"/>
        </p:nvSpPr>
        <p:spPr>
          <a:xfrm>
            <a:off x="2772000" y="540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79B4945-77A5-48A1-B7D7-E9333B2EAA4F}"/>
              </a:ext>
            </a:extLst>
          </p:cNvPr>
          <p:cNvSpPr/>
          <p:nvPr userDrawn="1"/>
        </p:nvSpPr>
        <p:spPr>
          <a:xfrm>
            <a:off x="5290105" y="540000"/>
            <a:ext cx="216000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61D16CA-80FA-4BC3-B157-5ECA77932C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48210" y="833605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66098A-B3D6-482D-BDE2-31451A7BC5F0}"/>
              </a:ext>
            </a:extLst>
          </p:cNvPr>
          <p:cNvSpPr/>
          <p:nvPr userDrawn="1"/>
        </p:nvSpPr>
        <p:spPr>
          <a:xfrm>
            <a:off x="5290105" y="3078001"/>
            <a:ext cx="216000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0601B670-55EF-4B0D-9E5D-FF54E36280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8210" y="3371606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2428561-873B-45DC-9C9C-99E34E822F3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80020" y="540000"/>
            <a:ext cx="2160728" cy="2160588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DD6864D-2D1C-400E-92D7-AB8F774DF94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10000"/>
              </a:schemeClr>
            </a:solidFill>
          </a:ln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79D890-C5D5-4207-94F6-1A3E88C6B71C}"/>
              </a:ext>
            </a:extLst>
          </p:cNvPr>
          <p:cNvSpPr/>
          <p:nvPr userDrawn="1"/>
        </p:nvSpPr>
        <p:spPr>
          <a:xfrm>
            <a:off x="0" y="0"/>
            <a:ext cx="240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121C5E1E-9411-4ED9-90A1-E24F2178541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63251" y="3076781"/>
            <a:ext cx="2160728" cy="2160588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10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bg>
      <p:bgPr>
        <a:solidFill>
          <a:srgbClr val="6360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4B65CDB3-A474-438E-BCA0-E5B1F525A962}"/>
              </a:ext>
            </a:extLst>
          </p:cNvPr>
          <p:cNvSpPr/>
          <p:nvPr userDrawn="1"/>
        </p:nvSpPr>
        <p:spPr>
          <a:xfrm>
            <a:off x="-1374399" y="-3942000"/>
            <a:ext cx="10800000" cy="10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5AF559-C06A-4F13-93A5-0DD25F0B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B75783-7464-4290-AE33-C89442DDD1F8}"/>
              </a:ext>
            </a:extLst>
          </p:cNvPr>
          <p:cNvSpPr/>
          <p:nvPr userDrawn="1"/>
        </p:nvSpPr>
        <p:spPr>
          <a:xfrm>
            <a:off x="-88232" y="0"/>
            <a:ext cx="328457" cy="3681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1386995-4DFC-4DD8-A909-B1FBAA8925A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759242" y="1620000"/>
            <a:ext cx="6128762" cy="4275474"/>
          </a:xfrm>
        </p:spPr>
        <p:txBody>
          <a:bodyPr/>
          <a:lstStyle>
            <a:lvl1pPr>
              <a:defRPr lang="en-US" sz="1800" b="1" kern="1200" dirty="0" smtClean="0">
                <a:solidFill>
                  <a:schemeClr val="accent6">
                    <a:lumMod val="10000"/>
                  </a:schemeClr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0" indent="0">
              <a:buClr>
                <a:schemeClr val="bg1"/>
              </a:buClr>
              <a:buSzPct val="130000"/>
              <a:buFont typeface="Arial" panose="020B0604020202020204" pitchFamily="34" charset="0"/>
              <a:buNone/>
              <a:defRPr lang="en-US" sz="1600" kern="1200" dirty="0" smtClean="0">
                <a:solidFill>
                  <a:schemeClr val="accent6">
                    <a:lumMod val="10000"/>
                  </a:schemeClr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 marL="0" indent="0">
              <a:buClr>
                <a:schemeClr val="bg1"/>
              </a:buClr>
              <a:buSzPct val="130000"/>
              <a:buFont typeface="Arial" panose="020B0604020202020204" pitchFamily="34" charset="0"/>
              <a:buNone/>
              <a:defRPr lang="en-US" sz="1400" kern="1200" dirty="0" smtClean="0">
                <a:solidFill>
                  <a:schemeClr val="accent6">
                    <a:lumMod val="10000"/>
                  </a:schemeClr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 marL="0" indent="0">
              <a:buClr>
                <a:schemeClr val="bg1"/>
              </a:buClr>
              <a:buSzPct val="130000"/>
              <a:buFont typeface="Arial" panose="020B0604020202020204" pitchFamily="34" charset="0"/>
              <a:buNone/>
              <a:defRPr lang="en-US" sz="1200" kern="1200" dirty="0" smtClean="0">
                <a:solidFill>
                  <a:schemeClr val="accent6">
                    <a:lumMod val="10000"/>
                  </a:schemeClr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cs-CZ" dirty="0"/>
              <a:t>Upravte styly předlohy</a:t>
            </a:r>
            <a:endParaRPr lang="en-US" dirty="0"/>
          </a:p>
          <a:p>
            <a:pPr lvl="1"/>
            <a:r>
              <a:rPr lang="cs-CZ" dirty="0"/>
              <a:t>Druhá úroveň</a:t>
            </a:r>
            <a:endParaRPr lang="en-US" dirty="0"/>
          </a:p>
          <a:p>
            <a:pPr lvl="2"/>
            <a:r>
              <a:rPr lang="cs-CZ" dirty="0"/>
              <a:t>Třetí úroveň</a:t>
            </a:r>
            <a:endParaRPr lang="en-US" dirty="0"/>
          </a:p>
          <a:p>
            <a:pPr lvl="3"/>
            <a:r>
              <a:rPr lang="cs-CZ" dirty="0"/>
              <a:t>Čtvrtá úroveň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D65960-3279-4565-AD9B-4D22218944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8" y="6004247"/>
            <a:ext cx="1698787" cy="67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75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759242" y="1620000"/>
            <a:ext cx="6128763" cy="428349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C37579-D433-4A96-82E2-F6DA14FD1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2411999" cy="2160000"/>
          </a:xfrm>
          <a:prstGeom prst="rect">
            <a:avLst/>
          </a:prstGeom>
          <a:ln w="63500" cap="sq">
            <a:solidFill>
              <a:schemeClr val="accent6">
                <a:lumMod val="10000"/>
              </a:schemeClr>
            </a:solidFill>
            <a:miter lim="800000"/>
          </a:ln>
        </p:spPr>
        <p:txBody>
          <a:bodyPr vert="horz" lIns="252000" tIns="180000" rIns="180000" bIns="180000" rtlCol="0" anchor="ctr">
            <a:normAutofit/>
          </a:bodyPr>
          <a:lstStyle/>
          <a:p>
            <a:endParaRPr lang="cs-CZ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B32F31-1702-4136-80AF-0E6E18911EB5}"/>
              </a:ext>
            </a:extLst>
          </p:cNvPr>
          <p:cNvSpPr/>
          <p:nvPr/>
        </p:nvSpPr>
        <p:spPr>
          <a:xfrm>
            <a:off x="0" y="0"/>
            <a:ext cx="240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22BD88-0A55-4643-9183-646EF048539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8" y="6004247"/>
            <a:ext cx="1698787" cy="67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5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71" r:id="rId3"/>
    <p:sldLayoutId id="2147483672" r:id="rId4"/>
    <p:sldLayoutId id="2147483670" r:id="rId5"/>
    <p:sldLayoutId id="2147483674" r:id="rId6"/>
    <p:sldLayoutId id="2147483673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cs-CZ" sz="2000" b="1" kern="1200" dirty="0" smtClean="0">
          <a:ln>
            <a:noFill/>
          </a:ln>
          <a:solidFill>
            <a:schemeClr val="tx1">
              <a:lumMod val="5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800" b="1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1pPr>
      <a:lvl2pPr marL="176213" indent="-176213" algn="l" defTabSz="685800" rtl="0" eaLnBrk="1" latinLnBrk="0" hangingPunct="1">
        <a:lnSpc>
          <a:spcPct val="90000"/>
        </a:lnSpc>
        <a:spcBef>
          <a:spcPts val="375"/>
        </a:spcBef>
        <a:buClr>
          <a:schemeClr val="accent6">
            <a:lumMod val="10000"/>
          </a:schemeClr>
        </a:buClr>
        <a:buSzPct val="130000"/>
        <a:buFont typeface="Arial" panose="020B0604020202020204" pitchFamily="34" charset="0"/>
        <a:buChar char="•"/>
        <a:defRPr sz="1600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2pPr>
      <a:lvl3pPr marL="176213" indent="-176213" algn="l" defTabSz="685800" rtl="0" eaLnBrk="1" latinLnBrk="0" hangingPunct="1">
        <a:lnSpc>
          <a:spcPct val="90000"/>
        </a:lnSpc>
        <a:spcBef>
          <a:spcPts val="375"/>
        </a:spcBef>
        <a:buClr>
          <a:schemeClr val="accent6">
            <a:lumMod val="10000"/>
          </a:schemeClr>
        </a:buClr>
        <a:buSzPct val="130000"/>
        <a:buFont typeface="Arial" panose="020B0604020202020204" pitchFamily="34" charset="0"/>
        <a:buChar char="•"/>
        <a:defRPr sz="1400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3pPr>
      <a:lvl4pPr marL="176213" indent="-176213" algn="l" defTabSz="685800" rtl="0" eaLnBrk="1" latinLnBrk="0" hangingPunct="1">
        <a:lnSpc>
          <a:spcPct val="90000"/>
        </a:lnSpc>
        <a:spcBef>
          <a:spcPts val="375"/>
        </a:spcBef>
        <a:buClr>
          <a:schemeClr val="accent6">
            <a:lumMod val="10000"/>
          </a:schemeClr>
        </a:buClr>
        <a:buSzPct val="130000"/>
        <a:buFont typeface="Arial" panose="020B0604020202020204" pitchFamily="34" charset="0"/>
        <a:buChar char="•"/>
        <a:defRPr sz="1200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4pPr>
      <a:lvl5pPr marL="176213" indent="-176213" algn="l" defTabSz="685800" rtl="0" eaLnBrk="1" latinLnBrk="0" hangingPunct="1">
        <a:lnSpc>
          <a:spcPct val="90000"/>
        </a:lnSpc>
        <a:spcBef>
          <a:spcPts val="375"/>
        </a:spcBef>
        <a:buClr>
          <a:schemeClr val="accent6">
            <a:lumMod val="10000"/>
          </a:schemeClr>
        </a:buClr>
        <a:buSzPct val="130000"/>
        <a:buFont typeface="Arial" panose="020B0604020202020204" pitchFamily="34" charset="0"/>
        <a:buChar char="•"/>
        <a:defRPr sz="1200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ACEA-MEDIA-BRIDGING@ec.europa.eu" TargetMode="External"/><Relationship Id="rId2" Type="http://schemas.openxmlformats.org/officeDocument/2006/relationships/hyperlink" Target="https://ec.europa.eu/info/funding-tenders/opportunities/portal/screen/opportunities/topic-details/crea-innovlab-202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Zástupný symbol pro obrázek 1"/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1986"/>
            <a:ext cx="9144000" cy="449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9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4062" t="10025" r="27132"/>
          <a:stretch/>
        </p:blipFill>
        <p:spPr>
          <a:xfrm>
            <a:off x="0" y="0"/>
            <a:ext cx="9168089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0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VÝZVY </a:t>
            </a:r>
            <a:br>
              <a:rPr lang="cs-CZ" dirty="0" smtClean="0"/>
            </a:br>
            <a:r>
              <a:rPr lang="cs-CZ" dirty="0" smtClean="0"/>
              <a:t>2019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200" y="1620000"/>
            <a:ext cx="4876800" cy="3479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98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/>
          <p:nvPr/>
        </p:nvPicPr>
        <p:blipFill rotWithShape="1">
          <a:blip r:embed="rId3"/>
          <a:srcRect l="9683" t="14580" r="24630" b="21320"/>
          <a:stretch/>
        </p:blipFill>
        <p:spPr>
          <a:xfrm>
            <a:off x="87550" y="321013"/>
            <a:ext cx="8900809" cy="566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66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D848B-A55C-432E-8EA9-64266458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PODPOŘENÉ PROJEKTY </a:t>
            </a:r>
            <a:br>
              <a:rPr lang="cs-CZ" sz="2000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000" b="0" dirty="0" smtClean="0"/>
              <a:t>(VÝZVA 2019)</a:t>
            </a:r>
            <a:endParaRPr lang="cs-CZ" sz="2000" b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CC62B-8147-4C54-A61C-C9574A06F0F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9242" y="540000"/>
            <a:ext cx="6219388" cy="5355474"/>
          </a:xfrm>
        </p:spPr>
        <p:txBody>
          <a:bodyPr>
            <a:noAutofit/>
          </a:bodyPr>
          <a:lstStyle/>
          <a:p>
            <a:pPr lvl="0"/>
            <a:r>
              <a:rPr lang="cs-CZ" sz="1400" b="0" i="1" dirty="0">
                <a:solidFill>
                  <a:schemeClr val="tx1"/>
                </a:solidFill>
              </a:rPr>
              <a:t>Digital Cross Over</a:t>
            </a:r>
            <a:r>
              <a:rPr lang="cs-CZ" sz="1400" b="0" dirty="0">
                <a:solidFill>
                  <a:schemeClr val="tx1"/>
                </a:solidFill>
              </a:rPr>
              <a:t> (Austria) </a:t>
            </a:r>
            <a:r>
              <a:rPr lang="cs-CZ" sz="1400" b="0" dirty="0"/>
              <a:t>is intended to help cultural and creative organisations make connections with content technology </a:t>
            </a:r>
            <a:r>
              <a:rPr lang="cs-CZ" sz="1400" b="0" dirty="0" err="1"/>
              <a:t>providers</a:t>
            </a:r>
            <a:r>
              <a:rPr lang="cs-CZ" sz="1400" b="0" dirty="0"/>
              <a:t>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smtClean="0"/>
              <a:t>to </a:t>
            </a:r>
            <a:r>
              <a:rPr lang="cs-CZ" sz="1400" b="0" dirty="0"/>
              <a:t>develop </a:t>
            </a:r>
            <a:r>
              <a:rPr lang="cs-CZ" sz="1400" dirty="0"/>
              <a:t>innovative business ideas</a:t>
            </a:r>
            <a:r>
              <a:rPr lang="cs-CZ" sz="1400" b="0" dirty="0"/>
              <a:t>.</a:t>
            </a:r>
          </a:p>
          <a:p>
            <a:pPr lvl="0"/>
            <a:r>
              <a:rPr lang="cs-CZ" sz="1400" b="0" i="1" dirty="0">
                <a:solidFill>
                  <a:schemeClr val="tx1"/>
                </a:solidFill>
              </a:rPr>
              <a:t>Offre immersive d'exposition et d'expérience</a:t>
            </a:r>
            <a:r>
              <a:rPr lang="cs-CZ" sz="1400" b="0" dirty="0">
                <a:solidFill>
                  <a:schemeClr val="tx1"/>
                </a:solidFill>
              </a:rPr>
              <a:t> (France) </a:t>
            </a:r>
            <a:r>
              <a:rPr lang="cs-CZ" sz="1400" b="0" dirty="0"/>
              <a:t>will </a:t>
            </a:r>
            <a:r>
              <a:rPr lang="cs-CZ" sz="1400" b="0" dirty="0" err="1"/>
              <a:t>feature</a:t>
            </a:r>
            <a:r>
              <a:rPr lang="cs-CZ" sz="1400" b="0" dirty="0"/>
              <a:t>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err="1" smtClean="0"/>
              <a:t>an</a:t>
            </a:r>
            <a:r>
              <a:rPr lang="cs-CZ" sz="1400" b="0" dirty="0" smtClean="0"/>
              <a:t> </a:t>
            </a:r>
            <a:r>
              <a:rPr lang="cs-CZ" sz="1400" dirty="0"/>
              <a:t>immersive exhibition </a:t>
            </a:r>
            <a:r>
              <a:rPr lang="cs-CZ" sz="1400" b="0" dirty="0"/>
              <a:t>on Pompeii at the Grand Palais in Paris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smtClean="0"/>
              <a:t>as </a:t>
            </a:r>
            <a:r>
              <a:rPr lang="cs-CZ" sz="1400" b="0" dirty="0"/>
              <a:t>well as a VR experience.</a:t>
            </a:r>
          </a:p>
          <a:p>
            <a:pPr lvl="0"/>
            <a:r>
              <a:rPr lang="cs-CZ" sz="1400" b="0" i="1" dirty="0" smtClean="0">
                <a:solidFill>
                  <a:schemeClr val="tx1"/>
                </a:solidFill>
              </a:rPr>
              <a:t>The Link</a:t>
            </a:r>
            <a:r>
              <a:rPr lang="cs-CZ" sz="1400" b="0" dirty="0" smtClean="0">
                <a:solidFill>
                  <a:schemeClr val="tx1"/>
                </a:solidFill>
              </a:rPr>
              <a:t> (</a:t>
            </a:r>
            <a:r>
              <a:rPr lang="cs-CZ" sz="1400" b="0" dirty="0" err="1" smtClean="0">
                <a:solidFill>
                  <a:schemeClr val="tx1"/>
                </a:solidFill>
              </a:rPr>
              <a:t>Germany</a:t>
            </a:r>
            <a:r>
              <a:rPr lang="cs-CZ" sz="1400" b="0" dirty="0" smtClean="0">
                <a:solidFill>
                  <a:schemeClr val="tx1"/>
                </a:solidFill>
              </a:rPr>
              <a:t>) </a:t>
            </a:r>
            <a:r>
              <a:rPr lang="cs-CZ" sz="1400" b="0" dirty="0" err="1" smtClean="0"/>
              <a:t>aims</a:t>
            </a:r>
            <a:r>
              <a:rPr lang="cs-CZ" sz="1400" b="0" dirty="0" smtClean="0"/>
              <a:t> </a:t>
            </a:r>
            <a:r>
              <a:rPr lang="cs-CZ" sz="1400" b="0" dirty="0"/>
              <a:t>to bring museum-related VR experiences to </a:t>
            </a:r>
            <a:r>
              <a:rPr lang="cs-CZ" sz="1400" dirty="0"/>
              <a:t>people in hospitals </a:t>
            </a:r>
            <a:r>
              <a:rPr lang="cs-CZ" sz="1400" b="0" dirty="0"/>
              <a:t>and care homes. </a:t>
            </a:r>
          </a:p>
          <a:p>
            <a:pPr lvl="0"/>
            <a:r>
              <a:rPr lang="cs-CZ" sz="1400" b="0" i="1" dirty="0">
                <a:solidFill>
                  <a:schemeClr val="tx1"/>
                </a:solidFill>
              </a:rPr>
              <a:t>Actionable Data: Venue Insights </a:t>
            </a:r>
            <a:r>
              <a:rPr lang="cs-CZ" sz="1400" b="0" i="1" dirty="0" err="1">
                <a:solidFill>
                  <a:schemeClr val="tx1"/>
                </a:solidFill>
              </a:rPr>
              <a:t>for</a:t>
            </a:r>
            <a:r>
              <a:rPr lang="cs-CZ" sz="1400" b="0" i="1" dirty="0">
                <a:solidFill>
                  <a:schemeClr val="tx1"/>
                </a:solidFill>
              </a:rPr>
              <a:t> </a:t>
            </a:r>
            <a:r>
              <a:rPr lang="cs-CZ" sz="1400" b="0" i="1" dirty="0" smtClean="0">
                <a:solidFill>
                  <a:schemeClr val="tx1"/>
                </a:solidFill>
              </a:rPr>
              <a:t>Cultural </a:t>
            </a:r>
            <a:r>
              <a:rPr lang="cs-CZ" sz="1400" b="0" i="1" dirty="0" err="1" smtClean="0">
                <a:solidFill>
                  <a:schemeClr val="tx1"/>
                </a:solidFill>
              </a:rPr>
              <a:t>Empowerment</a:t>
            </a:r>
            <a:r>
              <a:rPr lang="cs-CZ" sz="1400" b="0" i="1" dirty="0" smtClean="0">
                <a:solidFill>
                  <a:schemeClr val="tx1"/>
                </a:solidFill>
              </a:rPr>
              <a:t> (</a:t>
            </a:r>
            <a:r>
              <a:rPr lang="cs-CZ" sz="1400" b="0" i="1" dirty="0" err="1" smtClean="0">
                <a:solidFill>
                  <a:schemeClr val="tx1"/>
                </a:solidFill>
              </a:rPr>
              <a:t>Netherlands</a:t>
            </a:r>
            <a:r>
              <a:rPr lang="cs-CZ" sz="1400" b="0" i="1" dirty="0" smtClean="0">
                <a:solidFill>
                  <a:schemeClr val="tx1"/>
                </a:solidFill>
              </a:rPr>
              <a:t>) </a:t>
            </a:r>
            <a:r>
              <a:rPr lang="cs-CZ" sz="1400" b="0" dirty="0" err="1" smtClean="0"/>
              <a:t>will</a:t>
            </a:r>
            <a:r>
              <a:rPr lang="cs-CZ" sz="1400" b="0" dirty="0" smtClean="0"/>
              <a:t> </a:t>
            </a:r>
            <a:r>
              <a:rPr lang="cs-CZ" sz="1400" b="0" dirty="0"/>
              <a:t>analyse and share cross-sectoral data insights on </a:t>
            </a:r>
            <a:r>
              <a:rPr lang="cs-CZ" sz="1400" dirty="0"/>
              <a:t>audience behaviour </a:t>
            </a:r>
            <a:r>
              <a:rPr lang="cs-CZ" sz="1400" b="0" dirty="0"/>
              <a:t>in order to promote the use of digital marketing and promotion in cultural venues.</a:t>
            </a:r>
          </a:p>
          <a:p>
            <a:pPr lvl="0"/>
            <a:r>
              <a:rPr lang="cs-CZ" sz="1400" b="0" i="1" dirty="0">
                <a:solidFill>
                  <a:schemeClr val="tx1"/>
                </a:solidFill>
              </a:rPr>
              <a:t>Heritage Within</a:t>
            </a:r>
            <a:r>
              <a:rPr lang="cs-CZ" sz="1400" b="0" dirty="0">
                <a:solidFill>
                  <a:schemeClr val="tx1"/>
                </a:solidFill>
              </a:rPr>
              <a:t> (Portugal) </a:t>
            </a:r>
            <a:r>
              <a:rPr lang="cs-CZ" sz="1400" b="0" dirty="0"/>
              <a:t>plans to use 3D technology </a:t>
            </a:r>
            <a:r>
              <a:rPr lang="cs-CZ" sz="1400" b="0" dirty="0" smtClean="0"/>
              <a:t>and </a:t>
            </a:r>
            <a:r>
              <a:rPr lang="cs-CZ" sz="1400" b="0" dirty="0" err="1" smtClean="0"/>
              <a:t>augmented</a:t>
            </a:r>
            <a:r>
              <a:rPr lang="cs-CZ" sz="1400" b="0" dirty="0" smtClean="0"/>
              <a:t> </a:t>
            </a:r>
            <a:r>
              <a:rPr lang="cs-CZ" sz="1400" b="0" dirty="0"/>
              <a:t>reality as a tool to disseminate knowledge about </a:t>
            </a:r>
            <a:r>
              <a:rPr lang="cs-CZ" sz="1400" dirty="0"/>
              <a:t>European architectural and archaeological heritage</a:t>
            </a:r>
            <a:r>
              <a:rPr lang="cs-CZ" sz="1400" b="0" dirty="0"/>
              <a:t>.</a:t>
            </a:r>
          </a:p>
          <a:p>
            <a:pPr lvl="0"/>
            <a:r>
              <a:rPr lang="cs-CZ" sz="1400" b="0" i="1" dirty="0">
                <a:solidFill>
                  <a:schemeClr val="tx1"/>
                </a:solidFill>
              </a:rPr>
              <a:t>The Rude Awakening</a:t>
            </a:r>
            <a:r>
              <a:rPr lang="cs-CZ" sz="1400" b="0" dirty="0">
                <a:solidFill>
                  <a:schemeClr val="tx1"/>
                </a:solidFill>
              </a:rPr>
              <a:t> (Italy) </a:t>
            </a:r>
            <a:r>
              <a:rPr lang="cs-CZ" sz="1400" b="0" dirty="0"/>
              <a:t>is a multimedia journey in the 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err="1" smtClean="0"/>
              <a:t>footsteps</a:t>
            </a:r>
            <a:r>
              <a:rPr lang="cs-CZ" sz="1400" b="0" dirty="0" smtClean="0"/>
              <a:t> </a:t>
            </a:r>
            <a:r>
              <a:rPr lang="cs-CZ" sz="1400" b="0" dirty="0"/>
              <a:t>of frontline </a:t>
            </a:r>
            <a:r>
              <a:rPr lang="cs-CZ" sz="1400" dirty="0"/>
              <a:t>soldiers’ everyday life</a:t>
            </a:r>
          </a:p>
          <a:p>
            <a:pPr lvl="0"/>
            <a:r>
              <a:rPr lang="cs-CZ" sz="1400" b="0" i="1" dirty="0">
                <a:solidFill>
                  <a:schemeClr val="tx1"/>
                </a:solidFill>
              </a:rPr>
              <a:t>Real Heroes</a:t>
            </a:r>
            <a:r>
              <a:rPr lang="cs-CZ" sz="1400" b="0" dirty="0">
                <a:solidFill>
                  <a:schemeClr val="tx1"/>
                </a:solidFill>
              </a:rPr>
              <a:t> (Belgium) </a:t>
            </a:r>
            <a:r>
              <a:rPr lang="cs-CZ" sz="1400" b="0" dirty="0"/>
              <a:t>will invite young people to engage and interact with the </a:t>
            </a:r>
            <a:r>
              <a:rPr lang="cs-CZ" sz="1400" dirty="0"/>
              <a:t>superstars of European science</a:t>
            </a:r>
            <a:r>
              <a:rPr lang="cs-CZ" sz="1400" b="0" dirty="0"/>
              <a:t>, art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smtClean="0"/>
              <a:t>and society </a:t>
            </a:r>
            <a:r>
              <a:rPr lang="cs-CZ" sz="1400" b="0" dirty="0"/>
              <a:t>through inspiring,  interactive and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err="1" smtClean="0"/>
              <a:t>immersive</a:t>
            </a:r>
            <a:r>
              <a:rPr lang="cs-CZ" sz="1400" b="0" dirty="0" smtClean="0"/>
              <a:t> </a:t>
            </a:r>
            <a:r>
              <a:rPr lang="cs-CZ" sz="1400" b="0" dirty="0" err="1" smtClean="0"/>
              <a:t>stories</a:t>
            </a:r>
            <a:r>
              <a:rPr lang="cs-CZ" sz="1400" b="0" dirty="0" smtClean="0"/>
              <a:t> </a:t>
            </a:r>
            <a:r>
              <a:rPr lang="cs-CZ" sz="1400" b="0" dirty="0"/>
              <a:t>told across different platforms</a:t>
            </a:r>
          </a:p>
          <a:p>
            <a:pPr lvl="0"/>
            <a:r>
              <a:rPr lang="cs-CZ" sz="1400" b="0" i="1" dirty="0">
                <a:solidFill>
                  <a:schemeClr val="tx1"/>
                </a:solidFill>
              </a:rPr>
              <a:t>Culture Underwater: Time Capsules at the </a:t>
            </a:r>
            <a:r>
              <a:rPr lang="cs-CZ" sz="1400" b="0" i="1" dirty="0" err="1">
                <a:solidFill>
                  <a:schemeClr val="tx1"/>
                </a:solidFill>
              </a:rPr>
              <a:t>Bottom</a:t>
            </a:r>
            <a:r>
              <a:rPr lang="cs-CZ" sz="1400" b="0" i="1" dirty="0">
                <a:solidFill>
                  <a:schemeClr val="tx1"/>
                </a:solidFill>
              </a:rPr>
              <a:t> </a:t>
            </a:r>
            <a:r>
              <a:rPr lang="cs-CZ" sz="1400" b="0" i="1" dirty="0" smtClean="0">
                <a:solidFill>
                  <a:schemeClr val="tx1"/>
                </a:solidFill>
              </a:rPr>
              <a:t/>
            </a:r>
            <a:br>
              <a:rPr lang="cs-CZ" sz="1400" b="0" i="1" dirty="0" smtClean="0">
                <a:solidFill>
                  <a:schemeClr val="tx1"/>
                </a:solidFill>
              </a:rPr>
            </a:br>
            <a:r>
              <a:rPr lang="cs-CZ" sz="1400" b="0" i="1" dirty="0" smtClean="0">
                <a:solidFill>
                  <a:schemeClr val="tx1"/>
                </a:solidFill>
              </a:rPr>
              <a:t>of </a:t>
            </a:r>
            <a:r>
              <a:rPr lang="cs-CZ" sz="1400" b="0" i="1" dirty="0">
                <a:solidFill>
                  <a:schemeClr val="tx1"/>
                </a:solidFill>
              </a:rPr>
              <a:t>the Sea</a:t>
            </a:r>
            <a:r>
              <a:rPr lang="cs-CZ" sz="1400" b="0" dirty="0">
                <a:solidFill>
                  <a:schemeClr val="tx1"/>
                </a:solidFill>
              </a:rPr>
              <a:t> (Greece) </a:t>
            </a:r>
            <a:r>
              <a:rPr lang="cs-CZ" sz="1400" b="0" dirty="0"/>
              <a:t>enables the protection and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err="1" smtClean="0"/>
              <a:t>promotion</a:t>
            </a:r>
            <a:r>
              <a:rPr lang="cs-CZ" sz="1400" b="0" dirty="0" smtClean="0"/>
              <a:t> </a:t>
            </a:r>
            <a:r>
              <a:rPr lang="cs-CZ" sz="1400" b="0" dirty="0"/>
              <a:t>of European </a:t>
            </a:r>
            <a:r>
              <a:rPr lang="cs-CZ" sz="1400" dirty="0"/>
              <a:t>underwater </a:t>
            </a:r>
            <a:r>
              <a:rPr lang="cs-CZ" sz="1400" dirty="0" err="1"/>
              <a:t>heritage</a:t>
            </a:r>
            <a:r>
              <a:rPr lang="cs-CZ" sz="1400" dirty="0"/>
              <a:t>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smtClean="0"/>
              <a:t>and </a:t>
            </a:r>
            <a:r>
              <a:rPr lang="cs-CZ" sz="1400" b="0" dirty="0"/>
              <a:t>raises awareness of the </a:t>
            </a:r>
            <a:r>
              <a:rPr lang="cs-CZ" sz="1400" b="0" dirty="0" err="1"/>
              <a:t>current</a:t>
            </a:r>
            <a:r>
              <a:rPr lang="cs-CZ" sz="1400" b="0" dirty="0"/>
              <a:t>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err="1" smtClean="0"/>
              <a:t>situation</a:t>
            </a:r>
            <a:r>
              <a:rPr lang="cs-CZ" sz="1400" b="0" dirty="0" smtClean="0"/>
              <a:t> </a:t>
            </a:r>
            <a:r>
              <a:rPr lang="cs-CZ" sz="1400" b="0" dirty="0"/>
              <a:t>and the </a:t>
            </a:r>
            <a:r>
              <a:rPr lang="cs-CZ" sz="1400" b="0" dirty="0" err="1"/>
              <a:t>challenges</a:t>
            </a:r>
            <a:r>
              <a:rPr lang="cs-CZ" sz="1400" b="0" dirty="0"/>
              <a:t> </a:t>
            </a:r>
            <a:r>
              <a:rPr lang="cs-CZ" sz="1400" b="0" dirty="0" smtClean="0"/>
              <a:t/>
            </a:r>
            <a:br>
              <a:rPr lang="cs-CZ" sz="1400" b="0" dirty="0" smtClean="0"/>
            </a:br>
            <a:r>
              <a:rPr lang="cs-CZ" sz="1400" b="0" dirty="0" err="1" smtClean="0"/>
              <a:t>facing</a:t>
            </a:r>
            <a:r>
              <a:rPr lang="cs-CZ" sz="1400" b="0" dirty="0" smtClean="0"/>
              <a:t> </a:t>
            </a:r>
            <a:r>
              <a:rPr lang="cs-CZ" sz="1400" b="0" dirty="0" err="1" smtClean="0"/>
              <a:t>our</a:t>
            </a:r>
            <a:r>
              <a:rPr lang="cs-CZ" sz="1400" b="0" dirty="0" smtClean="0"/>
              <a:t> </a:t>
            </a:r>
            <a:r>
              <a:rPr lang="cs-CZ" sz="1400" b="0" dirty="0"/>
              <a:t>seas.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84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DC741C-E01D-4D6E-A3E3-AD811994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KANCELÁŘ</a:t>
            </a:r>
            <a:br>
              <a:rPr lang="cs-CZ" sz="2000" dirty="0"/>
            </a:br>
            <a:r>
              <a:rPr lang="cs-CZ" sz="2000" dirty="0"/>
              <a:t>KREATIVNÍ EVROPA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2A8D7E-9516-4981-A07B-2643D5CFBC3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66857" y="1629832"/>
            <a:ext cx="6128762" cy="427547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200" b="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6360A7"/>
                </a:solidFill>
              </a:rPr>
              <a:t>Kancelář Kreativní Evropa – Kultura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b="0" dirty="0"/>
              <a:t>Institut umění – Divadelní ústav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b="0" dirty="0"/>
              <a:t>Celetná 17, 110 00 Praha 1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b="0" dirty="0" smtClean="0"/>
              <a:t>T +420 </a:t>
            </a:r>
            <a:r>
              <a:rPr lang="cs-CZ" sz="1200" b="0" dirty="0"/>
              <a:t>224 809 118, 119, 134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b="0" dirty="0" smtClean="0"/>
              <a:t>E kultura@kreativnievropa.cz</a:t>
            </a:r>
            <a:endParaRPr lang="cs-CZ" sz="1200" b="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200" b="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6360A7"/>
                </a:solidFill>
              </a:rPr>
              <a:t>Kancelář Kreativní Evropa – MEDIA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b="0" dirty="0"/>
              <a:t>Národní filmový archiv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b="0" dirty="0"/>
              <a:t>Národní 28, 110 00 Praha 1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b="0" dirty="0" smtClean="0"/>
              <a:t>T +420 </a:t>
            </a:r>
            <a:r>
              <a:rPr lang="cs-CZ" sz="1200" b="0" dirty="0"/>
              <a:t>221 105 209_210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b="0" dirty="0" smtClean="0"/>
              <a:t>E media@kreativnievropa.cz</a:t>
            </a:r>
            <a:endParaRPr lang="cs-CZ" sz="1200" b="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2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dirty="0"/>
              <a:t>www.kreativnievropa.cz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200" dirty="0" smtClean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44F6DE-941D-4F47-BFF5-88C6CBDCD385}"/>
              </a:ext>
            </a:extLst>
          </p:cNvPr>
          <p:cNvSpPr/>
          <p:nvPr/>
        </p:nvSpPr>
        <p:spPr>
          <a:xfrm>
            <a:off x="-112294" y="0"/>
            <a:ext cx="352520" cy="35453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Picture 9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D647506D-E92A-48BA-9A53-0BD3E8396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456" y="4665585"/>
            <a:ext cx="252000" cy="252000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30C74C18-63BD-4AA5-A034-6DA9175155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055" y="4665890"/>
            <a:ext cx="252000" cy="252000"/>
          </a:xfrm>
          <a:prstGeom prst="rect">
            <a:avLst/>
          </a:prstGeom>
        </p:spPr>
      </p:pic>
      <p:pic>
        <p:nvPicPr>
          <p:cNvPr id="13" name="Picture 7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CA7607-A66D-4153-9934-066B2AC8A5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857" y="4665585"/>
            <a:ext cx="25200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93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D848B-A55C-432E-8EA9-64266458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CREATIVE</a:t>
            </a:r>
            <a:br>
              <a:rPr lang="cs-CZ" dirty="0" smtClean="0"/>
            </a:br>
            <a:r>
              <a:rPr lang="cs-CZ" dirty="0" smtClean="0"/>
              <a:t>INNOVATION LAB </a:t>
            </a:r>
            <a:endParaRPr lang="cs-CZ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CC62B-8147-4C54-A61C-C9574A06F0F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9242" y="540000"/>
            <a:ext cx="6128762" cy="535547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/>
              <a:t>Prostor pro realizaci </a:t>
            </a:r>
            <a:r>
              <a:rPr lang="en-GB" sz="2400" b="0" dirty="0" err="1"/>
              <a:t>projekt</a:t>
            </a:r>
            <a:r>
              <a:rPr lang="cs-CZ" sz="2400" b="0" dirty="0"/>
              <a:t>ů</a:t>
            </a:r>
            <a:r>
              <a:rPr lang="en-GB" sz="2400" b="0" dirty="0"/>
              <a:t> na pomezí kulturních a kreativních oborů (včetně audiovize) s využitím inovativních </a:t>
            </a:r>
            <a:r>
              <a:rPr lang="en-GB" sz="2400" b="0" dirty="0" err="1"/>
              <a:t>technologií</a:t>
            </a:r>
            <a:r>
              <a:rPr lang="en-GB" sz="2400" b="0" dirty="0" smtClean="0"/>
              <a:t>.</a:t>
            </a:r>
            <a:endParaRPr lang="cs-CZ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/>
              <a:t>Podpora </a:t>
            </a:r>
            <a:r>
              <a:rPr lang="en-GB" sz="2400" b="0" dirty="0" err="1"/>
              <a:t>zavádění</a:t>
            </a:r>
            <a:r>
              <a:rPr lang="en-GB" sz="2400" b="0" dirty="0"/>
              <a:t> inovativních mezioborových přístupů a nástrojů k zajištění distribuce, propagace a monetizace kultury a kreativity. </a:t>
            </a:r>
            <a:endParaRPr lang="cs-CZ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/>
              <a:t>Možnost experimentovat, měnit 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/>
              <a:t>2021</a:t>
            </a:r>
            <a:endParaRPr lang="en-GB" sz="2400" b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30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D848B-A55C-432E-8EA9-64266458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ZÁSADY</a:t>
            </a:r>
            <a:endParaRPr lang="cs-CZ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CC62B-8147-4C54-A61C-C9574A06F0F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9242" y="540000"/>
            <a:ext cx="6384758" cy="535547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Soustředění na řešení problémů. </a:t>
            </a:r>
            <a:r>
              <a:rPr lang="cs-CZ" sz="2400" b="0" dirty="0" smtClean="0"/>
              <a:t>Řešení konkrétních výzev pro </a:t>
            </a:r>
            <a:r>
              <a:rPr lang="cs-CZ" sz="2400" b="0" dirty="0"/>
              <a:t>kulturní a kreativní odvětví. </a:t>
            </a:r>
            <a:endParaRPr lang="cs-CZ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Zaměření </a:t>
            </a:r>
            <a:r>
              <a:rPr lang="cs-CZ" sz="2400" dirty="0"/>
              <a:t>na </a:t>
            </a:r>
            <a:r>
              <a:rPr lang="cs-CZ" sz="2400" dirty="0" smtClean="0"/>
              <a:t>uživatele. </a:t>
            </a:r>
            <a:r>
              <a:rPr lang="cs-CZ" sz="2400" b="0" dirty="0" smtClean="0"/>
              <a:t>Nejdůležitější </a:t>
            </a:r>
            <a:r>
              <a:rPr lang="cs-CZ" sz="2400" b="0" dirty="0"/>
              <a:t>je publikum a uživatelská zkušenost. </a:t>
            </a:r>
            <a:r>
              <a:rPr lang="cs-CZ" sz="2400" b="0" dirty="0" smtClean="0"/>
              <a:t>Vyhledávání </a:t>
            </a:r>
            <a:r>
              <a:rPr lang="cs-CZ" sz="2400" b="0" dirty="0"/>
              <a:t>obsahu, jeho kurátorství a propagace</a:t>
            </a:r>
            <a:r>
              <a:rPr lang="cs-CZ" sz="2400" b="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400" b="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Technologická neutralita. </a:t>
            </a:r>
            <a:r>
              <a:rPr lang="cs-CZ" sz="2400" b="0" dirty="0"/>
              <a:t>Technologie </a:t>
            </a:r>
            <a:r>
              <a:rPr lang="cs-CZ" sz="2400" b="0" dirty="0" smtClean="0"/>
              <a:t>není </a:t>
            </a:r>
            <a:r>
              <a:rPr lang="cs-CZ" sz="2400" b="0" dirty="0"/>
              <a:t>cílem. Projekty by </a:t>
            </a:r>
            <a:r>
              <a:rPr lang="cs-CZ" sz="2400" b="0" dirty="0" smtClean="0"/>
              <a:t>měly zvolit </a:t>
            </a:r>
            <a:r>
              <a:rPr lang="cs-CZ" sz="2400" b="0" dirty="0"/>
              <a:t>technologii nejvhodnější  pro řešení daného  problému</a:t>
            </a:r>
            <a:r>
              <a:rPr lang="cs-CZ" sz="2400" b="0" dirty="0" smtClean="0"/>
              <a:t>.</a:t>
            </a:r>
            <a:endParaRPr lang="en-GB" sz="2400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1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D848B-A55C-432E-8EA9-64266458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ZÁSADY</a:t>
            </a:r>
            <a:endParaRPr lang="cs-CZ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CC62B-8147-4C54-A61C-C9574A06F0F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9242" y="540000"/>
            <a:ext cx="6181558" cy="56957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Zaměření na inovace. </a:t>
            </a:r>
            <a:endParaRPr lang="cs-CZ" sz="2400" dirty="0" smtClean="0"/>
          </a:p>
          <a:p>
            <a:r>
              <a:rPr lang="cs-CZ" sz="2400" b="0" dirty="0" smtClean="0"/>
              <a:t>Inovace jak v tvorbě, tak v distribuci </a:t>
            </a:r>
            <a:r>
              <a:rPr lang="cs-CZ" sz="2400" b="0" dirty="0" smtClean="0"/>
              <a:t/>
            </a:r>
            <a:br>
              <a:rPr lang="cs-CZ" sz="2400" b="0" dirty="0" smtClean="0"/>
            </a:br>
            <a:r>
              <a:rPr lang="cs-CZ" sz="2400" b="0" dirty="0" smtClean="0"/>
              <a:t>i </a:t>
            </a:r>
            <a:r>
              <a:rPr lang="cs-CZ" sz="2400" b="0" dirty="0" smtClean="0"/>
              <a:t>propagaci kreativního obsahu</a:t>
            </a:r>
          </a:p>
          <a:p>
            <a:endParaRPr lang="cs-CZ" sz="2400" b="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Prostor </a:t>
            </a:r>
            <a:r>
              <a:rPr lang="cs-CZ" sz="2400" dirty="0"/>
              <a:t>pro experiment. </a:t>
            </a:r>
            <a:endParaRPr lang="cs-CZ" sz="2400" dirty="0" smtClean="0"/>
          </a:p>
          <a:p>
            <a:pPr lvl="0"/>
            <a:r>
              <a:rPr lang="cs-CZ" sz="2400" b="0" dirty="0" smtClean="0"/>
              <a:t>Úprava </a:t>
            </a:r>
            <a:r>
              <a:rPr lang="cs-CZ" sz="2400" b="0" dirty="0"/>
              <a:t>aktivit během </a:t>
            </a:r>
            <a:r>
              <a:rPr lang="cs-CZ" sz="2400" b="0" dirty="0" smtClean="0"/>
              <a:t>projektu, riziko neúspěchu</a:t>
            </a:r>
          </a:p>
          <a:p>
            <a:pPr lvl="0"/>
            <a:endParaRPr lang="en-GB" sz="2400" b="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Nové modely spolupráce. </a:t>
            </a:r>
            <a:endParaRPr lang="cs-CZ" sz="2400" dirty="0" smtClean="0"/>
          </a:p>
          <a:p>
            <a:pPr lvl="0"/>
            <a:r>
              <a:rPr lang="cs-CZ" sz="2400" b="0" dirty="0" smtClean="0"/>
              <a:t>Propojení etablovaných hráčů </a:t>
            </a:r>
            <a:r>
              <a:rPr lang="cs-CZ" sz="2400" b="0" dirty="0" smtClean="0"/>
              <a:t/>
            </a:r>
            <a:br>
              <a:rPr lang="cs-CZ" sz="2400" b="0" dirty="0" smtClean="0"/>
            </a:br>
            <a:r>
              <a:rPr lang="cs-CZ" sz="2400" b="0" dirty="0" smtClean="0"/>
              <a:t>s</a:t>
            </a:r>
            <a:r>
              <a:rPr lang="cs-CZ" sz="2400" b="0" dirty="0"/>
              <a:t> </a:t>
            </a:r>
            <a:r>
              <a:rPr lang="cs-CZ" sz="2400" b="0" dirty="0" smtClean="0"/>
              <a:t>novými projekty </a:t>
            </a:r>
            <a:r>
              <a:rPr lang="cs-CZ" sz="2400" b="0" dirty="0"/>
              <a:t>včetně </a:t>
            </a:r>
            <a:r>
              <a:rPr lang="cs-CZ" sz="2400" b="0" dirty="0" smtClean="0"/>
              <a:t>start-</a:t>
            </a:r>
            <a:r>
              <a:rPr lang="cs-CZ" sz="2400" b="0" dirty="0" err="1" smtClean="0"/>
              <a:t>upů</a:t>
            </a:r>
            <a:r>
              <a:rPr lang="cs-CZ" sz="2400" b="0" dirty="0" smtClean="0"/>
              <a:t>.</a:t>
            </a:r>
          </a:p>
          <a:p>
            <a:pPr lvl="0"/>
            <a:r>
              <a:rPr lang="cs-CZ" sz="2400" b="0" dirty="0" smtClean="0"/>
              <a:t> </a:t>
            </a:r>
            <a:endParaRPr lang="en-GB" sz="2400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7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D848B-A55C-432E-8EA9-64266458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ZÁSADY</a:t>
            </a:r>
            <a:endParaRPr lang="cs-CZ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CC62B-8147-4C54-A61C-C9574A06F0F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9242" y="540000"/>
            <a:ext cx="6181558" cy="569570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Vzdělávání.</a:t>
            </a:r>
          </a:p>
          <a:p>
            <a:pPr lvl="0"/>
            <a:r>
              <a:rPr lang="cs-CZ" sz="2400" b="0" dirty="0" smtClean="0"/>
              <a:t>Subjekty v kulturních a </a:t>
            </a:r>
            <a:r>
              <a:rPr lang="cs-CZ" sz="2400" b="0" dirty="0"/>
              <a:t>a kreativních odvětvích </a:t>
            </a:r>
            <a:r>
              <a:rPr lang="cs-CZ" sz="2400" b="0" dirty="0" smtClean="0"/>
              <a:t>technologie </a:t>
            </a:r>
            <a:r>
              <a:rPr lang="cs-CZ" sz="2400" b="0" dirty="0"/>
              <a:t>a mezioborová spolupráce</a:t>
            </a:r>
            <a:r>
              <a:rPr lang="cs-CZ" sz="2400" b="0" dirty="0" smtClean="0"/>
              <a:t>.</a:t>
            </a:r>
          </a:p>
          <a:p>
            <a:pPr lvl="0"/>
            <a:endParaRPr lang="en-GB" sz="2400" b="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Výsledky.</a:t>
            </a:r>
            <a:endParaRPr lang="cs-CZ" sz="2400" b="0" dirty="0"/>
          </a:p>
          <a:p>
            <a:pPr lvl="0"/>
            <a:r>
              <a:rPr lang="cs-CZ" sz="2400" b="0" dirty="0" smtClean="0"/>
              <a:t>Hodnocení na </a:t>
            </a:r>
            <a:r>
              <a:rPr lang="cs-CZ" sz="2400" b="0" dirty="0"/>
              <a:t>základě ekonomických, sociálních, popř. kulturních kritérií. </a:t>
            </a:r>
            <a:endParaRPr lang="en-GB" sz="2400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3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Bridging Culture C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5100"/>
            <a:ext cx="9195362" cy="459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5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D848B-A55C-432E-8EA9-64266458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PRIORITY VÝZVY</a:t>
            </a:r>
            <a:endParaRPr lang="cs-CZ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CC62B-8147-4C54-A61C-C9574A06F0F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9242" y="540000"/>
            <a:ext cx="6128762" cy="535547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0" dirty="0"/>
              <a:t>P</a:t>
            </a:r>
            <a:r>
              <a:rPr lang="cs-CZ" sz="2400" b="0" dirty="0" smtClean="0"/>
              <a:t>ředstavit nové </a:t>
            </a:r>
            <a:r>
              <a:rPr lang="cs-CZ" sz="2400" b="0" dirty="0"/>
              <a:t>formy mezioborové spolupráce na rozhraní mezi různými kulturními a kreativními obory včetně audiovize prostřednictvím využití inovativních technologií včetně virtuální </a:t>
            </a:r>
            <a:r>
              <a:rPr lang="cs-CZ" sz="2400" b="0" dirty="0" smtClean="0"/>
              <a:t>reality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Podpořit inovativní </a:t>
            </a:r>
            <a:r>
              <a:rPr lang="cs-CZ" sz="2400" b="0" dirty="0"/>
              <a:t>mezioborové přístupy a nástroje s cílem zlepšit přístup, distribuci, propagaci a/nebo zpeněžení kultury a kreativity včetně kulturního </a:t>
            </a:r>
            <a:r>
              <a:rPr lang="cs-CZ" sz="2400" b="0" dirty="0" smtClean="0"/>
              <a:t>dědictví</a:t>
            </a:r>
            <a:endParaRPr lang="cs-CZ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1"/>
          </p:nvPr>
        </p:nvSpPr>
        <p:spPr>
          <a:xfrm>
            <a:off x="2759242" y="1620000"/>
            <a:ext cx="6283158" cy="427547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Tři organizace ze tří </a:t>
            </a:r>
            <a:r>
              <a:rPr lang="cs-CZ" sz="2400" dirty="0" err="1" smtClean="0"/>
              <a:t>progr</a:t>
            </a:r>
            <a:r>
              <a:rPr lang="cs-CZ" sz="2400" dirty="0" smtClean="0"/>
              <a:t>. zemí</a:t>
            </a:r>
          </a:p>
          <a:p>
            <a:r>
              <a:rPr lang="cs-CZ" sz="2400" dirty="0" smtClean="0"/>
              <a:t>Alespoň 1 technologický aspekt</a:t>
            </a:r>
          </a:p>
          <a:p>
            <a:r>
              <a:rPr lang="cs-CZ" sz="2400" dirty="0" smtClean="0"/>
              <a:t>Působení v oblastech: </a:t>
            </a:r>
          </a:p>
          <a:p>
            <a:pPr marL="461963" lvl="1" indent="-285750"/>
            <a:r>
              <a:rPr lang="cs-CZ" sz="2000" dirty="0"/>
              <a:t>knižní průmysl, </a:t>
            </a:r>
            <a:endParaRPr lang="cs-CZ" sz="2000" dirty="0" smtClean="0"/>
          </a:p>
          <a:p>
            <a:pPr marL="461963" lvl="1" indent="-285750"/>
            <a:r>
              <a:rPr lang="cs-CZ" sz="2000" dirty="0" smtClean="0"/>
              <a:t>muzejnictví</a:t>
            </a:r>
            <a:r>
              <a:rPr lang="cs-CZ" sz="2000" dirty="0"/>
              <a:t>, </a:t>
            </a:r>
            <a:endParaRPr lang="cs-CZ" sz="2000" dirty="0" smtClean="0"/>
          </a:p>
          <a:p>
            <a:pPr marL="461963" lvl="1" indent="-285750"/>
            <a:r>
              <a:rPr lang="cs-CZ" sz="2000" dirty="0" smtClean="0"/>
              <a:t>scénická </a:t>
            </a:r>
            <a:r>
              <a:rPr lang="cs-CZ" sz="2000" dirty="0"/>
              <a:t>umění </a:t>
            </a:r>
            <a:endParaRPr lang="cs-CZ" sz="2000" dirty="0" smtClean="0"/>
          </a:p>
          <a:p>
            <a:pPr marL="461963" lvl="1" indent="-285750"/>
            <a:r>
              <a:rPr lang="cs-CZ" sz="2000" dirty="0" smtClean="0"/>
              <a:t>a/nebo </a:t>
            </a:r>
            <a:r>
              <a:rPr lang="cs-CZ" sz="2000" dirty="0"/>
              <a:t>kulturní dědictví</a:t>
            </a:r>
            <a:r>
              <a:rPr lang="cs-CZ" sz="2000" dirty="0" smtClean="0"/>
              <a:t>.</a:t>
            </a:r>
          </a:p>
          <a:p>
            <a:pPr marL="285750" indent="-285750"/>
            <a:r>
              <a:rPr lang="cs-CZ" sz="2200" dirty="0" smtClean="0"/>
              <a:t>Grant min. 300 000 eur</a:t>
            </a:r>
          </a:p>
          <a:p>
            <a:pPr marL="285750" indent="-285750"/>
            <a:endParaRPr lang="cs-CZ" sz="2200" dirty="0" smtClean="0"/>
          </a:p>
          <a:p>
            <a:pPr marL="285750" indent="-285750"/>
            <a:r>
              <a:rPr lang="cs-CZ" sz="2200" dirty="0" smtClean="0">
                <a:solidFill>
                  <a:schemeClr val="tx1"/>
                </a:solidFill>
              </a:rPr>
              <a:t>Uzávěrka: 14. 5. 2020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360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2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54F99"/>
                </a:solidFill>
              </a:rPr>
              <a:t>ZÁKLADNÍ PODMÍNKY</a:t>
            </a:r>
            <a:endParaRPr lang="cs-CZ" dirty="0">
              <a:solidFill>
                <a:srgbClr val="554F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1"/>
          </p:nvPr>
        </p:nvSpPr>
        <p:spPr>
          <a:xfrm>
            <a:off x="2686050" y="4064250"/>
            <a:ext cx="5537094" cy="183122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554F99"/>
                </a:solidFill>
              </a:rPr>
              <a:t>novinka! </a:t>
            </a:r>
            <a:r>
              <a:rPr lang="cs-CZ" dirty="0" smtClean="0">
                <a:solidFill>
                  <a:srgbClr val="554F99"/>
                </a:solidFill>
              </a:rPr>
              <a:t/>
            </a:r>
            <a:br>
              <a:rPr lang="cs-CZ" dirty="0" smtClean="0">
                <a:solidFill>
                  <a:srgbClr val="554F99"/>
                </a:solidFill>
              </a:rPr>
            </a:br>
            <a:r>
              <a:rPr lang="cs-CZ" dirty="0" smtClean="0">
                <a:solidFill>
                  <a:srgbClr val="554F99"/>
                </a:solidFill>
              </a:rPr>
              <a:t>Podání žádosti prostřednictvím </a:t>
            </a:r>
            <a:r>
              <a:rPr lang="cs-CZ" dirty="0" smtClean="0">
                <a:solidFill>
                  <a:srgbClr val="554F99"/>
                </a:solidFill>
                <a:hlinkClick r:id="rId2"/>
              </a:rPr>
              <a:t>FTOP</a:t>
            </a:r>
            <a:r>
              <a:rPr lang="cs-CZ" dirty="0" smtClean="0">
                <a:solidFill>
                  <a:srgbClr val="554F99"/>
                </a:solidFill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554F99"/>
                </a:solidFill>
              </a:rPr>
              <a:t>Konzultace na </a:t>
            </a:r>
            <a:br>
              <a:rPr lang="cs-CZ" dirty="0" smtClean="0">
                <a:solidFill>
                  <a:srgbClr val="554F99"/>
                </a:solidFill>
              </a:rPr>
            </a:br>
            <a:r>
              <a:rPr lang="cs-CZ" dirty="0" smtClean="0">
                <a:solidFill>
                  <a:srgbClr val="554F99"/>
                </a:solidFill>
              </a:rPr>
              <a:t>E </a:t>
            </a:r>
            <a:r>
              <a:rPr lang="cs-CZ" b="0" dirty="0">
                <a:solidFill>
                  <a:srgbClr val="554F99"/>
                </a:solidFill>
                <a:hlinkClick r:id="rId3"/>
              </a:rPr>
              <a:t>EACEA-MEDIA-BRIDGING@ec.europa.eu</a:t>
            </a:r>
            <a:endParaRPr lang="cs-CZ" dirty="0">
              <a:solidFill>
                <a:srgbClr val="554F99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554F99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4"/>
          <a:srcRect l="17529" t="34135" r="27679" b="6791"/>
          <a:stretch/>
        </p:blipFill>
        <p:spPr>
          <a:xfrm>
            <a:off x="2500231" y="540000"/>
            <a:ext cx="5722914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6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90319-Kreativni_Evropa">
  <a:themeElements>
    <a:clrScheme name="Kreativni Evropa">
      <a:dk1>
        <a:srgbClr val="333333"/>
      </a:dk1>
      <a:lt1>
        <a:sysClr val="window" lastClr="FFFFFF"/>
      </a:lt1>
      <a:dk2>
        <a:srgbClr val="44546A"/>
      </a:dk2>
      <a:lt2>
        <a:srgbClr val="E7E6E6"/>
      </a:lt2>
      <a:accent1>
        <a:srgbClr val="554F99"/>
      </a:accent1>
      <a:accent2>
        <a:srgbClr val="BAB7D6"/>
      </a:accent2>
      <a:accent3>
        <a:srgbClr val="756EAC"/>
      </a:accent3>
      <a:accent4>
        <a:srgbClr val="BAB7D6"/>
      </a:accent4>
      <a:accent5>
        <a:srgbClr val="756EAC"/>
      </a:accent5>
      <a:accent6>
        <a:srgbClr val="F2F2F2"/>
      </a:accent6>
      <a:hlink>
        <a:srgbClr val="00AEC7"/>
      </a:hlink>
      <a:folHlink>
        <a:srgbClr val="00AEC7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90319-Kreativni_Evropa.potx" id="{79568A74-3992-4874-815E-E55F08317B95}" vid="{1FAECCE4-C0F4-49CE-94A1-45151049DA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190319-Kreativni_Evropa</Template>
  <TotalTime>28</TotalTime>
  <Words>275</Words>
  <Application>Microsoft Office PowerPoint</Application>
  <PresentationFormat>Předvádění na obrazovce (4:3)</PresentationFormat>
  <Paragraphs>74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190319-Kreativni_Evropa</vt:lpstr>
      <vt:lpstr>Prezentace aplikace PowerPoint</vt:lpstr>
      <vt:lpstr>CREATIVE INNOVATION LAB </vt:lpstr>
      <vt:lpstr>HLAVNÍ ZÁSADY</vt:lpstr>
      <vt:lpstr>HLAVNÍ ZÁSADY</vt:lpstr>
      <vt:lpstr>HLAVNÍ ZÁSADY</vt:lpstr>
      <vt:lpstr>Prezentace aplikace PowerPoint</vt:lpstr>
      <vt:lpstr>PRIORITY VÝZVY</vt:lpstr>
      <vt:lpstr>ZÁKLADNÍ PODMÍNKY</vt:lpstr>
      <vt:lpstr>ZÁKLADNÍ PODMÍNKY</vt:lpstr>
      <vt:lpstr>Prezentace aplikace PowerPoint</vt:lpstr>
      <vt:lpstr>VÝSLEDKY VÝZVY  2019</vt:lpstr>
      <vt:lpstr>Prezentace aplikace PowerPoint</vt:lpstr>
      <vt:lpstr>PODPOŘENÉ PROJEKTY   (VÝZVA 2019)</vt:lpstr>
      <vt:lpstr>KANCELÁŘ KREATIVNÍ EVROPA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anna.horejsi</dc:creator>
  <cp:lastModifiedBy>Mullerova Magdalena</cp:lastModifiedBy>
  <cp:revision>5</cp:revision>
  <dcterms:created xsi:type="dcterms:W3CDTF">2019-03-20T10:36:55Z</dcterms:created>
  <dcterms:modified xsi:type="dcterms:W3CDTF">2020-02-11T12:17:33Z</dcterms:modified>
</cp:coreProperties>
</file>