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83" r:id="rId4"/>
    <p:sldId id="315" r:id="rId5"/>
    <p:sldId id="312" r:id="rId6"/>
    <p:sldId id="313" r:id="rId7"/>
    <p:sldId id="314" r:id="rId8"/>
    <p:sldId id="263" r:id="rId9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12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0"/>
    <p:restoredTop sz="81223"/>
  </p:normalViewPr>
  <p:slideViewPr>
    <p:cSldViewPr snapToGrid="0" snapToObjects="1">
      <p:cViewPr>
        <p:scale>
          <a:sx n="26" d="100"/>
          <a:sy n="26" d="100"/>
        </p:scale>
        <p:origin x="-600" y="-58"/>
      </p:cViewPr>
      <p:guideLst>
        <p:guide orient="horz" pos="3072"/>
        <p:guide pos="54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3" d="100"/>
          <a:sy n="103" d="100"/>
        </p:scale>
        <p:origin x="225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3" name="Shape 14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002202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Jedná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se o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projekt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který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zkoumá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synergie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mezi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vysokoškolským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vzděláním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výzkumem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průmyslem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cílem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zdokonalit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oblasti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herního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vývoje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následnou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uplatnitelnost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studentů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herním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oboru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</a:p>
          <a:p>
            <a:pPr marL="342900" indent="-342900">
              <a:buFontTx/>
              <a:buChar char="-"/>
            </a:pP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projektu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GAMEHIGHED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spojují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své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síly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4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univerzity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z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Česka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Karlova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Univerzita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Polska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Univerzita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Kazimierze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Wielkiho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Turecka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Bahcesehir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Universitesi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Foundation) a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Finska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Jyvaskylan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Yliopisto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),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spolu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s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Asociací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českých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herních</a:t>
            </a:r>
            <a:r>
              <a:rPr lang="en-GB" sz="22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2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vývojářů</a:t>
            </a:r>
            <a:endParaRPr lang="en-GB" sz="2200" b="0" i="0" u="none" strike="noStrike" dirty="0">
              <a:effectLst/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342900" indent="-342900">
              <a:buFontTx/>
              <a:buChar char="-"/>
            </a:pP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21313516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400" dirty="0"/>
              <a:t/>
            </a:r>
            <a:br>
              <a:rPr lang="en-GB" sz="2400" dirty="0"/>
            </a:b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173508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vytvářely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testovaly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implementovaly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inovativní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bakalářské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magisterské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programy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uplatnitelnost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průmyslu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s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důrazem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Design her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vytvořily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Otevřené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vzdělávací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zdroje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(OER)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další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vysokoškolských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plánů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osnov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oblasti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vývojářů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Evropském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prostoru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(EHEA),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včetně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sady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praktických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příruček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digitálního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generátoru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plánů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podpořily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rozšíření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výše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uvedeného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z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další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vzdělávací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sektory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EU (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střední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školy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odborné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mládež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dospělé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);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rozšířily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podporovaly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spolupráci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mezi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průmyslem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akademií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EU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při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provádění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her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výchovu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mezioborové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projekty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en-GB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9783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1.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vytvářely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testovaly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implementovaly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inovativní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bakalářské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magisterské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programy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uplatnitelnost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průmyslu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s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důrazem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Design her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2.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vytvořily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Otevřené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vzdělávací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zdroje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(OER)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další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vysokoškolských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plánů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osnov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oblasti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herních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vývojářů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Evropském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prostoru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(EHEA),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včetně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sady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praktických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příruček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digitálního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generátoru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studijních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plánů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3.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podpořily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rozšíření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výše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uvedeného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z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vysokoškolského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na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další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vzdělávací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sektory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EU (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střední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školy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odborné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mládež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dospělé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);</a:t>
            </a:r>
            <a:endParaRPr lang="en-GB" sz="2800" b="0" dirty="0">
              <a:effectLst/>
            </a:endParaRPr>
          </a:p>
          <a:p>
            <a:pPr rtl="0"/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4.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rozšířily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podporovaly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spolupráci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mezi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průmyslem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akademií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v EU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při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vývoji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provádění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her pro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výchovu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vzdělávání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a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mezioborové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n-GB" sz="2400" b="0" i="0" u="none" strike="noStrike" dirty="0" err="1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projekty</a:t>
            </a:r>
            <a:r>
              <a:rPr lang="en-GB" sz="2400" b="0" i="0" u="none" strike="noStrike" dirty="0">
                <a:effectLst/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lang="en-GB" sz="2800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41144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3522101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endParaRPr lang="en-US" sz="2400" baseline="0" dirty="0"/>
          </a:p>
        </p:txBody>
      </p:sp>
    </p:spTree>
    <p:extLst>
      <p:ext uri="{BB962C8B-B14F-4D97-AF65-F5344CB8AC3E}">
        <p14:creationId xmlns:p14="http://schemas.microsoft.com/office/powerpoint/2010/main" val="1066765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1693385" y="1638300"/>
            <a:ext cx="13953493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sz="quarter" idx="1"/>
          </p:nvPr>
        </p:nvSpPr>
        <p:spPr>
          <a:xfrm>
            <a:off x="1693385" y="50292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  <a:lvl2pPr marL="0" indent="228611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2pPr>
            <a:lvl3pPr marL="0" indent="457223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3pPr>
            <a:lvl4pPr marL="0" indent="685835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4pPr>
            <a:lvl5pPr marL="0" indent="914446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" name="pasted-image.png"/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Shape 18"/>
          <p:cNvSpPr/>
          <p:nvPr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sp>
        <p:nvSpPr>
          <p:cNvPr id="19" name="Shape 1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pic" idx="13"/>
          </p:nvPr>
        </p:nvSpPr>
        <p:spPr>
          <a:xfrm>
            <a:off x="2142132" y="635000"/>
            <a:ext cx="13039065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693385" y="6718300"/>
            <a:ext cx="13953493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1693385" y="8191500"/>
            <a:ext cx="13953493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  <a:lvl2pPr marL="0" indent="228611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2pPr>
            <a:lvl3pPr marL="0" indent="457223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3pPr>
            <a:lvl4pPr marL="0" indent="685835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4pPr>
            <a:lvl5pPr marL="0" indent="914446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hape 32"/>
          <p:cNvSpPr>
            <a:spLocks noGrp="1"/>
          </p:cNvSpPr>
          <p:nvPr>
            <p:ph type="sldNum" sz="quarter" idx="2"/>
          </p:nvPr>
        </p:nvSpPr>
        <p:spPr>
          <a:xfrm>
            <a:off x="8456481" y="9245601"/>
            <a:ext cx="410369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pic" sz="half" idx="13"/>
          </p:nvPr>
        </p:nvSpPr>
        <p:spPr>
          <a:xfrm>
            <a:off x="8958007" y="635000"/>
            <a:ext cx="7112217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title"/>
          </p:nvPr>
        </p:nvSpPr>
        <p:spPr>
          <a:xfrm>
            <a:off x="1270039" y="635000"/>
            <a:ext cx="7112217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52" name="Shape 52"/>
          <p:cNvSpPr>
            <a:spLocks noGrp="1"/>
          </p:cNvSpPr>
          <p:nvPr>
            <p:ph type="body" sz="quarter" idx="1"/>
          </p:nvPr>
        </p:nvSpPr>
        <p:spPr>
          <a:xfrm>
            <a:off x="1270039" y="4762500"/>
            <a:ext cx="7112217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1pPr>
            <a:lvl2pPr marL="0" indent="228611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2pPr>
            <a:lvl3pPr marL="0" indent="457223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3pPr>
            <a:lvl4pPr marL="0" indent="685835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4pPr>
            <a:lvl5pPr marL="0" indent="914446" algn="ctr">
              <a:spcBef>
                <a:spcPts val="0"/>
              </a:spcBef>
              <a:buSzTx/>
              <a:buNone/>
              <a:defRPr sz="3200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" name="Shape 5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hape 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  <a:lvl2pPr>
              <a:defRPr>
                <a:latin typeface="+mj-lt"/>
                <a:ea typeface="+mj-ea"/>
                <a:cs typeface="+mj-cs"/>
                <a:sym typeface="Helvetica"/>
              </a:defRPr>
            </a:lvl2pPr>
            <a:lvl3pPr>
              <a:defRPr>
                <a:latin typeface="+mj-lt"/>
                <a:ea typeface="+mj-ea"/>
                <a:cs typeface="+mj-cs"/>
                <a:sym typeface="Helvetica"/>
              </a:defRPr>
            </a:lvl3pPr>
            <a:lvl4pPr>
              <a:defRPr>
                <a:latin typeface="+mj-lt"/>
                <a:ea typeface="+mj-ea"/>
                <a:cs typeface="+mj-cs"/>
                <a:sym typeface="Helvetica"/>
              </a:defRPr>
            </a:lvl4pPr>
            <a:lvl5pPr>
              <a:defRPr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/>
          </p:cNvSpPr>
          <p:nvPr>
            <p:ph type="pic" sz="half" idx="13"/>
          </p:nvPr>
        </p:nvSpPr>
        <p:spPr>
          <a:xfrm>
            <a:off x="8958007" y="2603500"/>
            <a:ext cx="7112217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1270039" y="2603500"/>
            <a:ext cx="7112217" cy="6286500"/>
          </a:xfrm>
          <a:prstGeom prst="rect">
            <a:avLst/>
          </a:prstGeom>
        </p:spPr>
        <p:txBody>
          <a:bodyPr/>
          <a:lstStyle>
            <a:lvl1pPr marL="342917" indent="-342917">
              <a:spcBef>
                <a:spcPts val="3200"/>
              </a:spcBef>
              <a:defRPr sz="2801">
                <a:latin typeface="+mj-lt"/>
                <a:ea typeface="+mj-ea"/>
                <a:cs typeface="+mj-cs"/>
                <a:sym typeface="Helvetica"/>
              </a:defRPr>
            </a:lvl1pPr>
            <a:lvl2pPr marL="685835" indent="-342917">
              <a:spcBef>
                <a:spcPts val="3200"/>
              </a:spcBef>
              <a:defRPr sz="2801">
                <a:latin typeface="+mj-lt"/>
                <a:ea typeface="+mj-ea"/>
                <a:cs typeface="+mj-cs"/>
                <a:sym typeface="Helvetica"/>
              </a:defRPr>
            </a:lvl2pPr>
            <a:lvl3pPr marL="1028752" indent="-342917">
              <a:spcBef>
                <a:spcPts val="3200"/>
              </a:spcBef>
              <a:defRPr sz="2801">
                <a:latin typeface="+mj-lt"/>
                <a:ea typeface="+mj-ea"/>
                <a:cs typeface="+mj-cs"/>
                <a:sym typeface="Helvetica"/>
              </a:defRPr>
            </a:lvl3pPr>
            <a:lvl4pPr marL="1371668" indent="-342917">
              <a:spcBef>
                <a:spcPts val="3200"/>
              </a:spcBef>
              <a:defRPr sz="2801">
                <a:latin typeface="+mj-lt"/>
                <a:ea typeface="+mj-ea"/>
                <a:cs typeface="+mj-cs"/>
                <a:sym typeface="Helvetica"/>
              </a:defRPr>
            </a:lvl4pPr>
            <a:lvl5pPr marL="1714586" indent="-342917">
              <a:spcBef>
                <a:spcPts val="3200"/>
              </a:spcBef>
              <a:defRPr sz="2801"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hape 8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1270039" y="1270000"/>
            <a:ext cx="14800185" cy="7213600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  <a:sym typeface="Helvetica"/>
              </a:defRPr>
            </a:lvl1pPr>
            <a:lvl2pPr>
              <a:defRPr>
                <a:latin typeface="+mj-lt"/>
                <a:ea typeface="+mj-ea"/>
                <a:cs typeface="+mj-cs"/>
                <a:sym typeface="Helvetica"/>
              </a:defRPr>
            </a:lvl2pPr>
            <a:lvl3pPr>
              <a:defRPr>
                <a:latin typeface="+mj-lt"/>
                <a:ea typeface="+mj-ea"/>
                <a:cs typeface="+mj-cs"/>
                <a:sym typeface="Helvetica"/>
              </a:defRPr>
            </a:lvl3pPr>
            <a:lvl4pPr>
              <a:defRPr>
                <a:latin typeface="+mj-lt"/>
                <a:ea typeface="+mj-ea"/>
                <a:cs typeface="+mj-cs"/>
                <a:sym typeface="Helvetica"/>
              </a:defRPr>
            </a:lvl4pPr>
            <a:lvl5pPr>
              <a:defRPr>
                <a:latin typeface="+mj-lt"/>
                <a:ea typeface="+mj-ea"/>
                <a:cs typeface="+mj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Shape 9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7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body" sz="quarter" idx="13"/>
          </p:nvPr>
        </p:nvSpPr>
        <p:spPr>
          <a:xfrm>
            <a:off x="1693385" y="6362701"/>
            <a:ext cx="13953493" cy="4719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4"/>
          </p:nvPr>
        </p:nvSpPr>
        <p:spPr>
          <a:xfrm>
            <a:off x="1693385" y="4266417"/>
            <a:ext cx="13953493" cy="68736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121" name="Shape 12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" name="pasted-image.png"/>
          <p:cNvPicPr>
            <a:picLocks noChangeAspect="1"/>
          </p:cNvPicPr>
          <p:nvPr userDrawn="1"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39" y="26035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hape 7"/>
          <p:cNvSpPr>
            <a:spLocks noGrp="1"/>
          </p:cNvSpPr>
          <p:nvPr>
            <p:ph type="sldNum" sz="quarter" idx="2"/>
          </p:nvPr>
        </p:nvSpPr>
        <p:spPr>
          <a:xfrm>
            <a:off x="8456481" y="9251951"/>
            <a:ext cx="410369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" name="pasted-image.png"/>
          <p:cNvPicPr>
            <a:picLocks noChangeAspect="1"/>
          </p:cNvPicPr>
          <p:nvPr userDrawn="1"/>
        </p:nvPicPr>
        <p:blipFill>
          <a:blip r:embed="rId10">
            <a:alphaModFix amt="15000"/>
          </a:blip>
          <a:stretch>
            <a:fillRect/>
          </a:stretch>
        </p:blipFill>
        <p:spPr>
          <a:xfrm>
            <a:off x="-4060" y="-6387"/>
            <a:ext cx="7402388" cy="7075997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8"/>
          <p:cNvSpPr/>
          <p:nvPr userDrawn="1"/>
        </p:nvSpPr>
        <p:spPr>
          <a:xfrm>
            <a:off x="-31023" y="9134457"/>
            <a:ext cx="13521391" cy="437235"/>
          </a:xfrm>
          <a:prstGeom prst="rect">
            <a:avLst/>
          </a:prstGeom>
          <a:solidFill>
            <a:srgbClr val="0E125B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400"/>
            </a:pPr>
            <a:endParaRPr sz="240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9765" y="8855901"/>
            <a:ext cx="2070835" cy="8518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8" r:id="rId8"/>
  </p:sldLayoutIdLst>
  <p:transition spd="med"/>
  <p:txStyles>
    <p:title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4452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45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67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89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612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134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656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178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700" marR="0" indent="-444522" algn="l" defTabSz="584229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11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23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35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46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57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68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80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92" algn="ctr" defTabSz="58422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491067" y="2571971"/>
            <a:ext cx="16103600" cy="23852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 err="1"/>
              <a:t>Gamehighed</a:t>
            </a:r>
            <a:r>
              <a:rPr lang="en-US" b="0" dirty="0"/>
              <a:t/>
            </a:r>
            <a:br>
              <a:rPr lang="en-US" b="0" dirty="0"/>
            </a:br>
            <a:r>
              <a:rPr lang="en-US" sz="5400" b="0" dirty="0"/>
              <a:t>Erasmus+ </a:t>
            </a:r>
            <a:r>
              <a:rPr lang="en-US" sz="5400" b="0" dirty="0" err="1"/>
              <a:t>podpořený</a:t>
            </a:r>
            <a:r>
              <a:rPr lang="en-US" sz="5400" b="0" dirty="0"/>
              <a:t> </a:t>
            </a:r>
            <a:r>
              <a:rPr lang="en-US" sz="5400" b="0" dirty="0" err="1"/>
              <a:t>projekt</a:t>
            </a:r>
            <a:endParaRPr lang="en-US" sz="5400" b="0" dirty="0"/>
          </a:p>
        </p:txBody>
      </p:sp>
      <p:sp>
        <p:nvSpPr>
          <p:cNvPr id="147" name="Shape 147"/>
          <p:cNvSpPr>
            <a:spLocks noGrp="1"/>
          </p:cNvSpPr>
          <p:nvPr>
            <p:ph type="body" sz="quarter" idx="1"/>
          </p:nvPr>
        </p:nvSpPr>
        <p:spPr>
          <a:xfrm>
            <a:off x="3437731" y="6058855"/>
            <a:ext cx="10464800" cy="701827"/>
          </a:xfrm>
          <a:prstGeom prst="rect">
            <a:avLst/>
          </a:prstGeom>
        </p:spPr>
        <p:txBody>
          <a:bodyPr/>
          <a:lstStyle>
            <a:lvl1pPr>
              <a:defRPr sz="3700"/>
            </a:lvl1pPr>
          </a:lstStyle>
          <a:p>
            <a:r>
              <a:rPr dirty="0"/>
              <a:t>Pavel Barák</a:t>
            </a:r>
          </a:p>
        </p:txBody>
      </p:sp>
      <p:sp>
        <p:nvSpPr>
          <p:cNvPr id="150" name="Shape 150"/>
          <p:cNvSpPr/>
          <p:nvPr/>
        </p:nvSpPr>
        <p:spPr>
          <a:xfrm>
            <a:off x="491067" y="7862299"/>
            <a:ext cx="16493066" cy="7018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l">
              <a:defRPr sz="2900">
                <a:solidFill>
                  <a:srgbClr val="ED463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rPr lang="cs-CZ" dirty="0">
                <a:solidFill>
                  <a:srgbClr val="0E125B"/>
                </a:solidFill>
              </a:rPr>
              <a:t>13. února </a:t>
            </a:r>
            <a:r>
              <a:rPr dirty="0">
                <a:solidFill>
                  <a:srgbClr val="0E125B"/>
                </a:solidFill>
              </a:rPr>
              <a:t>20</a:t>
            </a:r>
            <a:r>
              <a:rPr lang="cs-CZ" dirty="0">
                <a:solidFill>
                  <a:srgbClr val="0E125B"/>
                </a:solidFill>
              </a:rPr>
              <a:t>20</a:t>
            </a:r>
            <a:endParaRPr dirty="0">
              <a:solidFill>
                <a:srgbClr val="0E125B"/>
              </a:solidFill>
            </a:endParaRP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3120231" y="444501"/>
            <a:ext cx="11099800" cy="1136327"/>
          </a:xfrm>
          <a:prstGeom prst="rect">
            <a:avLst/>
          </a:prstGeom>
        </p:spPr>
        <p:txBody>
          <a:bodyPr>
            <a:normAutofit/>
          </a:bodyPr>
          <a:lstStyle>
            <a:lvl1pPr defTabSz="549148">
              <a:defRPr sz="7519"/>
            </a:lvl1pPr>
          </a:lstStyle>
          <a:p>
            <a:r>
              <a:rPr lang="cs-CZ" sz="4800" dirty="0"/>
              <a:t>Co je </a:t>
            </a:r>
            <a:r>
              <a:rPr lang="cs-CZ" sz="4800" dirty="0" err="1"/>
              <a:t>GameHighEd</a:t>
            </a:r>
            <a:endParaRPr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0230" y="1739901"/>
            <a:ext cx="6889183" cy="6020663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Výzkumný</a:t>
            </a:r>
            <a:r>
              <a:rPr lang="en-US" dirty="0"/>
              <a:t> </a:t>
            </a:r>
            <a:r>
              <a:rPr lang="en-US" dirty="0" err="1"/>
              <a:t>projekt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Rozvoj</a:t>
            </a:r>
            <a:r>
              <a:rPr lang="en-US" dirty="0"/>
              <a:t> </a:t>
            </a:r>
            <a:r>
              <a:rPr lang="en-US" dirty="0" err="1"/>
              <a:t>herního</a:t>
            </a:r>
            <a:r>
              <a:rPr lang="en-US" dirty="0"/>
              <a:t> </a:t>
            </a:r>
            <a:r>
              <a:rPr lang="en-US" dirty="0" err="1"/>
              <a:t>vzdělání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5 </a:t>
            </a:r>
            <a:r>
              <a:rPr lang="en-US" dirty="0" err="1"/>
              <a:t>kooperujících</a:t>
            </a:r>
            <a:r>
              <a:rPr lang="en-US" dirty="0"/>
              <a:t> </a:t>
            </a:r>
            <a:r>
              <a:rPr lang="en-US" dirty="0" err="1"/>
              <a:t>subjektů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cs-CZ" dirty="0"/>
              <a:t>3 roky</a:t>
            </a: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 err="1"/>
              <a:t>Praxe</a:t>
            </a:r>
            <a:r>
              <a:rPr lang="en-US" dirty="0"/>
              <a:t> + </a:t>
            </a:r>
            <a:r>
              <a:rPr lang="en-US" dirty="0" err="1"/>
              <a:t>akademie</a:t>
            </a:r>
            <a:endParaRPr lang="en-US" dirty="0"/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F1008C8-9E23-DC4C-AEAB-3DEAB77A45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3125" y="1978025"/>
            <a:ext cx="5646833" cy="5797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rPr lang="cs-CZ" dirty="0"/>
              <a:t>Důvody realizace</a:t>
            </a:r>
            <a:endParaRPr dirty="0"/>
          </a:p>
        </p:txBody>
      </p:sp>
      <p:sp>
        <p:nvSpPr>
          <p:cNvPr id="13" name="Shape 179"/>
          <p:cNvSpPr>
            <a:spLocks noGrp="1"/>
          </p:cNvSpPr>
          <p:nvPr>
            <p:ph type="body" idx="1"/>
          </p:nvPr>
        </p:nvSpPr>
        <p:spPr>
          <a:xfrm>
            <a:off x="3120232" y="2943740"/>
            <a:ext cx="11099800" cy="5692260"/>
          </a:xfrm>
          <a:prstGeom prst="rect">
            <a:avLst/>
          </a:prstGeom>
        </p:spPr>
        <p:txBody>
          <a:bodyPr anchor="t">
            <a:normAutofit lnSpcReduction="10000"/>
          </a:bodyPr>
          <a:lstStyle/>
          <a:p>
            <a:pPr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Dlouhodobá priorita herního průmyslu</a:t>
            </a:r>
          </a:p>
          <a:p>
            <a:pPr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Aktuální stav </a:t>
            </a:r>
          </a:p>
          <a:p>
            <a:pPr lvl="1"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cca. 20 – 40 absolventů ročně</a:t>
            </a:r>
          </a:p>
          <a:p>
            <a:pPr lvl="1"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200 otevřených pracovních pozic</a:t>
            </a:r>
          </a:p>
          <a:p>
            <a:pPr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Některé herní profese nejsou v systému vzdělání pokryty vůbec</a:t>
            </a:r>
          </a:p>
          <a:p>
            <a:pPr defTabSz="514121">
              <a:spcBef>
                <a:spcPts val="36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Velký zájem u studentů/absolventů středních škol</a:t>
            </a:r>
          </a:p>
          <a:p>
            <a:pPr marL="391178" indent="-391178" defTabSz="514121">
              <a:spcBef>
                <a:spcPts val="3600"/>
              </a:spcBef>
              <a:defRPr sz="3168"/>
            </a:pPr>
            <a:endParaRPr lang="cs-CZ" dirty="0"/>
          </a:p>
          <a:p>
            <a:pPr marL="391178" indent="-391178" defTabSz="514121">
              <a:spcBef>
                <a:spcPts val="3600"/>
              </a:spcBef>
              <a:defRPr sz="3168"/>
            </a:pPr>
            <a:endParaRPr dirty="0"/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E5A6ACB-7772-154B-955F-87F20DBE3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731" y="2943740"/>
            <a:ext cx="5442855" cy="2158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130884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rPr lang="cs-CZ" dirty="0"/>
              <a:t>Problém rozvoje vzdělání</a:t>
            </a:r>
            <a:endParaRPr dirty="0"/>
          </a:p>
        </p:txBody>
      </p:sp>
      <p:sp>
        <p:nvSpPr>
          <p:cNvPr id="13" name="Shape 179"/>
          <p:cNvSpPr>
            <a:spLocks noGrp="1"/>
          </p:cNvSpPr>
          <p:nvPr>
            <p:ph type="body" idx="1"/>
          </p:nvPr>
        </p:nvSpPr>
        <p:spPr>
          <a:xfrm>
            <a:off x="2205832" y="2603500"/>
            <a:ext cx="7658604" cy="5692260"/>
          </a:xfrm>
          <a:prstGeom prst="rect">
            <a:avLst/>
          </a:prstGeom>
        </p:spPr>
        <p:txBody>
          <a:bodyPr anchor="t">
            <a:normAutofit fontScale="92500" lnSpcReduction="20000"/>
          </a:bodyPr>
          <a:lstStyle/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Ochota univerzit implementovat nový obor (soukromé školy)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2 základní problémy: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Kdo to bude učit? –&gt; vyřeší čas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Co se má učit? –&gt; tvorba studijních plánů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Průmysl může pouze poskytnout know-how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Realizace plánů je na Akademii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Problém financování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sz="2800" dirty="0"/>
              <a:t>Individuální firmy nejsou ochotny financovat externí/akademický výzkum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47F89E1-033F-0F4B-85E8-5172F94A6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8183" y="2866736"/>
            <a:ext cx="5897489" cy="3314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90936108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9148">
              <a:defRPr sz="7519"/>
            </a:lvl1pPr>
          </a:lstStyle>
          <a:p>
            <a:r>
              <a:rPr lang="cs-CZ" dirty="0"/>
              <a:t>Výstupy projektu</a:t>
            </a:r>
            <a:endParaRPr dirty="0"/>
          </a:p>
        </p:txBody>
      </p:sp>
      <p:sp>
        <p:nvSpPr>
          <p:cNvPr id="13" name="Shape 179"/>
          <p:cNvSpPr>
            <a:spLocks noGrp="1"/>
          </p:cNvSpPr>
          <p:nvPr>
            <p:ph type="body" idx="1"/>
          </p:nvPr>
        </p:nvSpPr>
        <p:spPr>
          <a:xfrm>
            <a:off x="2649787" y="2616200"/>
            <a:ext cx="6919350" cy="5692260"/>
          </a:xfrm>
          <a:prstGeom prst="rect">
            <a:avLst/>
          </a:prstGeom>
        </p:spPr>
        <p:txBody>
          <a:bodyPr anchor="t">
            <a:normAutofit fontScale="77500" lnSpcReduction="20000"/>
          </a:bodyPr>
          <a:lstStyle/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Tvorba, testování, implementace studijních plánů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Bakalářské i magisterské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Tvorba otevřených vzdělávacích zdrojů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Zlepšení stávajících osnov a studijních plánů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Rozšíření poznatků i na další vzdělávací sektory</a:t>
            </a:r>
          </a:p>
          <a:p>
            <a:pPr lvl="1"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Střední školy, odborné soukromé vzdělávání…</a:t>
            </a:r>
          </a:p>
          <a:p>
            <a:pPr defTabSz="514121">
              <a:spcBef>
                <a:spcPts val="2400"/>
              </a:spcBef>
              <a:buFont typeface="Courier New" panose="02070309020205020404" pitchFamily="49" charset="0"/>
              <a:buChar char="o"/>
              <a:defRPr sz="3168"/>
            </a:pPr>
            <a:r>
              <a:rPr lang="cs-CZ" dirty="0"/>
              <a:t>Spolupráce průmyslu a akademie – stáže, závěrečné práce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5803FBD-E052-0749-B1ED-C8405C492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9137" y="2616200"/>
            <a:ext cx="5580303" cy="41852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49698504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3120231" y="444501"/>
            <a:ext cx="11099800" cy="1136327"/>
          </a:xfrm>
          <a:prstGeom prst="rect">
            <a:avLst/>
          </a:prstGeom>
        </p:spPr>
        <p:txBody>
          <a:bodyPr>
            <a:normAutofit/>
          </a:bodyPr>
          <a:lstStyle>
            <a:lvl1pPr defTabSz="549148">
              <a:defRPr sz="7519"/>
            </a:lvl1pPr>
          </a:lstStyle>
          <a:p>
            <a:r>
              <a:rPr lang="cs-CZ" sz="4800" dirty="0"/>
              <a:t>Časová osa projektu</a:t>
            </a:r>
            <a:endParaRPr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6048" y="1866468"/>
            <a:ext cx="7797152" cy="6020663"/>
          </a:xfrm>
        </p:spPr>
        <p:txBody>
          <a:bodyPr>
            <a:normAutofit/>
          </a:bodyPr>
          <a:lstStyle/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Leden</a:t>
            </a:r>
            <a:r>
              <a:rPr lang="en-US" sz="2400" dirty="0"/>
              <a:t>/</a:t>
            </a:r>
            <a:r>
              <a:rPr lang="en-US" sz="2400" dirty="0" err="1"/>
              <a:t>únor</a:t>
            </a:r>
            <a:r>
              <a:rPr lang="en-US" sz="2400" dirty="0"/>
              <a:t> 2019 – </a:t>
            </a:r>
            <a:r>
              <a:rPr lang="en-US" sz="2400" dirty="0" err="1"/>
              <a:t>úvodní</a:t>
            </a:r>
            <a:r>
              <a:rPr lang="en-US" sz="2400" dirty="0"/>
              <a:t> </a:t>
            </a:r>
            <a:r>
              <a:rPr lang="en-US" sz="2400" dirty="0" err="1"/>
              <a:t>diskuse</a:t>
            </a:r>
            <a:r>
              <a:rPr lang="en-US" sz="2400" dirty="0"/>
              <a:t> </a:t>
            </a:r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Příprava</a:t>
            </a:r>
            <a:r>
              <a:rPr lang="en-US" sz="2400" dirty="0"/>
              <a:t> </a:t>
            </a:r>
            <a:r>
              <a:rPr lang="en-US" sz="2400" dirty="0" err="1"/>
              <a:t>žádosti</a:t>
            </a:r>
            <a:r>
              <a:rPr lang="en-US" sz="2400" dirty="0"/>
              <a:t> </a:t>
            </a:r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Konec</a:t>
            </a:r>
            <a:r>
              <a:rPr lang="en-US" sz="2400" dirty="0"/>
              <a:t> </a:t>
            </a:r>
            <a:r>
              <a:rPr lang="en-US" sz="2400" dirty="0" err="1"/>
              <a:t>března</a:t>
            </a:r>
            <a:r>
              <a:rPr lang="en-US" sz="2400" dirty="0"/>
              <a:t> – </a:t>
            </a:r>
            <a:r>
              <a:rPr lang="en-US" sz="2400" dirty="0" err="1"/>
              <a:t>podání</a:t>
            </a:r>
            <a:r>
              <a:rPr lang="en-US" sz="2400" dirty="0"/>
              <a:t> </a:t>
            </a:r>
            <a:r>
              <a:rPr lang="en-US" sz="2400" dirty="0" err="1"/>
              <a:t>žádosti</a:t>
            </a:r>
            <a:endParaRPr lang="en-US" sz="2400" dirty="0"/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cs-CZ" sz="2400" dirty="0"/>
              <a:t>Srpen – kladné vyhodnocení žádosti</a:t>
            </a:r>
            <a:endParaRPr lang="en-US" sz="2400" dirty="0"/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Září</a:t>
            </a:r>
            <a:r>
              <a:rPr lang="en-US" sz="2400" dirty="0"/>
              <a:t> – </a:t>
            </a:r>
            <a:r>
              <a:rPr lang="en-US" sz="2400" dirty="0" err="1"/>
              <a:t>zahájení</a:t>
            </a:r>
            <a:r>
              <a:rPr lang="en-US" sz="2400" dirty="0"/>
              <a:t> </a:t>
            </a:r>
            <a:r>
              <a:rPr lang="en-US" sz="2400" dirty="0" err="1"/>
              <a:t>projektu</a:t>
            </a:r>
            <a:endParaRPr lang="en-US" sz="2400" dirty="0"/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Studijní</a:t>
            </a:r>
            <a:r>
              <a:rPr lang="en-US" sz="2400" dirty="0"/>
              <a:t> </a:t>
            </a:r>
            <a:r>
              <a:rPr lang="en-US" sz="2400" dirty="0" err="1"/>
              <a:t>návštěvy</a:t>
            </a:r>
            <a:endParaRPr lang="en-US" sz="2400" dirty="0"/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Leden</a:t>
            </a:r>
            <a:r>
              <a:rPr lang="en-US" sz="2400" dirty="0"/>
              <a:t> 2020 – Q1 – </a:t>
            </a:r>
            <a:r>
              <a:rPr lang="en-US" sz="2400" dirty="0" err="1"/>
              <a:t>první</a:t>
            </a:r>
            <a:r>
              <a:rPr lang="en-US" sz="2400" dirty="0"/>
              <a:t> sub-</a:t>
            </a:r>
            <a:r>
              <a:rPr lang="en-US" sz="2400" dirty="0" err="1"/>
              <a:t>projekt</a:t>
            </a:r>
            <a:endParaRPr lang="en-US" sz="2400" dirty="0"/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Celkem</a:t>
            </a:r>
            <a:r>
              <a:rPr lang="en-US" sz="2400" dirty="0"/>
              <a:t> 10 sub-</a:t>
            </a:r>
            <a:r>
              <a:rPr lang="en-US" sz="2400" dirty="0" err="1"/>
              <a:t>projektů</a:t>
            </a:r>
            <a:r>
              <a:rPr lang="en-US" sz="2400" dirty="0"/>
              <a:t> – </a:t>
            </a:r>
            <a:r>
              <a:rPr lang="en-US" sz="2400" dirty="0" err="1"/>
              <a:t>intelekutální</a:t>
            </a:r>
            <a:r>
              <a:rPr lang="en-US" sz="2400" dirty="0"/>
              <a:t> </a:t>
            </a:r>
            <a:r>
              <a:rPr lang="en-US" sz="2400" dirty="0" err="1"/>
              <a:t>výstupy</a:t>
            </a:r>
            <a:endParaRPr lang="en-US" sz="2400" dirty="0"/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2400" dirty="0" err="1"/>
              <a:t>Srpen</a:t>
            </a:r>
            <a:r>
              <a:rPr lang="en-US" sz="2400" dirty="0"/>
              <a:t> 2020 – </a:t>
            </a:r>
            <a:r>
              <a:rPr lang="en-US" sz="2400" dirty="0" err="1"/>
              <a:t>ukončení</a:t>
            </a:r>
            <a:r>
              <a:rPr lang="en-US" sz="2400" dirty="0"/>
              <a:t> </a:t>
            </a:r>
            <a:r>
              <a:rPr lang="en-US" sz="2400" dirty="0" err="1"/>
              <a:t>projekt</a:t>
            </a:r>
            <a:endParaRPr lang="en-US" sz="2400" dirty="0"/>
          </a:p>
        </p:txBody>
      </p:sp>
      <p:pic>
        <p:nvPicPr>
          <p:cNvPr id="5" name="Picture 4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xmlns="" id="{EC22B49B-9EB4-1140-92E2-A48C3999E0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670" y="2048455"/>
            <a:ext cx="5987853" cy="44908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48288823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/>
          </p:cNvSpPr>
          <p:nvPr>
            <p:ph type="title"/>
          </p:nvPr>
        </p:nvSpPr>
        <p:spPr>
          <a:xfrm>
            <a:off x="3120231" y="444501"/>
            <a:ext cx="11099800" cy="1136327"/>
          </a:xfrm>
          <a:prstGeom prst="rect">
            <a:avLst/>
          </a:prstGeom>
        </p:spPr>
        <p:txBody>
          <a:bodyPr>
            <a:normAutofit/>
          </a:bodyPr>
          <a:lstStyle>
            <a:lvl1pPr defTabSz="549148">
              <a:defRPr sz="7519"/>
            </a:lvl1pPr>
          </a:lstStyle>
          <a:p>
            <a:r>
              <a:rPr lang="cs-CZ" sz="4800" dirty="0"/>
              <a:t>Financování projektu</a:t>
            </a:r>
            <a:endParaRPr sz="48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66048" y="1866468"/>
            <a:ext cx="7797152" cy="6020663"/>
          </a:xfrm>
        </p:spPr>
        <p:txBody>
          <a:bodyPr>
            <a:normAutofit lnSpcReduction="10000"/>
          </a:bodyPr>
          <a:lstStyle/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 err="1"/>
              <a:t>Maximální</a:t>
            </a:r>
            <a:r>
              <a:rPr lang="en-US" sz="3200" dirty="0"/>
              <a:t> </a:t>
            </a:r>
            <a:r>
              <a:rPr lang="en-US" sz="3200" dirty="0" err="1"/>
              <a:t>výše</a:t>
            </a:r>
            <a:endParaRPr lang="en-US" sz="3200" dirty="0"/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/>
              <a:t>450 000,- EUR</a:t>
            </a:r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 err="1"/>
              <a:t>Gamehighed</a:t>
            </a:r>
            <a:r>
              <a:rPr lang="en-US" sz="3200" dirty="0"/>
              <a:t> </a:t>
            </a:r>
            <a:r>
              <a:rPr lang="en-US" sz="3200" dirty="0" err="1"/>
              <a:t>žádost</a:t>
            </a:r>
            <a:endParaRPr lang="en-US" sz="3200" dirty="0"/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/>
              <a:t>~410 000 EUR</a:t>
            </a:r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 err="1"/>
              <a:t>Gamehighed</a:t>
            </a:r>
            <a:r>
              <a:rPr lang="en-US" sz="3200" dirty="0"/>
              <a:t> </a:t>
            </a:r>
            <a:r>
              <a:rPr lang="en-US" sz="3200" dirty="0" err="1"/>
              <a:t>schváleno</a:t>
            </a:r>
            <a:endParaRPr lang="en-US" sz="3200" dirty="0"/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/>
              <a:t>~380 000 EUR</a:t>
            </a:r>
          </a:p>
          <a:p>
            <a:pPr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/>
              <a:t>Z </a:t>
            </a:r>
            <a:r>
              <a:rPr lang="en-US" sz="3200" dirty="0" err="1"/>
              <a:t>toho</a:t>
            </a:r>
            <a:r>
              <a:rPr lang="en-US" sz="3200" dirty="0"/>
              <a:t> GDACZ </a:t>
            </a:r>
          </a:p>
          <a:p>
            <a:pPr lvl="1">
              <a:spcBef>
                <a:spcPts val="2400"/>
              </a:spcBef>
              <a:buFont typeface="Courier New" panose="02070309020205020404" pitchFamily="49" charset="0"/>
              <a:buChar char="o"/>
            </a:pPr>
            <a:r>
              <a:rPr lang="en-US" sz="3200" dirty="0"/>
              <a:t>~27 000 EUR (7%)</a:t>
            </a:r>
          </a:p>
        </p:txBody>
      </p:sp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xmlns="" id="{007D1EFF-33FF-674A-BB9F-D9A35BA0A4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734" y="1866468"/>
            <a:ext cx="7279795" cy="545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0784140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>
            <a:spLocks noGrp="1"/>
          </p:cNvSpPr>
          <p:nvPr>
            <p:ph type="title"/>
          </p:nvPr>
        </p:nvSpPr>
        <p:spPr>
          <a:xfrm>
            <a:off x="3120232" y="3492500"/>
            <a:ext cx="11099800" cy="2159000"/>
          </a:xfrm>
          <a:prstGeom prst="rect">
            <a:avLst/>
          </a:prstGeom>
        </p:spPr>
        <p:txBody>
          <a:bodyPr/>
          <a:lstStyle/>
          <a:p>
            <a:r>
              <a:rPr lang="cs-CZ" dirty="0"/>
              <a:t>Děkuji</a:t>
            </a:r>
            <a:endParaRPr dirty="0"/>
          </a:p>
        </p:txBody>
      </p:sp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29901</TotalTime>
  <Words>534</Words>
  <Application>Microsoft Office PowerPoint</Application>
  <PresentationFormat>Vlastní</PresentationFormat>
  <Paragraphs>64</Paragraphs>
  <Slides>8</Slides>
  <Notes>6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White</vt:lpstr>
      <vt:lpstr>Gamehighed Erasmus+ podpořený projekt</vt:lpstr>
      <vt:lpstr>Co je GameHighEd</vt:lpstr>
      <vt:lpstr>Důvody realizace</vt:lpstr>
      <vt:lpstr>Problém rozvoje vzdělání</vt:lpstr>
      <vt:lpstr>Výstupy projektu</vt:lpstr>
      <vt:lpstr>Časová osa projektu</vt:lpstr>
      <vt:lpstr>Financování projektu</vt:lpstr>
      <vt:lpstr>Děkuji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Herní průmysl</dc:title>
  <dc:creator>Anna Bartošková</dc:creator>
  <cp:lastModifiedBy>Anna Bartošková|Kreativní Evropa - MEDIA</cp:lastModifiedBy>
  <cp:revision>122</cp:revision>
  <cp:lastPrinted>2017-02-27T04:40:39Z</cp:lastPrinted>
  <dcterms:modified xsi:type="dcterms:W3CDTF">2020-02-12T14:21:49Z</dcterms:modified>
</cp:coreProperties>
</file>