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3035" r:id="rId3"/>
    <p:sldId id="3159" r:id="rId4"/>
    <p:sldId id="3162" r:id="rId5"/>
    <p:sldId id="3165" r:id="rId6"/>
    <p:sldId id="3149" r:id="rId7"/>
    <p:sldId id="3163" r:id="rId8"/>
    <p:sldId id="3161" r:id="rId9"/>
    <p:sldId id="3164" r:id="rId10"/>
    <p:sldId id="2993" r:id="rId11"/>
  </p:sldIdLst>
  <p:sldSz cx="24377650" cy="13716000"/>
  <p:notesSz cx="6797675" cy="9926638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8" orient="horz" pos="4344" userDrawn="1">
          <p15:clr>
            <a:srgbClr val="A4A3A4"/>
          </p15:clr>
        </p15:guide>
        <p15:guide id="58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741"/>
    <a:srgbClr val="3B5353"/>
    <a:srgbClr val="0E0E0E"/>
    <a:srgbClr val="C2BFB6"/>
    <a:srgbClr val="B2555A"/>
    <a:srgbClr val="FF0066"/>
    <a:srgbClr val="027101"/>
    <a:srgbClr val="7F6658"/>
    <a:srgbClr val="000000"/>
    <a:srgbClr val="AA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3" autoAdjust="0"/>
    <p:restoredTop sz="93883" autoAdjust="0"/>
  </p:normalViewPr>
  <p:slideViewPr>
    <p:cSldViewPr snapToGrid="0" snapToObjects="1">
      <p:cViewPr varScale="1">
        <p:scale>
          <a:sx n="28" d="100"/>
          <a:sy n="28" d="100"/>
        </p:scale>
        <p:origin x="168" y="240"/>
      </p:cViewPr>
      <p:guideLst>
        <p:guide orient="horz" pos="4344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106" d="100"/>
          <a:sy n="106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7D310-0C4F-4B4C-B025-B4A6F8DB952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1BD57-0140-5543-8501-12A1D345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639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44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03190" y="4031881"/>
            <a:ext cx="7001188" cy="51229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704378" y="4031881"/>
            <a:ext cx="7001187" cy="51229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5565" y="4031881"/>
            <a:ext cx="7001188" cy="51229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6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7342908"/>
            <a:ext cx="8125882" cy="63730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251768" y="7342908"/>
            <a:ext cx="8125882" cy="637309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8824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95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26445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027879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929312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8260331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126445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027879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3929312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8260331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00620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181376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281996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6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95467" y="8428606"/>
            <a:ext cx="5408124" cy="42205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59021" y="4208012"/>
            <a:ext cx="9519561" cy="84411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03589" y="4208012"/>
            <a:ext cx="5408125" cy="42205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11023" y="9421730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355470" y="9446722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446906" y="9421730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209703" y="4407444"/>
            <a:ext cx="13167947" cy="652182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18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122022" y="0"/>
            <a:ext cx="814530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61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49" cy="85005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47638" y="5104844"/>
            <a:ext cx="3336329" cy="5949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459853" y="5104844"/>
            <a:ext cx="3336329" cy="5949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7169810" y="5104844"/>
            <a:ext cx="3336329" cy="5949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7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4" y="0"/>
            <a:ext cx="12188825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68675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5572125"/>
            <a:ext cx="8412479" cy="81438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95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85403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123995" y="5813269"/>
            <a:ext cx="5967616" cy="79027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85403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487723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806976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940379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6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956667" y="4958807"/>
            <a:ext cx="8357714" cy="62283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1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975334"/>
            <a:ext cx="11723065" cy="972320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2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368334" y="5300456"/>
            <a:ext cx="7607690" cy="47316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3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761786" y="1948821"/>
            <a:ext cx="3805081" cy="3805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Drag Here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16404348" y="1948821"/>
            <a:ext cx="3805081" cy="3805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Drag Here</a:t>
            </a:r>
          </a:p>
        </p:txBody>
      </p:sp>
    </p:spTree>
    <p:extLst>
      <p:ext uri="{BB962C8B-B14F-4D97-AF65-F5344CB8AC3E}">
        <p14:creationId xmlns:p14="http://schemas.microsoft.com/office/powerpoint/2010/main" val="368992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Placeholder-Image">
  <p:cSld name="38_Placeholder-Imag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>
            <a:spLocks noGrp="1"/>
          </p:cNvSpPr>
          <p:nvPr>
            <p:ph type="pic" idx="2"/>
          </p:nvPr>
        </p:nvSpPr>
        <p:spPr>
          <a:xfrm>
            <a:off x="12188825" y="0"/>
            <a:ext cx="1218882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>
            <a:spLocks noGrp="1"/>
          </p:cNvSpPr>
          <p:nvPr>
            <p:ph type="pic" idx="3"/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322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BF306-9283-B449-8A70-3590A1D2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1016B2-1BCC-CF4E-A192-5E70B80CC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B63CF0-F193-4A49-B1B0-D4F2B2B4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EF2A-10A4-9B4C-87D6-65BCB667D14E}" type="datetime1">
              <a:rPr lang="cs-CZ" smtClean="0"/>
              <a:t>11.02.2020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57B35D-C9B4-E940-9508-42CC1435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C1B28-1965-E642-9166-D0CA266A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0DF8-94BB-A043-B315-A6BE5F06FA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87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7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940802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1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15989" y="0"/>
            <a:ext cx="6020412" cy="41762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4281977"/>
            <a:ext cx="6020411" cy="41762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8352602" y="0"/>
            <a:ext cx="6025048" cy="41762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31978" y="4318161"/>
            <a:ext cx="6020412" cy="41400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525425" y="4090497"/>
            <a:ext cx="6070498" cy="51229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290373" y="4090497"/>
            <a:ext cx="6070499" cy="51229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055324" y="4090497"/>
            <a:ext cx="6070498" cy="512298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8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 rot="16200000">
            <a:off x="22199868" y="666271"/>
            <a:ext cx="521207" cy="5239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Montserra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130252" y="668286"/>
            <a:ext cx="786038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800" b="0" i="0" smtClean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r>
              <a:rPr lang="id-ID" sz="1800" b="0" i="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59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5" r:id="rId9"/>
    <p:sldLayoutId id="2147484036" r:id="rId10"/>
    <p:sldLayoutId id="2147484024" r:id="rId11"/>
    <p:sldLayoutId id="2147483963" r:id="rId12"/>
    <p:sldLayoutId id="2147483988" r:id="rId13"/>
    <p:sldLayoutId id="2147483975" r:id="rId14"/>
    <p:sldLayoutId id="2147483982" r:id="rId15"/>
    <p:sldLayoutId id="2147483989" r:id="rId16"/>
    <p:sldLayoutId id="2147484014" r:id="rId17"/>
    <p:sldLayoutId id="2147484015" r:id="rId18"/>
    <p:sldLayoutId id="2147484016" r:id="rId19"/>
    <p:sldLayoutId id="2147484017" r:id="rId20"/>
    <p:sldLayoutId id="2147484018" r:id="rId21"/>
    <p:sldLayoutId id="2147484019" r:id="rId22"/>
    <p:sldLayoutId id="2147484020" r:id="rId23"/>
    <p:sldLayoutId id="2147484021" r:id="rId24"/>
    <p:sldLayoutId id="2147484022" r:id="rId25"/>
    <p:sldLayoutId id="2147484023" r:id="rId26"/>
    <p:sldLayoutId id="2147484039" r:id="rId27"/>
    <p:sldLayoutId id="2147484040" r:id="rId28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5">
            <a:extLst>
              <a:ext uri="{FF2B5EF4-FFF2-40B4-BE49-F238E27FC236}">
                <a16:creationId xmlns:a16="http://schemas.microsoft.com/office/drawing/2014/main" id="{87F4FC65-5668-FA46-A148-D3A0787EE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4" b="10931"/>
          <a:stretch/>
        </p:blipFill>
        <p:spPr>
          <a:xfrm>
            <a:off x="-541684" y="-330636"/>
            <a:ext cx="25510345" cy="1434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8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0145486" y="0"/>
            <a:ext cx="3962399" cy="11146971"/>
          </a:xfrm>
          <a:prstGeom prst="rect">
            <a:avLst/>
          </a:prstGeom>
          <a:solidFill>
            <a:srgbClr val="F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6" r="-2936" b="5509"/>
          <a:stretch/>
        </p:blipFill>
        <p:spPr>
          <a:xfrm>
            <a:off x="10365246" y="0"/>
            <a:ext cx="3742639" cy="544285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681754" y="10275318"/>
            <a:ext cx="2889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www.tacr.cz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80DB84E-A430-254F-A2E0-B2FC1FCF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087" y="11944118"/>
            <a:ext cx="5639196" cy="66343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77D6BC6-DCE3-4177-AB9D-7A972A3E7EA9}"/>
              </a:ext>
            </a:extLst>
          </p:cNvPr>
          <p:cNvSpPr/>
          <p:nvPr/>
        </p:nvSpPr>
        <p:spPr>
          <a:xfrm>
            <a:off x="21717000" y="517303"/>
            <a:ext cx="1485900" cy="123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44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8">
            <a:extLst>
              <a:ext uri="{FF2B5EF4-FFF2-40B4-BE49-F238E27FC236}">
                <a16:creationId xmlns:a16="http://schemas.microsoft.com/office/drawing/2014/main" id="{8DCA631D-746F-4DAC-BA8C-4003DCCD0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9" r="6029"/>
          <a:stretch/>
        </p:blipFill>
        <p:spPr>
          <a:xfrm>
            <a:off x="15030062" y="0"/>
            <a:ext cx="9347588" cy="13712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1718508" y="2283704"/>
            <a:ext cx="12188825" cy="105502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3000" spc="6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Program</a:t>
            </a:r>
            <a:r>
              <a:rPr lang="cs-CZ" sz="13000" spc="6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 </a:t>
            </a:r>
            <a:r>
              <a:rPr lang="cs-CZ" sz="13000" b="1" spc="600" dirty="0">
                <a:solidFill>
                  <a:srgbClr val="F0374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ÉTA</a:t>
            </a:r>
          </a:p>
          <a:p>
            <a:pPr algn="ctr"/>
            <a:endParaRPr lang="cs-CZ" sz="6600" spc="600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pPr algn="ctr"/>
            <a:r>
              <a:rPr lang="cs-CZ" sz="4800" b="1" spc="6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Výzkum &amp; umění &amp; technologie</a:t>
            </a:r>
            <a:endParaRPr lang="en-US" sz="2800" b="1" spc="600" dirty="0">
              <a:solidFill>
                <a:srgbClr val="F0374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pPr algn="ctr"/>
            <a:endParaRPr lang="en-US" spc="600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pPr algn="ctr"/>
            <a:endParaRPr lang="en-US" spc="600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pPr algn="ctr"/>
            <a:endParaRPr lang="cs-CZ" sz="4000" b="1" spc="600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pPr algn="ctr"/>
            <a:endParaRPr lang="cs-CZ" sz="4000" b="1" spc="600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pPr algn="ctr"/>
            <a:r>
              <a:rPr lang="en-US" sz="4400" b="1" spc="6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Marcel Kraus</a:t>
            </a:r>
            <a:endParaRPr lang="en-US" spc="600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pPr algn="ctr"/>
            <a:r>
              <a:rPr lang="cs-CZ" spc="6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TECHNOLOGICKÁ AGENTURA ČR</a:t>
            </a:r>
          </a:p>
          <a:p>
            <a:pPr algn="ctr"/>
            <a:endParaRPr lang="cs-CZ" spc="600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pPr algn="ctr"/>
            <a:endParaRPr lang="cs-CZ" spc="600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pPr algn="ctr"/>
            <a:endParaRPr lang="cs-CZ" spc="600" dirty="0">
              <a:solidFill>
                <a:schemeClr val="tx2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  <a:p>
            <a:pPr algn="ctr">
              <a:lnSpc>
                <a:spcPct val="150000"/>
              </a:lnSpc>
            </a:pPr>
            <a:r>
              <a:rPr lang="cs-CZ" sz="2400" spc="6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13/2/2020</a:t>
            </a:r>
          </a:p>
          <a:p>
            <a:pPr algn="ctr">
              <a:lnSpc>
                <a:spcPct val="150000"/>
              </a:lnSpc>
            </a:pPr>
            <a:r>
              <a:rPr lang="cs-CZ" sz="2400" spc="6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KREATIVNÍ EVROPA</a:t>
            </a:r>
          </a:p>
          <a:p>
            <a:pPr algn="ctr">
              <a:lnSpc>
                <a:spcPct val="150000"/>
              </a:lnSpc>
            </a:pPr>
            <a:r>
              <a:rPr lang="en-US" sz="1800" spc="6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SEMINÁŘ KULTURA, INOVACE A TECHNOLOGIE</a:t>
            </a:r>
          </a:p>
        </p:txBody>
      </p:sp>
    </p:spTree>
    <p:extLst>
      <p:ext uri="{BB962C8B-B14F-4D97-AF65-F5344CB8AC3E}">
        <p14:creationId xmlns:p14="http://schemas.microsoft.com/office/powerpoint/2010/main" val="15097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61BBBF-EB79-4CA9-AB5A-AE865CC2F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501" y="5398034"/>
            <a:ext cx="11120067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cs-CZ" altLang="cs-CZ" sz="4000" dirty="0">
                <a:solidFill>
                  <a:schemeClr val="tx2"/>
                </a:solidFill>
                <a:latin typeface="Century Gothic" panose="020B0502020202020204" pitchFamily="34" charset="0"/>
              </a:rPr>
              <a:t>Podpora čerpání inovačního potenciálu </a:t>
            </a:r>
            <a:r>
              <a:rPr lang="cs-CZ" altLang="cs-CZ" sz="4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společenských, humanitních a uměleckých věd </a:t>
            </a:r>
            <a:r>
              <a:rPr lang="cs-CZ" altLang="cs-CZ" sz="4000" dirty="0">
                <a:solidFill>
                  <a:schemeClr val="tx2"/>
                </a:solidFill>
                <a:latin typeface="Century Gothic" panose="020B0502020202020204" pitchFamily="34" charset="0"/>
              </a:rPr>
              <a:t>(</a:t>
            </a:r>
            <a:r>
              <a:rPr lang="cs-CZ" altLang="cs-CZ" sz="4000" dirty="0">
                <a:solidFill>
                  <a:srgbClr val="F03741"/>
                </a:solidFill>
                <a:latin typeface="Century Gothic" panose="020B0502020202020204" pitchFamily="34" charset="0"/>
              </a:rPr>
              <a:t>SHUV</a:t>
            </a:r>
            <a:r>
              <a:rPr lang="cs-CZ" altLang="cs-CZ" sz="4000" dirty="0">
                <a:solidFill>
                  <a:schemeClr val="tx2"/>
                </a:solidFill>
                <a:latin typeface="Century Gothic" panose="020B0502020202020204" pitchFamily="34" charset="0"/>
              </a:rPr>
              <a:t>) jakožto klíčových hráčů pro řešení společenských, ekonomických, technologických, kulturních nebo globalizačních výzev a příležitostí 21. století. </a:t>
            </a:r>
            <a:endParaRPr lang="en-US" altLang="cs-CZ" sz="2000" dirty="0">
              <a:solidFill>
                <a:srgbClr val="22222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35">
            <a:extLst>
              <a:ext uri="{FF2B5EF4-FFF2-40B4-BE49-F238E27FC236}">
                <a16:creationId xmlns:a16="http://schemas.microsoft.com/office/drawing/2014/main" id="{BE2BCB49-5B4E-4EB4-BAC7-43E772605CDE}"/>
              </a:ext>
            </a:extLst>
          </p:cNvPr>
          <p:cNvSpPr/>
          <p:nvPr/>
        </p:nvSpPr>
        <p:spPr>
          <a:xfrm>
            <a:off x="888123" y="972025"/>
            <a:ext cx="1218882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cs-CZ" sz="6500" dirty="0">
                <a:solidFill>
                  <a:srgbClr val="F03741"/>
                </a:solidFill>
                <a:latin typeface="Century Gothic" panose="020B0502020202020204" pitchFamily="34" charset="0"/>
              </a:rPr>
              <a:t>P</a:t>
            </a:r>
            <a:r>
              <a:rPr lang="cs-CZ" altLang="cs-CZ" sz="6500" dirty="0">
                <a:solidFill>
                  <a:srgbClr val="F03741"/>
                </a:solidFill>
                <a:latin typeface="Century Gothic" panose="020B0502020202020204" pitchFamily="34" charset="0"/>
              </a:rPr>
              <a:t>rogram </a:t>
            </a:r>
            <a:r>
              <a:rPr lang="cs-CZ" altLang="cs-CZ" sz="6500" b="1" dirty="0">
                <a:solidFill>
                  <a:srgbClr val="F03741"/>
                </a:solidFill>
                <a:latin typeface="Century Gothic" panose="020B0502020202020204" pitchFamily="34" charset="0"/>
              </a:rPr>
              <a:t>ÉTA</a:t>
            </a:r>
            <a:endParaRPr lang="en-US" altLang="cs-CZ" sz="6500" b="1" dirty="0">
              <a:solidFill>
                <a:srgbClr val="F0374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EADA7F78-C4E1-4B17-A4C3-F745012F462A}"/>
              </a:ext>
            </a:extLst>
          </p:cNvPr>
          <p:cNvCxnSpPr>
            <a:cxnSpLocks/>
          </p:cNvCxnSpPr>
          <p:nvPr/>
        </p:nvCxnSpPr>
        <p:spPr>
          <a:xfrm>
            <a:off x="5277240" y="2198190"/>
            <a:ext cx="3410585" cy="0"/>
          </a:xfrm>
          <a:prstGeom prst="line">
            <a:avLst/>
          </a:prstGeom>
          <a:ln>
            <a:solidFill>
              <a:srgbClr val="E83B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Zástupný symbol obrázku 8">
            <a:extLst>
              <a:ext uri="{FF2B5EF4-FFF2-40B4-BE49-F238E27FC236}">
                <a16:creationId xmlns:a16="http://schemas.microsoft.com/office/drawing/2014/main" id="{FF0D9DEA-19FB-45CC-8987-1F1EE20CE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9" r="6029"/>
          <a:stretch/>
        </p:blipFill>
        <p:spPr>
          <a:xfrm>
            <a:off x="15030062" y="3572"/>
            <a:ext cx="9347588" cy="13712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A04BFD05-99DF-4BBD-ABBD-638F324F6BAA}"/>
              </a:ext>
            </a:extLst>
          </p:cNvPr>
          <p:cNvSpPr txBox="1"/>
          <p:nvPr/>
        </p:nvSpPr>
        <p:spPr>
          <a:xfrm>
            <a:off x="15882039" y="5117123"/>
            <a:ext cx="7643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spc="600" dirty="0">
                <a:solidFill>
                  <a:schemeClr val="bg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MISE</a:t>
            </a:r>
            <a:endParaRPr lang="en-GB" sz="8000" spc="600" dirty="0">
              <a:solidFill>
                <a:schemeClr val="bg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3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61BBBF-EB79-4CA9-AB5A-AE865CC2F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98" y="2682349"/>
            <a:ext cx="11120067" cy="110491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cs-CZ" altLang="cs-CZ" sz="4000" b="1" dirty="0">
                <a:solidFill>
                  <a:srgbClr val="F03741"/>
                </a:solidFill>
                <a:latin typeface="Century Gothic" panose="020B0502020202020204" pitchFamily="34" charset="0"/>
              </a:rPr>
              <a:t>SHUV</a:t>
            </a:r>
          </a:p>
          <a:p>
            <a:pPr lvl="0" algn="ctr" defTabSz="914400"/>
            <a:r>
              <a:rPr lang="cs-CZ" altLang="cs-CZ" sz="4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Filosofové, sociologové, psychologové, pedagogové, historici, teologové, antropologové, jazykovědci, výtvarní umělci, herci, hudebníci, spisovatelé, designéři, architekti, urbanisté, tvůrci PC her, filmaři, mediální experti,  ekonomové, politologové, právníci </a:t>
            </a:r>
          </a:p>
          <a:p>
            <a:pPr lvl="0" algn="ctr" defTabSz="914400"/>
            <a:r>
              <a:rPr lang="cs-CZ" altLang="cs-CZ" sz="4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 další</a:t>
            </a:r>
          </a:p>
          <a:p>
            <a:pPr lvl="0" algn="ctr" defTabSz="914400"/>
            <a:endParaRPr lang="cs-CZ" altLang="cs-CZ" sz="40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defTabSz="914400"/>
            <a:r>
              <a:rPr lang="cs-CZ" altLang="cs-CZ" sz="3200" i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 vítaná interdisciplinární spolupráce</a:t>
            </a:r>
          </a:p>
          <a:p>
            <a:pPr lvl="0" algn="ctr" defTabSz="914400"/>
            <a:endParaRPr lang="cs-CZ" altLang="cs-CZ" sz="40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 defTabSz="914400"/>
            <a:r>
              <a:rPr lang="cs-CZ" altLang="cs-CZ" sz="40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Programátoři, technici, informatici, inženýři, projektanti, matematici, biologové, lékaři, přírodovědci, environmentalisté, geografové </a:t>
            </a:r>
          </a:p>
          <a:p>
            <a:pPr lvl="0" algn="ctr" defTabSz="914400"/>
            <a:r>
              <a:rPr lang="cs-CZ" altLang="cs-CZ" sz="40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další</a:t>
            </a:r>
          </a:p>
          <a:p>
            <a:pPr lvl="0" algn="ctr" defTabSz="914400"/>
            <a:endParaRPr lang="cs-CZ" altLang="cs-CZ" sz="4000" dirty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35">
            <a:extLst>
              <a:ext uri="{FF2B5EF4-FFF2-40B4-BE49-F238E27FC236}">
                <a16:creationId xmlns:a16="http://schemas.microsoft.com/office/drawing/2014/main" id="{BE2BCB49-5B4E-4EB4-BAC7-43E772605CDE}"/>
              </a:ext>
            </a:extLst>
          </p:cNvPr>
          <p:cNvSpPr/>
          <p:nvPr/>
        </p:nvSpPr>
        <p:spPr>
          <a:xfrm>
            <a:off x="888123" y="972025"/>
            <a:ext cx="1218882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cs-CZ" sz="6500" dirty="0">
                <a:solidFill>
                  <a:srgbClr val="F03741"/>
                </a:solidFill>
                <a:latin typeface="Century Gothic" panose="020B0502020202020204" pitchFamily="34" charset="0"/>
              </a:rPr>
              <a:t>P</a:t>
            </a:r>
            <a:r>
              <a:rPr lang="cs-CZ" altLang="cs-CZ" sz="6500" dirty="0">
                <a:solidFill>
                  <a:srgbClr val="F03741"/>
                </a:solidFill>
                <a:latin typeface="Century Gothic" panose="020B0502020202020204" pitchFamily="34" charset="0"/>
              </a:rPr>
              <a:t>rogram </a:t>
            </a:r>
            <a:r>
              <a:rPr lang="cs-CZ" altLang="cs-CZ" sz="6500" b="1" dirty="0">
                <a:solidFill>
                  <a:srgbClr val="F03741"/>
                </a:solidFill>
                <a:latin typeface="Century Gothic" panose="020B0502020202020204" pitchFamily="34" charset="0"/>
              </a:rPr>
              <a:t>ÉTA</a:t>
            </a:r>
            <a:endParaRPr lang="en-US" altLang="cs-CZ" sz="6500" b="1" dirty="0">
              <a:solidFill>
                <a:srgbClr val="F0374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EADA7F78-C4E1-4B17-A4C3-F745012F462A}"/>
              </a:ext>
            </a:extLst>
          </p:cNvPr>
          <p:cNvCxnSpPr>
            <a:cxnSpLocks/>
          </p:cNvCxnSpPr>
          <p:nvPr/>
        </p:nvCxnSpPr>
        <p:spPr>
          <a:xfrm>
            <a:off x="5277240" y="2198190"/>
            <a:ext cx="3410585" cy="0"/>
          </a:xfrm>
          <a:prstGeom prst="line">
            <a:avLst/>
          </a:prstGeom>
          <a:ln>
            <a:solidFill>
              <a:srgbClr val="E83B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Zástupný symbol obrázku 8">
            <a:extLst>
              <a:ext uri="{FF2B5EF4-FFF2-40B4-BE49-F238E27FC236}">
                <a16:creationId xmlns:a16="http://schemas.microsoft.com/office/drawing/2014/main" id="{FF0D9DEA-19FB-45CC-8987-1F1EE20CE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9" r="6029"/>
          <a:stretch/>
        </p:blipFill>
        <p:spPr>
          <a:xfrm>
            <a:off x="15030062" y="3572"/>
            <a:ext cx="9347588" cy="13712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A04BFD05-99DF-4BBD-ABBD-638F324F6BAA}"/>
              </a:ext>
            </a:extLst>
          </p:cNvPr>
          <p:cNvSpPr txBox="1"/>
          <p:nvPr/>
        </p:nvSpPr>
        <p:spPr>
          <a:xfrm>
            <a:off x="15882039" y="5117123"/>
            <a:ext cx="7643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spc="600" dirty="0">
                <a:solidFill>
                  <a:schemeClr val="bg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LIDÉ</a:t>
            </a:r>
            <a:endParaRPr lang="en-GB" sz="8000" spc="600" dirty="0">
              <a:solidFill>
                <a:schemeClr val="bg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3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8">
            <a:extLst>
              <a:ext uri="{FF2B5EF4-FFF2-40B4-BE49-F238E27FC236}">
                <a16:creationId xmlns:a16="http://schemas.microsoft.com/office/drawing/2014/main" id="{8DCA631D-746F-4DAC-BA8C-4003DCCD0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9" r="6029"/>
          <a:stretch/>
        </p:blipFill>
        <p:spPr>
          <a:xfrm>
            <a:off x="15030062" y="0"/>
            <a:ext cx="9347588" cy="13712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C292D8C4-E071-4896-9862-E7AE64366A98}"/>
              </a:ext>
            </a:extLst>
          </p:cNvPr>
          <p:cNvSpPr/>
          <p:nvPr/>
        </p:nvSpPr>
        <p:spPr>
          <a:xfrm>
            <a:off x="2609491" y="3036657"/>
            <a:ext cx="10058400" cy="10058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PODPOŘENÉ 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PROJEKTY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4CBCFFE-2B84-45FB-88A9-24B28130AA4E}"/>
              </a:ext>
            </a:extLst>
          </p:cNvPr>
          <p:cNvSpPr/>
          <p:nvPr/>
        </p:nvSpPr>
        <p:spPr>
          <a:xfrm>
            <a:off x="7834745" y="8322165"/>
            <a:ext cx="3947839" cy="3749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UMĚNÍ </a:t>
            </a:r>
          </a:p>
          <a:p>
            <a:pPr algn="ctr"/>
            <a:r>
              <a:rPr lang="cs-CZ" sz="2800" b="1" dirty="0"/>
              <a:t>&amp; </a:t>
            </a:r>
          </a:p>
          <a:p>
            <a:pPr algn="ctr"/>
            <a:r>
              <a:rPr lang="cs-CZ" sz="2800" b="1" dirty="0"/>
              <a:t>TECHNOLOGIE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A1657-61F5-4B6D-BB1E-81ACE9F0F1A1}"/>
              </a:ext>
            </a:extLst>
          </p:cNvPr>
          <p:cNvSpPr txBox="1"/>
          <p:nvPr/>
        </p:nvSpPr>
        <p:spPr>
          <a:xfrm>
            <a:off x="15882039" y="5117123"/>
            <a:ext cx="7643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spc="600" dirty="0">
                <a:solidFill>
                  <a:schemeClr val="bg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PROJEKTY</a:t>
            </a:r>
            <a:endParaRPr lang="en-GB" sz="8000" spc="600" dirty="0">
              <a:solidFill>
                <a:schemeClr val="bg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8" name="Obdélník 35">
            <a:extLst>
              <a:ext uri="{FF2B5EF4-FFF2-40B4-BE49-F238E27FC236}">
                <a16:creationId xmlns:a16="http://schemas.microsoft.com/office/drawing/2014/main" id="{1B441CF9-5B2F-4695-903E-D8996FE7B57F}"/>
              </a:ext>
            </a:extLst>
          </p:cNvPr>
          <p:cNvSpPr/>
          <p:nvPr/>
        </p:nvSpPr>
        <p:spPr>
          <a:xfrm>
            <a:off x="0" y="972025"/>
            <a:ext cx="1503006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cs-CZ" sz="6500" dirty="0">
                <a:solidFill>
                  <a:srgbClr val="F03741"/>
                </a:solidFill>
                <a:latin typeface="Century Gothic" panose="020B0502020202020204" pitchFamily="34" charset="0"/>
              </a:rPr>
              <a:t>P</a:t>
            </a:r>
            <a:r>
              <a:rPr lang="cs-CZ" altLang="cs-CZ" sz="6500" dirty="0">
                <a:solidFill>
                  <a:srgbClr val="F03741"/>
                </a:solidFill>
                <a:latin typeface="Century Gothic" panose="020B0502020202020204" pitchFamily="34" charset="0"/>
              </a:rPr>
              <a:t>rogram </a:t>
            </a:r>
            <a:r>
              <a:rPr lang="cs-CZ" altLang="cs-CZ" sz="6500" b="1" dirty="0">
                <a:solidFill>
                  <a:srgbClr val="F03741"/>
                </a:solidFill>
                <a:latin typeface="Century Gothic" panose="020B0502020202020204" pitchFamily="34" charset="0"/>
              </a:rPr>
              <a:t>ÉTA</a:t>
            </a:r>
            <a:endParaRPr lang="en-US" altLang="cs-CZ" sz="6500" b="1" dirty="0">
              <a:solidFill>
                <a:srgbClr val="F0374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8A42CA9-78FC-4364-8A1B-E383CFD07F47}"/>
              </a:ext>
            </a:extLst>
          </p:cNvPr>
          <p:cNvCxnSpPr>
            <a:cxnSpLocks/>
          </p:cNvCxnSpPr>
          <p:nvPr/>
        </p:nvCxnSpPr>
        <p:spPr>
          <a:xfrm>
            <a:off x="5914772" y="2198190"/>
            <a:ext cx="3410585" cy="0"/>
          </a:xfrm>
          <a:prstGeom prst="line">
            <a:avLst/>
          </a:prstGeom>
          <a:ln>
            <a:solidFill>
              <a:srgbClr val="E83B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3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5">
            <a:extLst>
              <a:ext uri="{FF2B5EF4-FFF2-40B4-BE49-F238E27FC236}">
                <a16:creationId xmlns:a16="http://schemas.microsoft.com/office/drawing/2014/main" id="{677D6BC6-DCE3-4177-AB9D-7A972A3E7EA9}"/>
              </a:ext>
            </a:extLst>
          </p:cNvPr>
          <p:cNvSpPr/>
          <p:nvPr/>
        </p:nvSpPr>
        <p:spPr>
          <a:xfrm>
            <a:off x="21717000" y="517303"/>
            <a:ext cx="1485900" cy="123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BC4FFC81-5FB2-49E0-B275-CB2EC76ACA5F}"/>
              </a:ext>
            </a:extLst>
          </p:cNvPr>
          <p:cNvGrpSpPr/>
          <p:nvPr/>
        </p:nvGrpSpPr>
        <p:grpSpPr>
          <a:xfrm>
            <a:off x="16457650" y="1"/>
            <a:ext cx="7956042" cy="13715998"/>
            <a:chOff x="16457650" y="1"/>
            <a:chExt cx="7956042" cy="13715998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AADADA0E-213F-4F37-BDDF-D3AAA072C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457650" y="1"/>
              <a:ext cx="7920000" cy="4586918"/>
            </a:xfrm>
            <a:prstGeom prst="rect">
              <a:avLst/>
            </a:prstGeom>
          </p:spPr>
        </p:pic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F731EF1E-3FAA-408B-896D-34B064ECF4CC}"/>
                </a:ext>
              </a:extLst>
            </p:cNvPr>
            <p:cNvSpPr txBox="1"/>
            <p:nvPr/>
          </p:nvSpPr>
          <p:spPr>
            <a:xfrm>
              <a:off x="16457650" y="4534153"/>
              <a:ext cx="7920000" cy="8448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360000" tIns="144000" rIns="144000" bIns="144000" rtlCol="0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Media Art Live Archive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23634700" y="3841965"/>
              <a:ext cx="736600" cy="749300"/>
            </a:xfrm>
            <a:prstGeom prst="rect">
              <a:avLst/>
            </a:prstGeom>
          </p:spPr>
        </p:pic>
        <p:sp>
          <p:nvSpPr>
            <p:cNvPr id="41" name="Google Shape;1048;p73"/>
            <p:cNvSpPr txBox="1"/>
            <p:nvPr/>
          </p:nvSpPr>
          <p:spPr>
            <a:xfrm>
              <a:off x="16517353" y="8139858"/>
              <a:ext cx="7896339" cy="5576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251999" tIns="72000" rIns="91402" bIns="45688" anchor="t" anchorCtr="0">
              <a:noAutofit/>
            </a:bodyPr>
            <a:lstStyle/>
            <a:p>
              <a:pPr lvl="0"/>
              <a:r>
                <a:rPr lang="cs-CZ" sz="2800" b="1" dirty="0">
                  <a:latin typeface="Century Gothic" panose="020B0502020202020204" pitchFamily="34" charset="0"/>
                </a:rPr>
                <a:t>Filosofická fakulta MUNI</a:t>
              </a:r>
            </a:p>
            <a:p>
              <a:pPr lvl="0"/>
              <a:r>
                <a:rPr lang="cs-CZ" sz="2800" b="1" dirty="0">
                  <a:latin typeface="Century Gothic" panose="020B0502020202020204" pitchFamily="34" charset="0"/>
                </a:rPr>
                <a:t>Fakulta </a:t>
              </a:r>
              <a:r>
                <a:rPr lang="cs-CZ" sz="2800" b="1" dirty="0" err="1">
                  <a:latin typeface="Century Gothic" panose="020B0502020202020204" pitchFamily="34" charset="0"/>
                </a:rPr>
                <a:t>elektrotech</a:t>
              </a:r>
              <a:r>
                <a:rPr lang="cs-CZ" sz="2800" b="1" dirty="0">
                  <a:latin typeface="Century Gothic" panose="020B0502020202020204" pitchFamily="34" charset="0"/>
                </a:rPr>
                <a:t>. a kom. </a:t>
              </a:r>
              <a:r>
                <a:rPr lang="cs-CZ" sz="2800" b="1" dirty="0" err="1">
                  <a:latin typeface="Century Gothic" panose="020B0502020202020204" pitchFamily="34" charset="0"/>
                </a:rPr>
                <a:t>tech</a:t>
              </a:r>
              <a:r>
                <a:rPr lang="cs-CZ" sz="2800" b="1" dirty="0">
                  <a:latin typeface="Century Gothic" panose="020B0502020202020204" pitchFamily="34" charset="0"/>
                </a:rPr>
                <a:t>. VUT Brno</a:t>
              </a:r>
            </a:p>
            <a:p>
              <a:pPr lvl="0"/>
              <a:endParaRPr lang="cs-CZ" sz="2800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800" dirty="0">
                  <a:latin typeface="Century Gothic" panose="020B0502020202020204" pitchFamily="34" charset="0"/>
                </a:rPr>
                <a:t>Aplikace: Dům umění města Brna  + Centrum pro umění nových médií – </a:t>
              </a:r>
              <a:r>
                <a:rPr lang="cs-CZ" sz="2800" dirty="0" err="1">
                  <a:latin typeface="Century Gothic" panose="020B0502020202020204" pitchFamily="34" charset="0"/>
                </a:rPr>
                <a:t>Vasulka</a:t>
              </a:r>
              <a:r>
                <a:rPr lang="cs-CZ" sz="2800" dirty="0">
                  <a:latin typeface="Century Gothic" panose="020B0502020202020204" pitchFamily="34" charset="0"/>
                </a:rPr>
                <a:t> </a:t>
              </a:r>
              <a:r>
                <a:rPr lang="cs-CZ" sz="2800" dirty="0" err="1">
                  <a:latin typeface="Century Gothic" panose="020B0502020202020204" pitchFamily="34" charset="0"/>
                </a:rPr>
                <a:t>Kitchen</a:t>
              </a:r>
              <a:r>
                <a:rPr lang="cs-CZ" sz="2800" dirty="0">
                  <a:latin typeface="Century Gothic" panose="020B0502020202020204" pitchFamily="34" charset="0"/>
                </a:rPr>
                <a:t> Brno</a:t>
              </a:r>
            </a:p>
            <a:p>
              <a:pPr lvl="0"/>
              <a:endParaRPr lang="cs-CZ" sz="2800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800" dirty="0">
                  <a:latin typeface="Century Gothic" panose="020B0502020202020204" pitchFamily="34" charset="0"/>
                </a:rPr>
                <a:t>Náklady: 2,2 milionu CZK</a:t>
              </a:r>
            </a:p>
            <a:p>
              <a:pPr lvl="0"/>
              <a:r>
                <a:rPr lang="cs-CZ" sz="2800" dirty="0">
                  <a:latin typeface="Century Gothic" panose="020B0502020202020204" pitchFamily="34" charset="0"/>
                </a:rPr>
                <a:t>Podpora: 1,9 milionu CZK</a:t>
              </a:r>
            </a:p>
            <a:p>
              <a:pPr lvl="0"/>
              <a:endParaRPr lang="cs-CZ" sz="2800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800" dirty="0">
                  <a:latin typeface="Century Gothic" panose="020B0502020202020204" pitchFamily="34" charset="0"/>
                </a:rPr>
                <a:t>Výstupy: software, AV tvorba, konference, výstava, publikace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F37462A9-9D8E-4A86-BDE9-93E4B7DDD67A}"/>
                </a:ext>
              </a:extLst>
            </p:cNvPr>
            <p:cNvSpPr/>
            <p:nvPr/>
          </p:nvSpPr>
          <p:spPr>
            <a:xfrm>
              <a:off x="16535957" y="5790484"/>
              <a:ext cx="787773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3200" b="1" dirty="0">
                  <a:solidFill>
                    <a:schemeClr val="tx2"/>
                  </a:solidFill>
                  <a:latin typeface="Century Gothic" charset="0"/>
                  <a:ea typeface="Century Gothic" charset="0"/>
                  <a:cs typeface="Century Gothic" charset="0"/>
                </a:rPr>
                <a:t>Inteligentní rozhraní pro interaktivní zprostředkování kulturního dědictví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7276B1B-893D-42B2-ACAB-89FAD5F2C0AA}"/>
              </a:ext>
            </a:extLst>
          </p:cNvPr>
          <p:cNvGrpSpPr/>
          <p:nvPr/>
        </p:nvGrpSpPr>
        <p:grpSpPr>
          <a:xfrm>
            <a:off x="8227277" y="-1"/>
            <a:ext cx="7920001" cy="13716000"/>
            <a:chOff x="8227277" y="-1"/>
            <a:chExt cx="7920001" cy="13716000"/>
          </a:xfrm>
        </p:grpSpPr>
        <p:pic>
          <p:nvPicPr>
            <p:cNvPr id="47" name="Picture 4" descr="Image result for music pc students">
              <a:extLst>
                <a:ext uri="{FF2B5EF4-FFF2-40B4-BE49-F238E27FC236}">
                  <a16:creationId xmlns:a16="http://schemas.microsoft.com/office/drawing/2014/main" id="{2273E54B-489D-4D11-AA06-6F5C5BDDD5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4"/>
            <a:stretch/>
          </p:blipFill>
          <p:spPr bwMode="auto">
            <a:xfrm>
              <a:off x="8227278" y="-1"/>
              <a:ext cx="7919999" cy="4995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EDEBA7D7-12A0-48FC-824A-AE2A7D89D6FA}"/>
                </a:ext>
              </a:extLst>
            </p:cNvPr>
            <p:cNvSpPr txBox="1"/>
            <p:nvPr/>
          </p:nvSpPr>
          <p:spPr>
            <a:xfrm>
              <a:off x="8227277" y="4546665"/>
              <a:ext cx="7920000" cy="8448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360000" tIns="144000" rIns="144000" bIns="144000" rtlCol="0">
              <a:spAutoFit/>
            </a:bodyPr>
            <a:lstStyle/>
            <a:p>
              <a:r>
                <a:rPr lang="cs-CZ" b="1" dirty="0" err="1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Hudbební</a:t>
              </a:r>
              <a:r>
                <a:rPr lang="cs-CZ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diagnostika &amp; IT</a:t>
              </a:r>
            </a:p>
          </p:txBody>
        </p:sp>
        <p:pic>
          <p:nvPicPr>
            <p:cNvPr id="49" name="Picture 26">
              <a:extLst>
                <a:ext uri="{FF2B5EF4-FFF2-40B4-BE49-F238E27FC236}">
                  <a16:creationId xmlns:a16="http://schemas.microsoft.com/office/drawing/2014/main" id="{1214F670-4D09-4F98-A1E5-D73827E8B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5404327" y="3833249"/>
              <a:ext cx="736600" cy="749300"/>
            </a:xfrm>
            <a:prstGeom prst="rect">
              <a:avLst/>
            </a:prstGeom>
          </p:spPr>
        </p:pic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85AFA58F-1F14-40EC-BF17-714E90141322}"/>
                </a:ext>
              </a:extLst>
            </p:cNvPr>
            <p:cNvSpPr/>
            <p:nvPr/>
          </p:nvSpPr>
          <p:spPr>
            <a:xfrm>
              <a:off x="8227278" y="5980836"/>
              <a:ext cx="78777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3200" b="1" dirty="0">
                  <a:solidFill>
                    <a:schemeClr val="tx2"/>
                  </a:solidFill>
                  <a:latin typeface="Century Gothic" charset="0"/>
                  <a:ea typeface="Century Gothic" charset="0"/>
                  <a:cs typeface="Century Gothic" charset="0"/>
                </a:rPr>
                <a:t>Diagnostika hudebních kompetencí skrze IT aplikaci</a:t>
              </a:r>
            </a:p>
          </p:txBody>
        </p:sp>
        <p:sp>
          <p:nvSpPr>
            <p:cNvPr id="51" name="Google Shape;1048;p73">
              <a:extLst>
                <a:ext uri="{FF2B5EF4-FFF2-40B4-BE49-F238E27FC236}">
                  <a16:creationId xmlns:a16="http://schemas.microsoft.com/office/drawing/2014/main" id="{CEA592DE-2F43-45A0-85DA-3C2F49B0668B}"/>
                </a:ext>
              </a:extLst>
            </p:cNvPr>
            <p:cNvSpPr txBox="1"/>
            <p:nvPr/>
          </p:nvSpPr>
          <p:spPr>
            <a:xfrm>
              <a:off x="8227278" y="8139857"/>
              <a:ext cx="7920000" cy="5576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251999" tIns="72000" rIns="91402" bIns="45688" anchor="t" anchorCtr="0">
              <a:noAutofit/>
            </a:bodyPr>
            <a:lstStyle/>
            <a:p>
              <a:pPr lvl="0"/>
              <a:r>
                <a:rPr lang="cs-CZ" sz="2799" b="1" dirty="0">
                  <a:latin typeface="Century Gothic" panose="020B0502020202020204" pitchFamily="34" charset="0"/>
                </a:rPr>
                <a:t>Pedagogická fakulta UPOL</a:t>
              </a:r>
            </a:p>
            <a:p>
              <a:pPr lvl="0"/>
              <a:endParaRPr lang="cs-CZ" sz="2799" b="1" dirty="0">
                <a:latin typeface="Century Gothic" panose="020B0502020202020204" pitchFamily="34" charset="0"/>
              </a:endParaRP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Aplikace: 3x gymnázium, 1x konzervatoř</a:t>
              </a: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Náklady: 2,2 milionu CZK</a:t>
              </a: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Podpora: 1,8 milionu CZK</a:t>
              </a: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Výstupy: diagnostická baterie, internetový portál, publikace</a:t>
              </a:r>
            </a:p>
            <a:p>
              <a:pPr lvl="0"/>
              <a:endParaRPr sz="2799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AF1149F-EF61-4560-A219-A98C17AB2FCD}"/>
              </a:ext>
            </a:extLst>
          </p:cNvPr>
          <p:cNvGrpSpPr/>
          <p:nvPr/>
        </p:nvGrpSpPr>
        <p:grpSpPr>
          <a:xfrm>
            <a:off x="-18644" y="0"/>
            <a:ext cx="8077548" cy="13716000"/>
            <a:chOff x="-18644" y="0"/>
            <a:chExt cx="8077548" cy="13716000"/>
          </a:xfrm>
        </p:grpSpPr>
        <p:pic>
          <p:nvPicPr>
            <p:cNvPr id="33" name="Picture 2" descr="VÃ½sledek obrÃ¡zku pro tomÃ¡Å¡ javÅ¯rek VUT konference">
              <a:extLst>
                <a:ext uri="{FF2B5EF4-FFF2-40B4-BE49-F238E27FC236}">
                  <a16:creationId xmlns:a16="http://schemas.microsoft.com/office/drawing/2014/main" id="{E562DE21-B777-497C-9693-F05609A74E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43"/>
            <a:stretch/>
          </p:blipFill>
          <p:spPr bwMode="auto">
            <a:xfrm>
              <a:off x="-18644" y="0"/>
              <a:ext cx="7919999" cy="45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F731EF1E-3FAA-408B-896D-34B064ECF4CC}"/>
                </a:ext>
              </a:extLst>
            </p:cNvPr>
            <p:cNvSpPr txBox="1"/>
            <p:nvPr/>
          </p:nvSpPr>
          <p:spPr>
            <a:xfrm>
              <a:off x="0" y="4546666"/>
              <a:ext cx="7920000" cy="8448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360000" tIns="144000" rIns="144000" bIns="144000" rtlCol="0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Umělecký výzkum &amp; Big data</a:t>
              </a:r>
            </a:p>
          </p:txBody>
        </p:sp>
        <p:sp>
          <p:nvSpPr>
            <p:cNvPr id="38" name="Google Shape;1048;p73"/>
            <p:cNvSpPr txBox="1"/>
            <p:nvPr/>
          </p:nvSpPr>
          <p:spPr>
            <a:xfrm>
              <a:off x="-18643" y="8139858"/>
              <a:ext cx="7920038" cy="5576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360000" tIns="72000" rIns="91402" bIns="45688" anchor="t" anchorCtr="0">
              <a:noAutofit/>
            </a:bodyPr>
            <a:lstStyle/>
            <a:p>
              <a:pPr lvl="0"/>
              <a:r>
                <a:rPr lang="cs-CZ" sz="2799" b="1" dirty="0">
                  <a:latin typeface="Century Gothic" panose="020B0502020202020204" pitchFamily="34" charset="0"/>
                </a:rPr>
                <a:t>Fakulta výtvarných umění VUT Brno</a:t>
              </a:r>
            </a:p>
            <a:p>
              <a:pPr lvl="0"/>
              <a:r>
                <a:rPr lang="cs-CZ" sz="2799" b="1" dirty="0">
                  <a:latin typeface="Century Gothic" panose="020B0502020202020204" pitchFamily="34" charset="0"/>
                </a:rPr>
                <a:t>Fakulta informačních technologií VUT Brno</a:t>
              </a: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Aplikace: </a:t>
              </a:r>
              <a:r>
                <a:rPr lang="cs-CZ" sz="2799" dirty="0" err="1">
                  <a:latin typeface="Century Gothic" panose="020B0502020202020204" pitchFamily="34" charset="0"/>
                </a:rPr>
                <a:t>FaVU</a:t>
              </a:r>
              <a:r>
                <a:rPr lang="cs-CZ" sz="2799" dirty="0">
                  <a:latin typeface="Century Gothic" panose="020B0502020202020204" pitchFamily="34" charset="0"/>
                </a:rPr>
                <a:t> VUT Brno</a:t>
              </a: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Náklady: 2,2 milionu CZK</a:t>
              </a: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Podpora: 1,9 milionu CZK</a:t>
              </a: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Výstupy: software, AV tvorba, konference, výstava, publikace</a:t>
              </a:r>
              <a:endParaRPr sz="2799" dirty="0">
                <a:latin typeface="Century Gothic" panose="020B0502020202020204" pitchFamily="34" charset="0"/>
              </a:endParaRPr>
            </a:p>
          </p:txBody>
        </p: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181963B0-F88F-4DFB-9C89-1D9838AE286F}"/>
                </a:ext>
              </a:extLst>
            </p:cNvPr>
            <p:cNvSpPr/>
            <p:nvPr/>
          </p:nvSpPr>
          <p:spPr>
            <a:xfrm>
              <a:off x="181168" y="5980837"/>
              <a:ext cx="78777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3200" b="1" dirty="0">
                  <a:solidFill>
                    <a:schemeClr val="tx2"/>
                  </a:solidFill>
                  <a:latin typeface="Century Gothic" charset="0"/>
                  <a:ea typeface="Century Gothic" charset="0"/>
                  <a:cs typeface="Century Gothic" charset="0"/>
                </a:rPr>
                <a:t>Decentralizovaný sběr, analýza, vizualizace a interpretace rozsáhlých dat v umělecké praxi</a:t>
              </a:r>
            </a:p>
          </p:txBody>
        </p:sp>
        <p:pic>
          <p:nvPicPr>
            <p:cNvPr id="52" name="Picture 25">
              <a:extLst>
                <a:ext uri="{FF2B5EF4-FFF2-40B4-BE49-F238E27FC236}">
                  <a16:creationId xmlns:a16="http://schemas.microsoft.com/office/drawing/2014/main" id="{3A3E34EC-1D41-4960-A1B4-8815FFBD5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7179972" y="3850197"/>
              <a:ext cx="736600" cy="749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0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5">
            <a:extLst>
              <a:ext uri="{FF2B5EF4-FFF2-40B4-BE49-F238E27FC236}">
                <a16:creationId xmlns:a16="http://schemas.microsoft.com/office/drawing/2014/main" id="{677D6BC6-DCE3-4177-AB9D-7A972A3E7EA9}"/>
              </a:ext>
            </a:extLst>
          </p:cNvPr>
          <p:cNvSpPr/>
          <p:nvPr/>
        </p:nvSpPr>
        <p:spPr>
          <a:xfrm>
            <a:off x="21717000" y="517303"/>
            <a:ext cx="1485900" cy="123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47392E8-2324-4839-A5E2-960739FB0B52}"/>
              </a:ext>
            </a:extLst>
          </p:cNvPr>
          <p:cNvGrpSpPr/>
          <p:nvPr/>
        </p:nvGrpSpPr>
        <p:grpSpPr>
          <a:xfrm>
            <a:off x="-18682" y="0"/>
            <a:ext cx="8277357" cy="13716000"/>
            <a:chOff x="-18682" y="0"/>
            <a:chExt cx="8277357" cy="13716000"/>
          </a:xfrm>
        </p:grpSpPr>
        <p:pic>
          <p:nvPicPr>
            <p:cNvPr id="1026" name="Picture 2" descr="Image result for PC MUSIC EDUCATION">
              <a:extLst>
                <a:ext uri="{FF2B5EF4-FFF2-40B4-BE49-F238E27FC236}">
                  <a16:creationId xmlns:a16="http://schemas.microsoft.com/office/drawing/2014/main" id="{E9F1F3E6-103D-441E-BD38-1C7ED5050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682" y="0"/>
              <a:ext cx="7938681" cy="52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F731EF1E-3FAA-408B-896D-34B064ECF4CC}"/>
                </a:ext>
              </a:extLst>
            </p:cNvPr>
            <p:cNvSpPr txBox="1"/>
            <p:nvPr/>
          </p:nvSpPr>
          <p:spPr>
            <a:xfrm>
              <a:off x="0" y="4546666"/>
              <a:ext cx="7920000" cy="8448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360000" tIns="144000" rIns="144000" bIns="144000" rtlCol="0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Hudba &amp; Přenosové technologie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177050" y="3830323"/>
              <a:ext cx="736600" cy="749300"/>
            </a:xfrm>
            <a:prstGeom prst="rect">
              <a:avLst/>
            </a:prstGeom>
          </p:spPr>
        </p:pic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D7E58CC2-9E0F-4E19-AA03-765D6DD2DA42}"/>
                </a:ext>
              </a:extLst>
            </p:cNvPr>
            <p:cNvSpPr/>
            <p:nvPr/>
          </p:nvSpPr>
          <p:spPr>
            <a:xfrm>
              <a:off x="380939" y="5941858"/>
              <a:ext cx="78777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3200" b="1" dirty="0">
                  <a:solidFill>
                    <a:schemeClr val="tx2"/>
                  </a:solidFill>
                  <a:latin typeface="Century Gothic" charset="0"/>
                  <a:ea typeface="Century Gothic" charset="0"/>
                  <a:cs typeface="Century Gothic" charset="0"/>
                </a:rPr>
                <a:t>Distanční spolupráce v uměleckém vzdělávání s využitím moderních přenosových technologií</a:t>
              </a:r>
            </a:p>
          </p:txBody>
        </p:sp>
        <p:sp>
          <p:nvSpPr>
            <p:cNvPr id="29" name="Google Shape;1048;p73">
              <a:extLst>
                <a:ext uri="{FF2B5EF4-FFF2-40B4-BE49-F238E27FC236}">
                  <a16:creationId xmlns:a16="http://schemas.microsoft.com/office/drawing/2014/main" id="{861E1599-877D-4F0A-9058-1E1F13429C10}"/>
                </a:ext>
              </a:extLst>
            </p:cNvPr>
            <p:cNvSpPr txBox="1"/>
            <p:nvPr/>
          </p:nvSpPr>
          <p:spPr>
            <a:xfrm>
              <a:off x="-18643" y="8139858"/>
              <a:ext cx="7920038" cy="5576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360000" tIns="72000" rIns="91402" bIns="45688" anchor="t" anchorCtr="0">
              <a:noAutofit/>
            </a:bodyPr>
            <a:lstStyle/>
            <a:p>
              <a:pPr lvl="0"/>
              <a:r>
                <a:rPr lang="cs-CZ" sz="2799" b="1" dirty="0">
                  <a:latin typeface="Century Gothic" panose="020B0502020202020204" pitchFamily="34" charset="0"/>
                </a:rPr>
                <a:t>CESNET</a:t>
              </a:r>
            </a:p>
            <a:p>
              <a:pPr lvl="0"/>
              <a:r>
                <a:rPr lang="cs-CZ" sz="2799" b="1" dirty="0">
                  <a:latin typeface="Century Gothic" panose="020B0502020202020204" pitchFamily="34" charset="0"/>
                </a:rPr>
                <a:t>Hudební fakulta AMU</a:t>
              </a: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Aplikace: AMU</a:t>
              </a: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Náklady: 6,4 milionu CZK</a:t>
              </a: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Podpora: 5,8 milionu CZK</a:t>
              </a: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Výstupy: prototyp, metodika, workshop, publikace </a:t>
              </a:r>
              <a:endParaRPr sz="2799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58A3094-8C18-4E89-8536-8D18FBBE2D9C}"/>
              </a:ext>
            </a:extLst>
          </p:cNvPr>
          <p:cNvGrpSpPr/>
          <p:nvPr/>
        </p:nvGrpSpPr>
        <p:grpSpPr>
          <a:xfrm>
            <a:off x="8198902" y="0"/>
            <a:ext cx="7959138" cy="13715999"/>
            <a:chOff x="8198902" y="0"/>
            <a:chExt cx="7959138" cy="13715999"/>
          </a:xfrm>
        </p:grpSpPr>
        <p:pic>
          <p:nvPicPr>
            <p:cNvPr id="1032" name="Picture 8" descr="Image result for 3d model museum">
              <a:extLst>
                <a:ext uri="{FF2B5EF4-FFF2-40B4-BE49-F238E27FC236}">
                  <a16:creationId xmlns:a16="http://schemas.microsoft.com/office/drawing/2014/main" id="{32FC2C76-662B-47B5-86A6-AC93F29F0E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/>
            <a:stretch/>
          </p:blipFill>
          <p:spPr bwMode="auto">
            <a:xfrm>
              <a:off x="8198902" y="0"/>
              <a:ext cx="7920000" cy="4954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F731EF1E-3FAA-408B-896D-34B064ECF4CC}"/>
                </a:ext>
              </a:extLst>
            </p:cNvPr>
            <p:cNvSpPr txBox="1"/>
            <p:nvPr/>
          </p:nvSpPr>
          <p:spPr>
            <a:xfrm>
              <a:off x="8201998" y="4534153"/>
              <a:ext cx="7920000" cy="8448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360000" tIns="144000" rIns="144000" bIns="144000" rtlCol="0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Muzeum &amp; interaktivní 3D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5379048" y="3841965"/>
              <a:ext cx="736600" cy="749300"/>
            </a:xfrm>
            <a:prstGeom prst="rect">
              <a:avLst/>
            </a:prstGeom>
          </p:spPr>
        </p:pic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032044C0-3EF0-4550-B72F-5DD707FDE294}"/>
                </a:ext>
              </a:extLst>
            </p:cNvPr>
            <p:cNvSpPr/>
            <p:nvPr/>
          </p:nvSpPr>
          <p:spPr>
            <a:xfrm>
              <a:off x="8280304" y="6004219"/>
              <a:ext cx="78777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3200" b="1" dirty="0">
                  <a:solidFill>
                    <a:schemeClr val="tx2"/>
                  </a:solidFill>
                  <a:latin typeface="Century Gothic" charset="0"/>
                  <a:ea typeface="Century Gothic" charset="0"/>
                  <a:cs typeface="Century Gothic" charset="0"/>
                </a:rPr>
                <a:t>Využití digitálních modelů pro národní infrastrukturu paměťových institucí</a:t>
              </a:r>
            </a:p>
          </p:txBody>
        </p:sp>
        <p:sp>
          <p:nvSpPr>
            <p:cNvPr id="31" name="Google Shape;1048;p73">
              <a:extLst>
                <a:ext uri="{FF2B5EF4-FFF2-40B4-BE49-F238E27FC236}">
                  <a16:creationId xmlns:a16="http://schemas.microsoft.com/office/drawing/2014/main" id="{D355DD75-D659-4CE3-84D3-E2F74F744B4D}"/>
                </a:ext>
              </a:extLst>
            </p:cNvPr>
            <p:cNvSpPr txBox="1"/>
            <p:nvPr/>
          </p:nvSpPr>
          <p:spPr>
            <a:xfrm>
              <a:off x="8261701" y="8139858"/>
              <a:ext cx="7896339" cy="5576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251999" tIns="72000" rIns="91402" bIns="45688" anchor="t" anchorCtr="0">
              <a:noAutofit/>
            </a:bodyPr>
            <a:lstStyle/>
            <a:p>
              <a:pPr lvl="0"/>
              <a:r>
                <a:rPr lang="cs-CZ" sz="2800" b="1" dirty="0">
                  <a:latin typeface="Century Gothic" panose="020B0502020202020204" pitchFamily="34" charset="0"/>
                </a:rPr>
                <a:t>CESNET</a:t>
              </a:r>
            </a:p>
            <a:p>
              <a:pPr lvl="0"/>
              <a:r>
                <a:rPr lang="cs-CZ" sz="2800" b="1" dirty="0">
                  <a:latin typeface="Century Gothic" panose="020B0502020202020204" pitchFamily="34" charset="0"/>
                </a:rPr>
                <a:t>MUSOFT.CZ s.r.o.</a:t>
              </a:r>
            </a:p>
            <a:p>
              <a:pPr lvl="0"/>
              <a:r>
                <a:rPr lang="cs-CZ" sz="2800" b="1" dirty="0">
                  <a:latin typeface="Century Gothic" panose="020B0502020202020204" pitchFamily="34" charset="0"/>
                </a:rPr>
                <a:t>Muzeum hlavního města Prahy</a:t>
              </a:r>
            </a:p>
            <a:p>
              <a:pPr lvl="0"/>
              <a:endParaRPr lang="cs-CZ" sz="2800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800" dirty="0">
                  <a:latin typeface="Century Gothic" panose="020B0502020202020204" pitchFamily="34" charset="0"/>
                </a:rPr>
                <a:t>Aplikace: Muzeum hlavního města Prahy</a:t>
              </a:r>
            </a:p>
            <a:p>
              <a:pPr lvl="0"/>
              <a:endParaRPr lang="cs-CZ" sz="2800" dirty="0">
                <a:latin typeface="Century Gothic" panose="020B0502020202020204" pitchFamily="34" charset="0"/>
              </a:endParaRPr>
            </a:p>
            <a:p>
              <a:pPr lvl="0"/>
              <a:endParaRPr lang="cs-CZ" sz="2800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800" dirty="0">
                  <a:latin typeface="Century Gothic" panose="020B0502020202020204" pitchFamily="34" charset="0"/>
                </a:rPr>
                <a:t>Náklady: 6,0 milionu CZK</a:t>
              </a:r>
            </a:p>
            <a:p>
              <a:pPr lvl="0"/>
              <a:r>
                <a:rPr lang="cs-CZ" sz="2800" dirty="0">
                  <a:latin typeface="Century Gothic" panose="020B0502020202020204" pitchFamily="34" charset="0"/>
                </a:rPr>
                <a:t>Podpora: 5,1 milionu CZK</a:t>
              </a:r>
            </a:p>
            <a:p>
              <a:pPr lvl="0"/>
              <a:endParaRPr lang="cs-CZ" sz="2800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800" dirty="0">
                  <a:latin typeface="Century Gothic" panose="020B0502020202020204" pitchFamily="34" charset="0"/>
                </a:rPr>
                <a:t>Výstupy: 2x software, 3x AV tvorba, publikace</a:t>
              </a:r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1D379E1-6B27-42CF-9C24-3206B1041071}"/>
              </a:ext>
            </a:extLst>
          </p:cNvPr>
          <p:cNvGrpSpPr/>
          <p:nvPr/>
        </p:nvGrpSpPr>
        <p:grpSpPr>
          <a:xfrm>
            <a:off x="16476257" y="0"/>
            <a:ext cx="7920001" cy="13716000"/>
            <a:chOff x="16476257" y="0"/>
            <a:chExt cx="7920001" cy="13716000"/>
          </a:xfrm>
        </p:grpSpPr>
        <p:pic>
          <p:nvPicPr>
            <p:cNvPr id="43" name="Picture 6" descr="Woman Sitting on Ottoman in Front of Three Paintings">
              <a:extLst>
                <a:ext uri="{FF2B5EF4-FFF2-40B4-BE49-F238E27FC236}">
                  <a16:creationId xmlns:a16="http://schemas.microsoft.com/office/drawing/2014/main" id="{70B02D45-F7C6-4F8C-BE95-F0A14ECCCC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13" r="-432" b="-413"/>
            <a:stretch/>
          </p:blipFill>
          <p:spPr bwMode="auto">
            <a:xfrm>
              <a:off x="16476257" y="0"/>
              <a:ext cx="7920001" cy="45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7EAC5E12-F2C5-48E6-97FC-10021982DD83}"/>
                </a:ext>
              </a:extLst>
            </p:cNvPr>
            <p:cNvSpPr txBox="1"/>
            <p:nvPr/>
          </p:nvSpPr>
          <p:spPr>
            <a:xfrm>
              <a:off x="16476257" y="4546666"/>
              <a:ext cx="7920000" cy="8448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360000" tIns="144000" rIns="144000" bIns="144000" rtlCol="0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Design &amp; Chytrý nábytek </a:t>
              </a:r>
            </a:p>
          </p:txBody>
        </p:sp>
        <p:pic>
          <p:nvPicPr>
            <p:cNvPr id="45" name="Picture 26">
              <a:extLst>
                <a:ext uri="{FF2B5EF4-FFF2-40B4-BE49-F238E27FC236}">
                  <a16:creationId xmlns:a16="http://schemas.microsoft.com/office/drawing/2014/main" id="{C9B8DBC8-9966-4A52-A624-37EA00A03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3653307" y="3841965"/>
              <a:ext cx="736600" cy="749300"/>
            </a:xfrm>
            <a:prstGeom prst="rect">
              <a:avLst/>
            </a:prstGeom>
          </p:spPr>
        </p:pic>
        <p:sp>
          <p:nvSpPr>
            <p:cNvPr id="47" name="Google Shape;1048;p73">
              <a:extLst>
                <a:ext uri="{FF2B5EF4-FFF2-40B4-BE49-F238E27FC236}">
                  <a16:creationId xmlns:a16="http://schemas.microsoft.com/office/drawing/2014/main" id="{EE3DF273-D044-492B-A878-4100028F1F3C}"/>
                </a:ext>
              </a:extLst>
            </p:cNvPr>
            <p:cNvSpPr txBox="1"/>
            <p:nvPr/>
          </p:nvSpPr>
          <p:spPr>
            <a:xfrm>
              <a:off x="16476258" y="8139858"/>
              <a:ext cx="7920000" cy="5576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251999" tIns="72000" rIns="91402" bIns="45688" anchor="t" anchorCtr="0">
              <a:noAutofit/>
            </a:bodyPr>
            <a:lstStyle/>
            <a:p>
              <a:pPr lvl="0"/>
              <a:r>
                <a:rPr lang="cs-CZ" sz="2799" b="1" dirty="0">
                  <a:latin typeface="Century Gothic" panose="020B0502020202020204" pitchFamily="34" charset="0"/>
                </a:rPr>
                <a:t>Uměleckoprůmyslové museum v Praze</a:t>
              </a:r>
            </a:p>
            <a:p>
              <a:pPr lvl="0"/>
              <a:r>
                <a:rPr lang="cs-CZ" sz="2799" b="1" dirty="0" err="1">
                  <a:latin typeface="Century Gothic" panose="020B0502020202020204" pitchFamily="34" charset="0"/>
                </a:rPr>
                <a:t>mmcité</a:t>
              </a:r>
              <a:r>
                <a:rPr lang="cs-CZ" sz="2799" b="1" dirty="0">
                  <a:latin typeface="Century Gothic" panose="020B0502020202020204" pitchFamily="34" charset="0"/>
                </a:rPr>
                <a:t> 1 a.s.</a:t>
              </a: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Aplikace: UPM</a:t>
              </a: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Náklady: 5,8 milionu CZK</a:t>
              </a: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Podpora: 3,7 milionu CZK</a:t>
              </a:r>
            </a:p>
            <a:p>
              <a:pPr lvl="0"/>
              <a:endParaRPr lang="cs-CZ" sz="2799" dirty="0">
                <a:latin typeface="Century Gothic" panose="020B0502020202020204" pitchFamily="34" charset="0"/>
              </a:endParaRPr>
            </a:p>
            <a:p>
              <a:pPr lvl="0"/>
              <a:r>
                <a:rPr lang="cs-CZ" sz="2799" dirty="0">
                  <a:latin typeface="Century Gothic" panose="020B0502020202020204" pitchFamily="34" charset="0"/>
                </a:rPr>
                <a:t>Výstupy: prototyp, výstava, AV tvorba, publikace</a:t>
              </a:r>
            </a:p>
            <a:p>
              <a:pPr lvl="0"/>
              <a:endParaRPr sz="2799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51BBBE73-5A8B-4520-958C-7736F17E446F}"/>
                </a:ext>
              </a:extLst>
            </p:cNvPr>
            <p:cNvSpPr/>
            <p:nvPr/>
          </p:nvSpPr>
          <p:spPr>
            <a:xfrm>
              <a:off x="16476258" y="5980837"/>
              <a:ext cx="78777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3200" b="1" dirty="0">
                  <a:solidFill>
                    <a:schemeClr val="tx2"/>
                  </a:solidFill>
                  <a:latin typeface="Century Gothic" charset="0"/>
                  <a:ea typeface="Century Gothic" charset="0"/>
                  <a:cs typeface="Century Gothic" charset="0"/>
                </a:rPr>
                <a:t>Vývoj a realizace prototypu chytrého nábytku pro novou stálou expozici designu UPM v Praze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04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35">
            <a:extLst>
              <a:ext uri="{FF2B5EF4-FFF2-40B4-BE49-F238E27FC236}">
                <a16:creationId xmlns:a16="http://schemas.microsoft.com/office/drawing/2014/main" id="{BE2BCB49-5B4E-4EB4-BAC7-43E772605CDE}"/>
              </a:ext>
            </a:extLst>
          </p:cNvPr>
          <p:cNvSpPr/>
          <p:nvPr/>
        </p:nvSpPr>
        <p:spPr>
          <a:xfrm>
            <a:off x="2" y="655495"/>
            <a:ext cx="24377648" cy="10926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cs-CZ" sz="6500" dirty="0">
                <a:solidFill>
                  <a:srgbClr val="F03741"/>
                </a:solidFill>
                <a:latin typeface="Century Gothic" panose="020B0502020202020204" pitchFamily="34" charset="0"/>
              </a:rPr>
              <a:t>P</a:t>
            </a:r>
            <a:r>
              <a:rPr lang="cs-CZ" altLang="cs-CZ" sz="6500" dirty="0">
                <a:solidFill>
                  <a:srgbClr val="F03741"/>
                </a:solidFill>
                <a:latin typeface="Century Gothic" panose="020B0502020202020204" pitchFamily="34" charset="0"/>
              </a:rPr>
              <a:t>rogram </a:t>
            </a:r>
            <a:r>
              <a:rPr lang="cs-CZ" altLang="cs-CZ" sz="6500" b="1" dirty="0">
                <a:solidFill>
                  <a:srgbClr val="F03741"/>
                </a:solidFill>
                <a:latin typeface="Century Gothic" panose="020B0502020202020204" pitchFamily="34" charset="0"/>
              </a:rPr>
              <a:t>ÉTA</a:t>
            </a:r>
            <a:endParaRPr lang="en-US" altLang="cs-CZ" sz="6500" b="1" dirty="0">
              <a:solidFill>
                <a:srgbClr val="F0374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EADA7F78-C4E1-4B17-A4C3-F745012F462A}"/>
              </a:ext>
            </a:extLst>
          </p:cNvPr>
          <p:cNvCxnSpPr>
            <a:cxnSpLocks/>
          </p:cNvCxnSpPr>
          <p:nvPr/>
        </p:nvCxnSpPr>
        <p:spPr>
          <a:xfrm>
            <a:off x="9936267" y="1846608"/>
            <a:ext cx="4505115" cy="0"/>
          </a:xfrm>
          <a:prstGeom prst="line">
            <a:avLst/>
          </a:prstGeom>
          <a:ln>
            <a:solidFill>
              <a:srgbClr val="E83B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300;p25">
            <a:extLst>
              <a:ext uri="{FF2B5EF4-FFF2-40B4-BE49-F238E27FC236}">
                <a16:creationId xmlns:a16="http://schemas.microsoft.com/office/drawing/2014/main" id="{007D1C1D-B255-484E-A848-3DC30FE23335}"/>
              </a:ext>
            </a:extLst>
          </p:cNvPr>
          <p:cNvSpPr/>
          <p:nvPr/>
        </p:nvSpPr>
        <p:spPr>
          <a:xfrm>
            <a:off x="5987764" y="5474021"/>
            <a:ext cx="3370523" cy="3152660"/>
          </a:xfrm>
          <a:prstGeom prst="rect">
            <a:avLst/>
          </a:prstGeom>
          <a:noFill/>
          <a:ln w="57150" cap="flat" cmpd="sng">
            <a:solidFill>
              <a:srgbClr val="F037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Century Gothic"/>
                <a:sym typeface="Century Gothic"/>
              </a:rPr>
              <a:t>PŘEDMĚT PODPORY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200" b="1" dirty="0">
              <a:solidFill>
                <a:schemeClr val="tx2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Výzkum a vývoj dle </a:t>
            </a:r>
            <a:r>
              <a:rPr lang="cs-CZ" sz="2800" b="1" dirty="0" err="1">
                <a:solidFill>
                  <a:schemeClr val="tx2"/>
                </a:solidFill>
                <a:latin typeface="Century Gothic"/>
                <a:sym typeface="Century Gothic"/>
              </a:rPr>
              <a:t>Frascati</a:t>
            </a: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 man.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chemeClr val="tx2"/>
              </a:solidFill>
              <a:latin typeface="Century Gothic"/>
              <a:sym typeface="Century Gothic"/>
            </a:endParaRPr>
          </a:p>
        </p:txBody>
      </p:sp>
      <p:sp>
        <p:nvSpPr>
          <p:cNvPr id="11" name="Google Shape;300;p25">
            <a:extLst>
              <a:ext uri="{FF2B5EF4-FFF2-40B4-BE49-F238E27FC236}">
                <a16:creationId xmlns:a16="http://schemas.microsoft.com/office/drawing/2014/main" id="{F361E1CF-0866-4F1F-8AB5-4815D3AC93A0}"/>
              </a:ext>
            </a:extLst>
          </p:cNvPr>
          <p:cNvSpPr/>
          <p:nvPr/>
        </p:nvSpPr>
        <p:spPr>
          <a:xfrm>
            <a:off x="10210264" y="5474021"/>
            <a:ext cx="3370523" cy="3152660"/>
          </a:xfrm>
          <a:prstGeom prst="rect">
            <a:avLst/>
          </a:prstGeom>
          <a:noFill/>
          <a:ln w="57150" cap="flat" cmpd="sng">
            <a:solidFill>
              <a:srgbClr val="F037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Century Gothic"/>
                <a:sym typeface="Century Gothic"/>
              </a:rPr>
              <a:t>INTENZITA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Century Gothic"/>
                <a:sym typeface="Century Gothic"/>
              </a:rPr>
              <a:t>PODPORY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200" b="1" dirty="0">
              <a:solidFill>
                <a:schemeClr val="tx2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80 % na projekt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chemeClr val="tx2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chemeClr val="tx2"/>
              </a:solidFill>
              <a:latin typeface="Century Gothic"/>
              <a:sym typeface="Century Gothic"/>
            </a:endParaRPr>
          </a:p>
        </p:txBody>
      </p:sp>
      <p:sp>
        <p:nvSpPr>
          <p:cNvPr id="12" name="Google Shape;300;p25">
            <a:extLst>
              <a:ext uri="{FF2B5EF4-FFF2-40B4-BE49-F238E27FC236}">
                <a16:creationId xmlns:a16="http://schemas.microsoft.com/office/drawing/2014/main" id="{AE2FF9F4-E30D-402E-8C64-FE6990D042E4}"/>
              </a:ext>
            </a:extLst>
          </p:cNvPr>
          <p:cNvSpPr/>
          <p:nvPr/>
        </p:nvSpPr>
        <p:spPr>
          <a:xfrm>
            <a:off x="14572355" y="5474021"/>
            <a:ext cx="3370523" cy="3152660"/>
          </a:xfrm>
          <a:prstGeom prst="rect">
            <a:avLst/>
          </a:prstGeom>
          <a:noFill/>
          <a:ln w="57150" cap="flat" cmpd="sng">
            <a:solidFill>
              <a:srgbClr val="F037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Century Gothic"/>
                <a:sym typeface="Century Gothic"/>
              </a:rPr>
              <a:t>MAX. VÝŠE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Century Gothic"/>
                <a:sym typeface="Century Gothic"/>
              </a:rPr>
              <a:t>PODPORY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200" b="1" dirty="0">
              <a:solidFill>
                <a:schemeClr val="tx2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Nestanovena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chemeClr val="tx2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chemeClr val="tx2"/>
              </a:solidFill>
              <a:latin typeface="Century Gothic"/>
              <a:sym typeface="Century Gothic"/>
            </a:endParaRPr>
          </a:p>
        </p:txBody>
      </p:sp>
      <p:sp>
        <p:nvSpPr>
          <p:cNvPr id="13" name="Google Shape;300;p25">
            <a:extLst>
              <a:ext uri="{FF2B5EF4-FFF2-40B4-BE49-F238E27FC236}">
                <a16:creationId xmlns:a16="http://schemas.microsoft.com/office/drawing/2014/main" id="{59DD1589-D998-4F69-A028-54E8306F9A39}"/>
              </a:ext>
            </a:extLst>
          </p:cNvPr>
          <p:cNvSpPr/>
          <p:nvPr/>
        </p:nvSpPr>
        <p:spPr>
          <a:xfrm>
            <a:off x="5987763" y="9439300"/>
            <a:ext cx="3370523" cy="3152660"/>
          </a:xfrm>
          <a:prstGeom prst="rect">
            <a:avLst/>
          </a:prstGeom>
          <a:noFill/>
          <a:ln w="57150" cap="flat" cmpd="sng">
            <a:solidFill>
              <a:srgbClr val="F037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Century Gothic"/>
                <a:sym typeface="Century Gothic"/>
              </a:rPr>
              <a:t>UCHAZEČI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200" b="1" dirty="0">
              <a:solidFill>
                <a:schemeClr val="tx2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Výzkumné organizace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Podniky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Územní s. celky</a:t>
            </a:r>
            <a:endParaRPr lang="cs-CZ" sz="3200" b="1" dirty="0">
              <a:solidFill>
                <a:schemeClr val="tx2"/>
              </a:solidFill>
              <a:latin typeface="Century Gothic"/>
              <a:sym typeface="Century Gothic"/>
            </a:endParaRPr>
          </a:p>
        </p:txBody>
      </p:sp>
      <p:sp>
        <p:nvSpPr>
          <p:cNvPr id="14" name="Google Shape;300;p25">
            <a:extLst>
              <a:ext uri="{FF2B5EF4-FFF2-40B4-BE49-F238E27FC236}">
                <a16:creationId xmlns:a16="http://schemas.microsoft.com/office/drawing/2014/main" id="{1BE7D076-89DD-4917-AFC9-36DF0CCF3452}"/>
              </a:ext>
            </a:extLst>
          </p:cNvPr>
          <p:cNvSpPr/>
          <p:nvPr/>
        </p:nvSpPr>
        <p:spPr>
          <a:xfrm>
            <a:off x="10210263" y="9439300"/>
            <a:ext cx="3370523" cy="3152660"/>
          </a:xfrm>
          <a:prstGeom prst="rect">
            <a:avLst/>
          </a:prstGeom>
          <a:noFill/>
          <a:ln w="57150" cap="flat" cmpd="sng">
            <a:solidFill>
              <a:srgbClr val="F037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200" b="1" dirty="0">
              <a:solidFill>
                <a:schemeClr val="tx2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Century Gothic"/>
                <a:sym typeface="Century Gothic"/>
              </a:rPr>
              <a:t>DOBA ŘEŠENÍ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chemeClr val="tx2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chemeClr val="tx2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min. 12 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max. 33 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chemeClr val="tx2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chemeClr val="tx2"/>
              </a:solidFill>
              <a:latin typeface="Century Gothic"/>
              <a:sym typeface="Century Gothic"/>
            </a:endParaRPr>
          </a:p>
        </p:txBody>
      </p:sp>
      <p:sp>
        <p:nvSpPr>
          <p:cNvPr id="15" name="Google Shape;300;p25">
            <a:extLst>
              <a:ext uri="{FF2B5EF4-FFF2-40B4-BE49-F238E27FC236}">
                <a16:creationId xmlns:a16="http://schemas.microsoft.com/office/drawing/2014/main" id="{503623A3-85A3-4DEB-9439-ED1D4555ACB4}"/>
              </a:ext>
            </a:extLst>
          </p:cNvPr>
          <p:cNvSpPr/>
          <p:nvPr/>
        </p:nvSpPr>
        <p:spPr>
          <a:xfrm>
            <a:off x="14572354" y="9439300"/>
            <a:ext cx="3370523" cy="3152660"/>
          </a:xfrm>
          <a:prstGeom prst="rect">
            <a:avLst/>
          </a:prstGeom>
          <a:noFill/>
          <a:ln w="57150" cap="flat" cmpd="sng">
            <a:solidFill>
              <a:srgbClr val="F037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Century Gothic"/>
                <a:sym typeface="Century Gothic"/>
              </a:rPr>
              <a:t>NÁKLADY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200" b="1" dirty="0">
              <a:solidFill>
                <a:schemeClr val="tx2"/>
              </a:solidFill>
              <a:latin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Osobní náklady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Subdodávky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Přímé náklady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tx2"/>
                </a:solidFill>
                <a:latin typeface="Century Gothic"/>
                <a:sym typeface="Century Gothic"/>
              </a:rPr>
              <a:t>Režie </a:t>
            </a:r>
          </a:p>
        </p:txBody>
      </p:sp>
      <p:sp>
        <p:nvSpPr>
          <p:cNvPr id="16" name="TextovéPole 5">
            <a:extLst>
              <a:ext uri="{FF2B5EF4-FFF2-40B4-BE49-F238E27FC236}">
                <a16:creationId xmlns:a16="http://schemas.microsoft.com/office/drawing/2014/main" id="{0AD85858-FE76-4267-9BA1-AB79C59C8855}"/>
              </a:ext>
            </a:extLst>
          </p:cNvPr>
          <p:cNvSpPr txBox="1"/>
          <p:nvPr/>
        </p:nvSpPr>
        <p:spPr>
          <a:xfrm>
            <a:off x="1" y="2091338"/>
            <a:ext cx="24377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u="sng" spc="6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PŘEDBĚŽNÉ</a:t>
            </a:r>
            <a:r>
              <a:rPr lang="cs-CZ" sz="4400" spc="6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 PARAMETRY 4. VS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7" name="Google Shape;300;p25">
            <a:extLst>
              <a:ext uri="{FF2B5EF4-FFF2-40B4-BE49-F238E27FC236}">
                <a16:creationId xmlns:a16="http://schemas.microsoft.com/office/drawing/2014/main" id="{011CD867-A4EA-4E6E-8BF9-1E22594A4C62}"/>
              </a:ext>
            </a:extLst>
          </p:cNvPr>
          <p:cNvSpPr/>
          <p:nvPr/>
        </p:nvSpPr>
        <p:spPr>
          <a:xfrm>
            <a:off x="5987764" y="3616778"/>
            <a:ext cx="11955114" cy="1044624"/>
          </a:xfrm>
          <a:prstGeom prst="rect">
            <a:avLst/>
          </a:prstGeom>
          <a:solidFill>
            <a:srgbClr val="F03741"/>
          </a:solidFill>
          <a:ln w="57150" cap="flat" cmpd="sng">
            <a:solidFill>
              <a:srgbClr val="F037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chemeClr val="bg1"/>
                </a:solidFill>
                <a:latin typeface="Century Gothic"/>
                <a:sym typeface="Century Gothic"/>
              </a:rPr>
              <a:t>VYHLÁŠENÍ PŘÍŠTÍ VS:  začátek září 2020 po dobu 43 dnů</a:t>
            </a:r>
            <a:endParaRPr lang="cs-CZ" sz="2800" b="1" dirty="0">
              <a:solidFill>
                <a:schemeClr val="bg1"/>
              </a:solidFill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97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35">
            <a:extLst>
              <a:ext uri="{FF2B5EF4-FFF2-40B4-BE49-F238E27FC236}">
                <a16:creationId xmlns:a16="http://schemas.microsoft.com/office/drawing/2014/main" id="{BE2BCB49-5B4E-4EB4-BAC7-43E772605CDE}"/>
              </a:ext>
            </a:extLst>
          </p:cNvPr>
          <p:cNvSpPr/>
          <p:nvPr/>
        </p:nvSpPr>
        <p:spPr>
          <a:xfrm>
            <a:off x="2" y="655495"/>
            <a:ext cx="24377648" cy="10926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cs-CZ" sz="6500" dirty="0">
                <a:solidFill>
                  <a:srgbClr val="F03741"/>
                </a:solidFill>
                <a:latin typeface="Century Gothic" panose="020B0502020202020204" pitchFamily="34" charset="0"/>
              </a:rPr>
              <a:t>P</a:t>
            </a:r>
            <a:r>
              <a:rPr lang="cs-CZ" altLang="cs-CZ" sz="6500" dirty="0">
                <a:solidFill>
                  <a:srgbClr val="F03741"/>
                </a:solidFill>
                <a:latin typeface="Century Gothic" panose="020B0502020202020204" pitchFamily="34" charset="0"/>
              </a:rPr>
              <a:t>rogram </a:t>
            </a:r>
            <a:r>
              <a:rPr lang="cs-CZ" altLang="cs-CZ" sz="6500" b="1" dirty="0">
                <a:solidFill>
                  <a:srgbClr val="F03741"/>
                </a:solidFill>
                <a:latin typeface="Century Gothic" panose="020B0502020202020204" pitchFamily="34" charset="0"/>
              </a:rPr>
              <a:t>ÉTA</a:t>
            </a:r>
            <a:endParaRPr lang="en-US" altLang="cs-CZ" sz="6500" b="1" dirty="0">
              <a:solidFill>
                <a:srgbClr val="F0374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EADA7F78-C4E1-4B17-A4C3-F745012F462A}"/>
              </a:ext>
            </a:extLst>
          </p:cNvPr>
          <p:cNvCxnSpPr>
            <a:cxnSpLocks/>
          </p:cNvCxnSpPr>
          <p:nvPr/>
        </p:nvCxnSpPr>
        <p:spPr>
          <a:xfrm>
            <a:off x="9936267" y="1846608"/>
            <a:ext cx="4505115" cy="0"/>
          </a:xfrm>
          <a:prstGeom prst="line">
            <a:avLst/>
          </a:prstGeom>
          <a:ln>
            <a:solidFill>
              <a:srgbClr val="E83B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A04BFD05-99DF-4BBD-ABBD-638F324F6BAA}"/>
              </a:ext>
            </a:extLst>
          </p:cNvPr>
          <p:cNvSpPr txBox="1"/>
          <p:nvPr/>
        </p:nvSpPr>
        <p:spPr>
          <a:xfrm>
            <a:off x="15882039" y="5117123"/>
            <a:ext cx="7643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spc="600" dirty="0">
                <a:solidFill>
                  <a:schemeClr val="bg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PARAMETRY</a:t>
            </a:r>
            <a:endParaRPr lang="en-GB" sz="8000" spc="600" dirty="0">
              <a:solidFill>
                <a:schemeClr val="bg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16" name="TextovéPole 5">
            <a:extLst>
              <a:ext uri="{FF2B5EF4-FFF2-40B4-BE49-F238E27FC236}">
                <a16:creationId xmlns:a16="http://schemas.microsoft.com/office/drawing/2014/main" id="{0AD85858-FE76-4267-9BA1-AB79C59C8855}"/>
              </a:ext>
            </a:extLst>
          </p:cNvPr>
          <p:cNvSpPr txBox="1"/>
          <p:nvPr/>
        </p:nvSpPr>
        <p:spPr>
          <a:xfrm>
            <a:off x="1" y="2091338"/>
            <a:ext cx="24377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spc="600" dirty="0">
                <a:solidFill>
                  <a:schemeClr val="tx2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PORADENSTVÍ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18" name="Google Shape;44;p7">
            <a:extLst>
              <a:ext uri="{FF2B5EF4-FFF2-40B4-BE49-F238E27FC236}">
                <a16:creationId xmlns:a16="http://schemas.microsoft.com/office/drawing/2014/main" id="{04860742-2937-4844-8F64-7B6BF846AB2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334387" y="3893574"/>
            <a:ext cx="11872292" cy="84059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Google Shape;52;p8">
            <a:extLst>
              <a:ext uri="{FF2B5EF4-FFF2-40B4-BE49-F238E27FC236}">
                <a16:creationId xmlns:a16="http://schemas.microsoft.com/office/drawing/2014/main" id="{EBDA9C35-60BF-44CE-B9EA-48E781EEB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3680456"/>
              </p:ext>
            </p:extLst>
          </p:nvPr>
        </p:nvGraphicFramePr>
        <p:xfrm>
          <a:off x="669735" y="4893493"/>
          <a:ext cx="11664652" cy="62928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44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5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b="1" cap="all" baseline="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Ladislav Mlčák</a:t>
                      </a:r>
                      <a:endParaRPr sz="2800" b="1" cap="all" baseline="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Praha a Střední Čechy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Praha-rkm@tacr.cz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b="1" cap="all" baseline="0" dirty="0" err="1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Milly</a:t>
                      </a:r>
                      <a:r>
                        <a:rPr lang="cs-CZ" sz="2800" b="1" cap="all" baseline="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 Kuželková</a:t>
                      </a:r>
                      <a:endParaRPr sz="2800" b="1" cap="all" baseline="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Ústecký kraj 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Karlovarský kraj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Usti-rkm@tacr.cz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7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b="1" cap="all" baseline="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Martin Skalník</a:t>
                      </a:r>
                      <a:endParaRPr sz="2800" b="1" cap="all" baseline="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Liberecký kraj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liberec-rkm@tacr.cz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b="1" cap="all" baseline="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Ondřej </a:t>
                      </a:r>
                      <a:r>
                        <a:rPr lang="cs-CZ" sz="2800" b="1" cap="all" baseline="0" dirty="0" err="1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Tušl</a:t>
                      </a:r>
                      <a:endParaRPr sz="2800" b="1" cap="all" baseline="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Pardubický kraj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Královéhradecký kraj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pardubice-rkm@tacr.cz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7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b="1" cap="all" baseline="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Petr Kukla</a:t>
                      </a:r>
                      <a:endParaRPr sz="2800" b="1" cap="all" baseline="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Kraj Vysočina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jihlava-rkm@tacr.cz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7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b="1" cap="all" baseline="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Dagmar Kudová</a:t>
                      </a:r>
                      <a:endParaRPr sz="2800" b="1" cap="all" baseline="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Jihomoravský kraj</a:t>
                      </a:r>
                      <a:endParaRPr sz="200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brno-rkm@tacr.cz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9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b="1" cap="all" baseline="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Eva </a:t>
                      </a:r>
                      <a:r>
                        <a:rPr lang="cs-CZ" sz="2800" b="1" cap="all" baseline="0" dirty="0" err="1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Šviráková</a:t>
                      </a:r>
                      <a:endParaRPr sz="2800" b="1" cap="all" baseline="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Zlínský kraj</a:t>
                      </a:r>
                      <a:endParaRPr sz="200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Olomoucký kraj</a:t>
                      </a:r>
                      <a:endParaRPr sz="200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zlin-rkm@tacr.cz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90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800" b="1" cap="all" baseline="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Filip </a:t>
                      </a:r>
                      <a:r>
                        <a:rPr lang="cs-CZ" sz="2800" b="1" cap="all" baseline="0" dirty="0" err="1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Chlebiš</a:t>
                      </a:r>
                      <a:endParaRPr sz="2800" b="1" cap="all" baseline="0" dirty="0">
                        <a:solidFill>
                          <a:schemeClr val="bg1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7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Moravskoslezský kraj</a:t>
                      </a:r>
                      <a:endParaRPr sz="200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latin typeface="Century" panose="02040604050505020304" pitchFamily="18" charset="0"/>
                          <a:ea typeface="Cambria"/>
                          <a:cs typeface="Cambria"/>
                          <a:sym typeface="Cambria"/>
                        </a:rPr>
                        <a:t>ostrava-rkm@tacr.cz</a:t>
                      </a:r>
                      <a:endParaRPr sz="2000" dirty="0">
                        <a:solidFill>
                          <a:schemeClr val="tx2"/>
                        </a:solidFill>
                        <a:latin typeface="Century" panose="02040604050505020304" pitchFamily="18" charset="0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82880" marR="91425" marT="182880" marB="91425">
                    <a:lnL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7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5446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Neue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B0B1B3"/>
      </a:accent2>
      <a:accent3>
        <a:srgbClr val="00000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68670</TotalTime>
  <Words>600</Words>
  <Application>Microsoft Office PowerPoint</Application>
  <PresentationFormat>Vlastní</PresentationFormat>
  <Paragraphs>173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Century</vt:lpstr>
      <vt:lpstr>Century Gothic</vt:lpstr>
      <vt:lpstr>Lato Light</vt:lpstr>
      <vt:lpstr>Montserrat</vt:lpstr>
      <vt:lpstr>Montserrat Hairline</vt:lpstr>
      <vt:lpstr>Montserrat Light</vt:lpstr>
      <vt:lpstr>Montserrat Thin</vt:lpstr>
      <vt:lpstr>Default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Slidepro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creator>Slidepro</dc:creator>
  <cp:lastModifiedBy>Marcel Kraus</cp:lastModifiedBy>
  <cp:revision>7198</cp:revision>
  <cp:lastPrinted>2020-02-10T14:35:25Z</cp:lastPrinted>
  <dcterms:created xsi:type="dcterms:W3CDTF">2014-11-12T21:47:38Z</dcterms:created>
  <dcterms:modified xsi:type="dcterms:W3CDTF">2020-02-11T12:22:02Z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7069885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