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99" r:id="rId4"/>
    <p:sldId id="297" r:id="rId5"/>
    <p:sldId id="296" r:id="rId6"/>
    <p:sldId id="298" r:id="rId7"/>
    <p:sldId id="269" r:id="rId8"/>
    <p:sldId id="300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0A7"/>
    <a:srgbClr val="756EAC"/>
    <a:srgbClr val="4D4D4D"/>
    <a:srgbClr val="00AEC7"/>
    <a:srgbClr val="554F99"/>
    <a:srgbClr val="BAB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76" autoAdjust="0"/>
    <p:restoredTop sz="81280" autoAdjust="0"/>
  </p:normalViewPr>
  <p:slideViewPr>
    <p:cSldViewPr snapToGrid="0">
      <p:cViewPr>
        <p:scale>
          <a:sx n="125" d="100"/>
          <a:sy n="12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67DBB-6AE6-4AE4-8D46-540D1F6F1F59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E378-5151-4D45-96CD-83FFDF327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E378-5151-4D45-96CD-83FFDF327D2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59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0859D96-BFD3-438E-A04D-DE90DB735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nadpis 1">
            <a:extLst>
              <a:ext uri="{FF2B5EF4-FFF2-40B4-BE49-F238E27FC236}">
                <a16:creationId xmlns="" xmlns:a16="http://schemas.microsoft.com/office/drawing/2014/main" id="{098A8754-F0B4-4353-8A9C-1EE444ADED90}"/>
              </a:ext>
            </a:extLst>
          </p:cNvPr>
          <p:cNvSpPr txBox="1">
            <a:spLocks/>
          </p:cNvSpPr>
          <p:nvPr userDrawn="1"/>
        </p:nvSpPr>
        <p:spPr>
          <a:xfrm>
            <a:off x="4957011" y="14618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KREATIVNÍ 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EVROPA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A EVROPSKÁ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AGENDA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PRO KULTURU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C44F31-8F33-41F3-B964-019889424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606712B4-3543-4B19-B76E-0F3DFC5D07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1297" y="4524502"/>
            <a:ext cx="3693945" cy="451686"/>
          </a:xfrm>
        </p:spPr>
        <p:txBody>
          <a:bodyPr/>
          <a:lstStyle>
            <a:lvl1pPr algn="r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8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7748" y="1348352"/>
            <a:ext cx="5215181" cy="5509647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6" name="Vývojový diagram: ruční vstup 9"/>
          <p:cNvSpPr/>
          <p:nvPr userDrawn="1"/>
        </p:nvSpPr>
        <p:spPr>
          <a:xfrm rot="10800000" flipV="1">
            <a:off x="-3874" y="3390900"/>
            <a:ext cx="9144000" cy="34671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35" y="6094716"/>
            <a:ext cx="1606299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9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311302" y="1904784"/>
            <a:ext cx="3528621" cy="40149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1" y="1347788"/>
            <a:ext cx="5017169" cy="5510212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5" name="Zástupný symbol pro nadpis 1">
            <a:extLst>
              <a:ext uri="{FF2B5EF4-FFF2-40B4-BE49-F238E27FC236}">
                <a16:creationId xmlns="" xmlns:a16="http://schemas.microsoft.com/office/drawing/2014/main" id="{68FF4847-8BBA-4C11-9909-4A8A38B0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B943C67-DA6C-438D-AE83-DA3E34315370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80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titulek a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5" y="2875547"/>
            <a:ext cx="4140000" cy="303797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99925" y="2875547"/>
            <a:ext cx="4140000" cy="304421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9713" y="1905000"/>
            <a:ext cx="8599487" cy="7660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9391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titulek (větší a 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5" y="3525253"/>
            <a:ext cx="4140000" cy="238826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99925" y="3525253"/>
            <a:ext cx="4140000" cy="239450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9713" y="1905000"/>
            <a:ext cx="8599487" cy="142774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nadpis 1">
            <a:extLst>
              <a:ext uri="{FF2B5EF4-FFF2-40B4-BE49-F238E27FC236}">
                <a16:creationId xmlns="" xmlns:a16="http://schemas.microsoft.com/office/drawing/2014/main" id="{F6A0008B-5E35-4DA1-B074-F42B65F3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DD8F16F-B3D3-46AB-8D1E-5CC2FAB25A35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94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titulek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4" y="2875547"/>
            <a:ext cx="8598975" cy="303797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9713" y="1905000"/>
            <a:ext cx="8599487" cy="7660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nadpis 1">
            <a:extLst>
              <a:ext uri="{FF2B5EF4-FFF2-40B4-BE49-F238E27FC236}">
                <a16:creationId xmlns="" xmlns:a16="http://schemas.microsoft.com/office/drawing/2014/main" id="{402A52FF-3129-4F7A-94EA-7CAA8CEC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76BD307-956A-4812-8750-9DC7BB8333AA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27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nadpis 1">
            <a:extLst>
              <a:ext uri="{FF2B5EF4-FFF2-40B4-BE49-F238E27FC236}">
                <a16:creationId xmlns="" xmlns:a16="http://schemas.microsoft.com/office/drawing/2014/main" id="{AF4B79C5-6EB7-44B2-809E-386301C2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508AFC-96D0-4C83-BF10-FB1EEA790C5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58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C44F31-8F33-41F3-B964-019889424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DC3855-62CC-44BF-9EA6-6291B1C76B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6" name="Zástupný symbol pro nadpis 1">
            <a:extLst>
              <a:ext uri="{FF2B5EF4-FFF2-40B4-BE49-F238E27FC236}">
                <a16:creationId xmlns="" xmlns:a16="http://schemas.microsoft.com/office/drawing/2014/main" id="{098A8754-F0B4-4353-8A9C-1EE444ADED90}"/>
              </a:ext>
            </a:extLst>
          </p:cNvPr>
          <p:cNvSpPr txBox="1">
            <a:spLocks/>
          </p:cNvSpPr>
          <p:nvPr userDrawn="1"/>
        </p:nvSpPr>
        <p:spPr>
          <a:xfrm>
            <a:off x="4957011" y="14618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KREATIVNÍ 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EVROPA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A EVROPSKÁ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AGENDA</a:t>
            </a:r>
            <a:br>
              <a:rPr lang="cs-CZ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50000"/>
                  </a:schemeClr>
                </a:solidFill>
              </a:rPr>
              <a:t>PRO KULTURU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606712B4-3543-4B19-B76E-0F3DFC5D07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1297" y="4524502"/>
            <a:ext cx="3693945" cy="451686"/>
          </a:xfrm>
        </p:spPr>
        <p:txBody>
          <a:bodyPr/>
          <a:lstStyle>
            <a:lvl1pPr algn="r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9847" y="1792706"/>
            <a:ext cx="5910053" cy="412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="" xmlns:a16="http://schemas.microsoft.com/office/drawing/2014/main" id="{79525CC0-27F2-4969-909E-4051868A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5835A2C-799C-4CC9-895C-AEEC46F0F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382" y="1792706"/>
            <a:ext cx="1440000" cy="144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A16B817-3A77-4B05-8D38-472E86D87A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382" y="3393517"/>
            <a:ext cx="2520000" cy="252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91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569" y="1792706"/>
            <a:ext cx="4140000" cy="412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="" xmlns:a16="http://schemas.microsoft.com/office/drawing/2014/main" id="{79525CC0-27F2-4969-909E-4051868A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5835A2C-799C-4CC9-895C-AEEC46F0F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9847" y="4473517"/>
            <a:ext cx="1440000" cy="144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A16B817-3A77-4B05-8D38-472E86D87A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382" y="3393517"/>
            <a:ext cx="2520000" cy="252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81D6C31E-2AAB-41D3-A034-70D4156DCE6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0381" y="1792706"/>
            <a:ext cx="4140000" cy="160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23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382" y="1792706"/>
            <a:ext cx="5101797" cy="412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="" xmlns:a16="http://schemas.microsoft.com/office/drawing/2014/main" id="{79525CC0-27F2-4969-909E-4051868A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A16B817-3A77-4B05-8D38-472E86D87A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3618" y="1792706"/>
            <a:ext cx="3240000" cy="324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00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382" y="1792706"/>
            <a:ext cx="5910053" cy="412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="" xmlns:a16="http://schemas.microsoft.com/office/drawing/2014/main" id="{79525CC0-27F2-4969-909E-4051868A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5835A2C-799C-4CC9-895C-AEEC46F0F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3618" y="1792706"/>
            <a:ext cx="1440000" cy="144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A16B817-3A77-4B05-8D38-472E86D87A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3618" y="3393517"/>
            <a:ext cx="2520000" cy="2520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06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66700" indent="-266700">
              <a:buSzPct val="160000"/>
              <a:defRPr/>
            </a:lvl2pPr>
            <a:lvl3pPr marL="446088" indent="-257175">
              <a:buSzPct val="160000"/>
              <a:defRPr sz="1400"/>
            </a:lvl3pPr>
            <a:lvl4pPr marL="627063" indent="-257175">
              <a:buSzPct val="160000"/>
              <a:defRPr sz="1200"/>
            </a:lvl4pPr>
            <a:lvl5pPr marL="806450" indent="-255588">
              <a:buSzPct val="160000"/>
              <a:defRPr sz="11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="" xmlns:a16="http://schemas.microsoft.com/office/drawing/2014/main" id="{79525CC0-27F2-4969-909E-4051868A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33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5" y="1898542"/>
            <a:ext cx="4140000" cy="40149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99925" y="1904784"/>
            <a:ext cx="4140000" cy="40149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nadpis 1">
            <a:extLst>
              <a:ext uri="{FF2B5EF4-FFF2-40B4-BE49-F238E27FC236}">
                <a16:creationId xmlns="" xmlns:a16="http://schemas.microsoft.com/office/drawing/2014/main" id="{81AD8380-748C-4876-80F8-00B36E11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7536CA6-4689-4FB7-BC73-E40EEAB95331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19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034716"/>
            <a:ext cx="9144000" cy="4391526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6" name="Vývojový diagram: ruční vstup 9"/>
          <p:cNvSpPr/>
          <p:nvPr userDrawn="1"/>
        </p:nvSpPr>
        <p:spPr>
          <a:xfrm rot="10800000" flipV="1">
            <a:off x="-3874" y="3390900"/>
            <a:ext cx="9144000" cy="34671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35" y="6094716"/>
            <a:ext cx="1606299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97C96A7-CB9D-4F48-8D4C-37DFD536F7D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33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0225" y="1898542"/>
            <a:ext cx="8655802" cy="4014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/>
          <a:p>
            <a:r>
              <a:rPr lang="cs-CZ" dirty="0"/>
              <a:t>KREATIVNÍ EVROPA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05A291D-C2C5-41CE-9746-9B77EE48125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FC1F40A-5697-41A1-9174-F1DA7C64CEF6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5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50" r:id="rId7"/>
    <p:sldLayoutId id="2147483657" r:id="rId8"/>
    <p:sldLayoutId id="2147483662" r:id="rId9"/>
    <p:sldLayoutId id="2147483663" r:id="rId10"/>
    <p:sldLayoutId id="2147483659" r:id="rId11"/>
    <p:sldLayoutId id="2147483660" r:id="rId12"/>
    <p:sldLayoutId id="2147483664" r:id="rId13"/>
    <p:sldLayoutId id="2147483661" r:id="rId14"/>
    <p:sldLayoutId id="214748365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kern="1200">
          <a:ln>
            <a:noFill/>
          </a:ln>
          <a:solidFill>
            <a:schemeClr val="bg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200" b="1" kern="1200">
          <a:solidFill>
            <a:srgbClr val="4D4D4D"/>
          </a:solidFill>
          <a:latin typeface="Franklin Gothic Book" panose="020B0503020102020204" pitchFamily="34" charset="0"/>
          <a:ea typeface="Verdana" panose="020B0604030504040204" pitchFamily="34" charset="0"/>
          <a:cs typeface="Franklin Gothic Book" panose="020B0503020102020204" pitchFamily="34" charset="0"/>
        </a:defRPr>
      </a:lvl1pPr>
      <a:lvl2pPr marL="266700" indent="-266700" algn="l" defTabSz="685800" rtl="0" eaLnBrk="1" latinLnBrk="0" hangingPunct="1">
        <a:lnSpc>
          <a:spcPct val="90000"/>
        </a:lnSpc>
        <a:spcBef>
          <a:spcPts val="375"/>
        </a:spcBef>
        <a:buClr>
          <a:srgbClr val="BAB7D6"/>
        </a:buClr>
        <a:buSzPct val="160000"/>
        <a:buFont typeface="Wingdings" panose="05000000000000000000" pitchFamily="2" charset="2"/>
        <a:buChar char="§"/>
        <a:defRPr sz="1600" kern="1200">
          <a:solidFill>
            <a:srgbClr val="4D4D4D"/>
          </a:solidFill>
          <a:latin typeface="Franklin Gothic Book" panose="020B0503020102020204" pitchFamily="34" charset="0"/>
          <a:ea typeface="Verdana" panose="020B0604030504040204" pitchFamily="34" charset="0"/>
          <a:cs typeface="Franklin Gothic Book" panose="020B0503020102020204" pitchFamily="34" charset="0"/>
        </a:defRPr>
      </a:lvl2pPr>
      <a:lvl3pPr marL="446088" indent="-257175" algn="l" defTabSz="685800" rtl="0" eaLnBrk="1" latinLnBrk="0" hangingPunct="1">
        <a:lnSpc>
          <a:spcPct val="90000"/>
        </a:lnSpc>
        <a:spcBef>
          <a:spcPts val="375"/>
        </a:spcBef>
        <a:buClr>
          <a:srgbClr val="BAB7D6"/>
        </a:buClr>
        <a:buSzPct val="160000"/>
        <a:buFont typeface="Wingdings" panose="05000000000000000000" pitchFamily="2" charset="2"/>
        <a:buChar char="§"/>
        <a:defRPr sz="1400" kern="1200">
          <a:solidFill>
            <a:srgbClr val="4D4D4D"/>
          </a:solidFill>
          <a:latin typeface="Franklin Gothic Book" panose="020B0503020102020204" pitchFamily="34" charset="0"/>
          <a:ea typeface="Verdana" panose="020B0604030504040204" pitchFamily="34" charset="0"/>
          <a:cs typeface="Franklin Gothic Book" panose="020B0503020102020204" pitchFamily="34" charset="0"/>
        </a:defRPr>
      </a:lvl3pPr>
      <a:lvl4pPr marL="627063" indent="-257175" algn="l" defTabSz="685800" rtl="0" eaLnBrk="1" latinLnBrk="0" hangingPunct="1">
        <a:lnSpc>
          <a:spcPct val="90000"/>
        </a:lnSpc>
        <a:spcBef>
          <a:spcPts val="375"/>
        </a:spcBef>
        <a:buClr>
          <a:srgbClr val="BAB7D6"/>
        </a:buClr>
        <a:buSzPct val="160000"/>
        <a:buFont typeface="Wingdings" panose="05000000000000000000" pitchFamily="2" charset="2"/>
        <a:buChar char="§"/>
        <a:defRPr sz="1200" kern="1200">
          <a:solidFill>
            <a:srgbClr val="4D4D4D"/>
          </a:solidFill>
          <a:latin typeface="Franklin Gothic Book" panose="020B0503020102020204" pitchFamily="34" charset="0"/>
          <a:ea typeface="Verdana" panose="020B0604030504040204" pitchFamily="34" charset="0"/>
          <a:cs typeface="Franklin Gothic Book" panose="020B0503020102020204" pitchFamily="34" charset="0"/>
        </a:defRPr>
      </a:lvl4pPr>
      <a:lvl5pPr marL="806450" indent="-255588" algn="l" defTabSz="685800" rtl="0" eaLnBrk="1" latinLnBrk="0" hangingPunct="1">
        <a:lnSpc>
          <a:spcPct val="90000"/>
        </a:lnSpc>
        <a:spcBef>
          <a:spcPts val="375"/>
        </a:spcBef>
        <a:buClr>
          <a:srgbClr val="BAB7D6"/>
        </a:buClr>
        <a:buSzPct val="160000"/>
        <a:buFont typeface="Wingdings" panose="05000000000000000000" pitchFamily="2" charset="2"/>
        <a:buChar char="§"/>
        <a:defRPr sz="1100" kern="1200">
          <a:solidFill>
            <a:srgbClr val="4D4D4D"/>
          </a:solidFill>
          <a:latin typeface="Franklin Gothic Book" panose="020B0503020102020204" pitchFamily="34" charset="0"/>
          <a:ea typeface="Verdana" panose="020B0604030504040204" pitchFamily="34" charset="0"/>
          <a:cs typeface="Franklin Gothic Book" panose="020B05030201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FAED918F-1FED-4862-B55E-6533294BE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ástupný symbol pro nadpis 1">
            <a:extLst>
              <a:ext uri="{FF2B5EF4-FFF2-40B4-BE49-F238E27FC236}">
                <a16:creationId xmlns="" xmlns:a16="http://schemas.microsoft.com/office/drawing/2014/main" id="{0FA1D8B7-B850-436E-B914-935C204D0531}"/>
              </a:ext>
            </a:extLst>
          </p:cNvPr>
          <p:cNvSpPr txBox="1">
            <a:spLocks/>
          </p:cNvSpPr>
          <p:nvPr/>
        </p:nvSpPr>
        <p:spPr>
          <a:xfrm>
            <a:off x="4959511" y="14643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000" dirty="0" smtClean="0">
                <a:solidFill>
                  <a:schemeClr val="tx1">
                    <a:lumMod val="50000"/>
                  </a:schemeClr>
                </a:solidFill>
              </a:rPr>
              <a:t>Kreativní Evropa</a:t>
            </a:r>
          </a:p>
          <a:p>
            <a:pPr algn="r"/>
            <a:r>
              <a:rPr lang="cs-CZ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cs-CZ" sz="4000" dirty="0" smtClean="0">
                <a:solidFill>
                  <a:schemeClr val="tx1">
                    <a:lumMod val="50000"/>
                  </a:schemeClr>
                </a:solidFill>
              </a:rPr>
              <a:t>Podpora mezioborové spolupráce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0414AF5-21D1-4C99-8A62-7AD788C80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699140-5D11-4519-A363-4EA1133D8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19. </a:t>
            </a:r>
            <a:r>
              <a:rPr lang="cs-CZ" dirty="0"/>
              <a:t>ř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íjna 2019, Prototyp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49052D8D-9DB3-44DA-A291-E845236CA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313" y="1560576"/>
            <a:ext cx="6059424" cy="442569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Program  EU na podporu kinematografie a kulturních a kreativních odvětví</a:t>
            </a:r>
            <a:endParaRPr lang="cs-CZ" dirty="0"/>
          </a:p>
          <a:p>
            <a:pPr lvl="1"/>
            <a:endParaRPr lang="cs-CZ" sz="1400" dirty="0" smtClean="0"/>
          </a:p>
          <a:p>
            <a:pPr lvl="1"/>
            <a:r>
              <a:rPr lang="cs-CZ" sz="1500" dirty="0"/>
              <a:t>o</a:t>
            </a:r>
            <a:r>
              <a:rPr lang="cs-CZ" sz="1500" dirty="0" smtClean="0"/>
              <a:t>bdobí 2014 – 2020, rozpočet: 1,462 mld. EUR</a:t>
            </a:r>
          </a:p>
          <a:p>
            <a:pPr lvl="1"/>
            <a:r>
              <a:rPr lang="cs-CZ" sz="1500" dirty="0" smtClean="0"/>
              <a:t>po </a:t>
            </a:r>
            <a:r>
              <a:rPr lang="cs-CZ" sz="1500" dirty="0"/>
              <a:t>2021 – pokračování všech úspěšných okruhů + Creative </a:t>
            </a:r>
            <a:r>
              <a:rPr lang="cs-CZ" sz="1500" dirty="0" err="1"/>
              <a:t>Innovation</a:t>
            </a:r>
            <a:r>
              <a:rPr lang="cs-CZ" sz="1500" dirty="0"/>
              <a:t> </a:t>
            </a:r>
            <a:r>
              <a:rPr lang="cs-CZ" sz="1500" dirty="0" err="1"/>
              <a:t>Lab</a:t>
            </a:r>
            <a:endParaRPr lang="cs-CZ" sz="1500" dirty="0"/>
          </a:p>
          <a:p>
            <a:pPr marL="0" lvl="1" indent="0">
              <a:buNone/>
            </a:pPr>
            <a:endParaRPr lang="cs-CZ" sz="1500" dirty="0" smtClean="0"/>
          </a:p>
          <a:p>
            <a:pPr marL="0" lvl="1" indent="0">
              <a:buNone/>
            </a:pPr>
            <a:r>
              <a:rPr lang="cs-CZ" sz="1500" dirty="0" smtClean="0"/>
              <a:t>Dílčí programy </a:t>
            </a:r>
          </a:p>
          <a:p>
            <a:pPr marL="0" lvl="1" indent="0">
              <a:buNone/>
            </a:pPr>
            <a:r>
              <a:rPr lang="cs-CZ" sz="1500" dirty="0" smtClean="0"/>
              <a:t>		</a:t>
            </a:r>
          </a:p>
          <a:p>
            <a:pPr lvl="1"/>
            <a:r>
              <a:rPr lang="cs-CZ" sz="1500" b="1" dirty="0" smtClean="0"/>
              <a:t>MEDIA  </a:t>
            </a:r>
          </a:p>
          <a:p>
            <a:pPr marL="0" lvl="1" indent="0">
              <a:buNone/>
            </a:pPr>
            <a:r>
              <a:rPr lang="cs-CZ" sz="1500" dirty="0" smtClean="0">
                <a:solidFill>
                  <a:schemeClr val="tx1">
                    <a:lumMod val="50000"/>
                  </a:schemeClr>
                </a:solidFill>
              </a:rPr>
              <a:t>vývoj filmů a videoher, </a:t>
            </a:r>
            <a:r>
              <a:rPr lang="cs-CZ" sz="1500" dirty="0">
                <a:solidFill>
                  <a:schemeClr val="tx1">
                    <a:lumMod val="50000"/>
                  </a:schemeClr>
                </a:solidFill>
              </a:rPr>
              <a:t>distribuce, propagace, festivaly, kina, vzdělávání profesionálů</a:t>
            </a:r>
          </a:p>
          <a:p>
            <a:pPr marL="0" lvl="1" indent="0">
              <a:buNone/>
            </a:pPr>
            <a:endParaRPr lang="cs-CZ" sz="1500" dirty="0"/>
          </a:p>
          <a:p>
            <a:pPr lvl="1"/>
            <a:r>
              <a:rPr lang="cs-CZ" sz="1500" b="1" dirty="0" smtClean="0"/>
              <a:t>Kultura </a:t>
            </a:r>
            <a:endParaRPr lang="cs-CZ" sz="1500" b="1" dirty="0"/>
          </a:p>
          <a:p>
            <a:pPr marL="0" lvl="1" indent="0">
              <a:buNone/>
            </a:pPr>
            <a:r>
              <a:rPr lang="cs-CZ" sz="1500" dirty="0" smtClean="0"/>
              <a:t>mezinárodní </a:t>
            </a:r>
            <a:r>
              <a:rPr lang="cs-CZ" sz="1500" dirty="0"/>
              <a:t>projekty spolupráce, literární překlady, </a:t>
            </a:r>
            <a:r>
              <a:rPr lang="cs-CZ" sz="1500" dirty="0" smtClean="0"/>
              <a:t>sítě a platformy</a:t>
            </a:r>
          </a:p>
          <a:p>
            <a:pPr marL="0" lvl="1" indent="0">
              <a:buNone/>
            </a:pPr>
            <a:endParaRPr lang="cs-CZ" sz="1500" dirty="0" smtClean="0"/>
          </a:p>
          <a:p>
            <a:pPr marL="0" lvl="1" indent="0">
              <a:buNone/>
            </a:pPr>
            <a:r>
              <a:rPr lang="cs-CZ" sz="1500" dirty="0"/>
              <a:t>	</a:t>
            </a:r>
            <a:r>
              <a:rPr lang="cs-CZ" sz="1500" dirty="0" smtClean="0"/>
              <a:t>		a </a:t>
            </a:r>
            <a:r>
              <a:rPr lang="cs-CZ" sz="1500" dirty="0" smtClean="0">
                <a:solidFill>
                  <a:srgbClr val="FF0000"/>
                </a:solidFill>
              </a:rPr>
              <a:t>mezioborová část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cs-CZ" sz="1500" dirty="0">
                <a:solidFill>
                  <a:srgbClr val="FF0000"/>
                </a:solidFill>
              </a:rPr>
              <a:t>	</a:t>
            </a:r>
            <a:r>
              <a:rPr lang="cs-CZ" sz="1500" dirty="0" smtClean="0">
                <a:solidFill>
                  <a:srgbClr val="FF0000"/>
                </a:solidFill>
              </a:rPr>
              <a:t>		</a:t>
            </a:r>
            <a:r>
              <a:rPr lang="cs-CZ" altLang="cs-CZ" sz="1500" dirty="0"/>
              <a:t>výzvy a příležitosti pro kulturní a audiovizuální odvětví  v </a:t>
            </a:r>
            <a:r>
              <a:rPr lang="cs-CZ" altLang="cs-CZ" sz="1500" dirty="0" smtClean="0"/>
              <a:t>			souvislosti </a:t>
            </a:r>
            <a:r>
              <a:rPr lang="cs-CZ" altLang="cs-CZ" sz="1500" dirty="0"/>
              <a:t>s digitalizací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cs-CZ" altLang="cs-CZ" sz="1500" dirty="0"/>
              <a:t> </a:t>
            </a:r>
            <a:r>
              <a:rPr lang="cs-CZ" altLang="cs-CZ" sz="1500" dirty="0" smtClean="0"/>
              <a:t>			využívání </a:t>
            </a:r>
            <a:r>
              <a:rPr lang="cs-CZ" altLang="cs-CZ" sz="1500" dirty="0"/>
              <a:t>dat v kulturních odvětvích </a:t>
            </a:r>
          </a:p>
          <a:p>
            <a:pPr marL="465137" lvl="4" indent="0">
              <a:lnSpc>
                <a:spcPct val="150000"/>
              </a:lnSpc>
              <a:buNone/>
            </a:pPr>
            <a:r>
              <a:rPr lang="cs-CZ" altLang="cs-CZ" sz="1500" dirty="0" smtClean="0"/>
              <a:t>			</a:t>
            </a:r>
            <a:r>
              <a:rPr lang="cs-CZ" altLang="cs-CZ" sz="1500" dirty="0"/>
              <a:t>posílení mezioborové spolupráce</a:t>
            </a:r>
          </a:p>
          <a:p>
            <a:pPr marL="465137" lvl="4" indent="0">
              <a:lnSpc>
                <a:spcPct val="150000"/>
              </a:lnSpc>
              <a:buNone/>
            </a:pPr>
            <a:r>
              <a:rPr lang="cs-CZ" altLang="cs-CZ" sz="1500" dirty="0"/>
              <a:t>	</a:t>
            </a:r>
            <a:r>
              <a:rPr lang="cs-CZ" altLang="cs-CZ" sz="1500" dirty="0" smtClean="0"/>
              <a:t>		digitalizace </a:t>
            </a:r>
            <a:r>
              <a:rPr lang="cs-CZ" altLang="cs-CZ" sz="1500" dirty="0"/>
              <a:t>v kulturních a kreativních oborech </a:t>
            </a:r>
            <a:r>
              <a:rPr lang="cs-CZ" sz="1400" dirty="0"/>
              <a:t>	</a:t>
            </a:r>
            <a:endParaRPr lang="cs-CZ" sz="1400" dirty="0" smtClean="0"/>
          </a:p>
          <a:p>
            <a:pPr marL="465137" lvl="4" indent="0">
              <a:lnSpc>
                <a:spcPct val="150000"/>
              </a:lnSpc>
              <a:buNone/>
            </a:pPr>
            <a:r>
              <a:rPr lang="cs-CZ" sz="1400" dirty="0"/>
              <a:t>	</a:t>
            </a:r>
            <a:r>
              <a:rPr lang="cs-CZ" sz="1400" dirty="0" smtClean="0"/>
              <a:t>		</a:t>
            </a:r>
            <a:r>
              <a:rPr lang="cs-CZ" sz="1400" dirty="0" smtClean="0">
                <a:solidFill>
                  <a:srgbClr val="FF0000"/>
                </a:solidFill>
              </a:rPr>
              <a:t>záruky pro úvěry </a:t>
            </a:r>
            <a:r>
              <a:rPr lang="cs-CZ" sz="1400" dirty="0" smtClean="0"/>
              <a:t>do kulturních a kreativních oborů </a:t>
            </a:r>
            <a:r>
              <a:rPr lang="cs-CZ" sz="1400" dirty="0" smtClean="0">
                <a:solidFill>
                  <a:srgbClr val="FF0000"/>
                </a:solidFill>
              </a:rPr>
              <a:t>	</a:t>
            </a:r>
          </a:p>
          <a:p>
            <a:pPr marL="0" lvl="1" indent="0">
              <a:buNone/>
            </a:pPr>
            <a:endParaRPr lang="cs-CZ" sz="1400" dirty="0" smtClean="0">
              <a:solidFill>
                <a:srgbClr val="FF0000"/>
              </a:solidFill>
            </a:endParaRPr>
          </a:p>
          <a:p>
            <a:pPr lvl="1"/>
            <a:endParaRPr lang="cs-CZ" sz="1400" b="1" dirty="0">
              <a:solidFill>
                <a:srgbClr val="FF0000"/>
              </a:solidFill>
            </a:endParaRPr>
          </a:p>
          <a:p>
            <a:pPr lvl="1"/>
            <a:endParaRPr lang="cs-CZ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599287D-EADF-4EEC-B1A6-099DB18C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KREATIVNÍ EVROPA</a:t>
            </a:r>
          </a:p>
        </p:txBody>
      </p:sp>
      <p:pic>
        <p:nvPicPr>
          <p:cNvPr id="12" name="Picture Placeholder 11" descr="A picture containing sky, dog, grass, outdoor&#10;&#10;Description automatically generated">
            <a:extLst>
              <a:ext uri="{FF2B5EF4-FFF2-40B4-BE49-F238E27FC236}">
                <a16:creationId xmlns="" xmlns:a16="http://schemas.microsoft.com/office/drawing/2014/main" id="{1D19E070-AEF3-469F-BB0A-857B452BBE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erson standing next to a dog&#10;&#10;Description automatically generated">
            <a:extLst>
              <a:ext uri="{FF2B5EF4-FFF2-40B4-BE49-F238E27FC236}">
                <a16:creationId xmlns="" xmlns:a16="http://schemas.microsoft.com/office/drawing/2014/main" id="{9956D654-E4FB-4F48-B639-D33214A1FD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 b="308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AD31E7A-ECBF-4CCD-B173-D6C59EC8A56B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025D586-71CE-4C59-9EF7-12E3C34E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Program Evropské unie </a:t>
            </a:r>
          </a:p>
          <a:p>
            <a:r>
              <a:rPr lang="cs-CZ" dirty="0"/>
              <a:t>= administrace Evropská komise /agentura EACEA</a:t>
            </a:r>
          </a:p>
          <a:p>
            <a:r>
              <a:rPr lang="cs-CZ" dirty="0"/>
              <a:t>v ČR: </a:t>
            </a:r>
            <a:r>
              <a:rPr lang="cs-CZ" dirty="0">
                <a:solidFill>
                  <a:srgbClr val="6360A7"/>
                </a:solidFill>
              </a:rPr>
              <a:t>Kancelář Kreativní </a:t>
            </a:r>
            <a:r>
              <a:rPr lang="cs-CZ" dirty="0" smtClean="0">
                <a:solidFill>
                  <a:srgbClr val="6360A7"/>
                </a:solidFill>
              </a:rPr>
              <a:t>Evropa</a:t>
            </a:r>
          </a:p>
          <a:p>
            <a:endParaRPr lang="cs-CZ" dirty="0">
              <a:solidFill>
                <a:srgbClr val="6360A7"/>
              </a:solidFill>
            </a:endParaRPr>
          </a:p>
          <a:p>
            <a:pPr marL="180975" lvl="1">
              <a:lnSpc>
                <a:spcPct val="100000"/>
              </a:lnSpc>
            </a:pPr>
            <a:r>
              <a:rPr lang="cs-CZ" altLang="cs-CZ" sz="1800" b="1" dirty="0" smtClean="0">
                <a:solidFill>
                  <a:schemeClr val="tx1"/>
                </a:solidFill>
              </a:rPr>
              <a:t>Dílčí </a:t>
            </a:r>
            <a:r>
              <a:rPr lang="cs-CZ" altLang="cs-CZ" sz="1800" b="1" dirty="0">
                <a:solidFill>
                  <a:schemeClr val="tx1"/>
                </a:solidFill>
              </a:rPr>
              <a:t>program </a:t>
            </a:r>
            <a:r>
              <a:rPr lang="cs-CZ" altLang="cs-CZ" sz="1800" b="1" dirty="0">
                <a:solidFill>
                  <a:srgbClr val="6360A7"/>
                </a:solidFill>
              </a:rPr>
              <a:t>MEDIA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cs-CZ" altLang="cs-CZ" sz="1800" b="1" dirty="0" smtClean="0"/>
              <a:t>Národní </a:t>
            </a:r>
            <a:r>
              <a:rPr lang="cs-CZ" altLang="cs-CZ" sz="1800" b="1" dirty="0"/>
              <a:t>filmový archiv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cs-CZ" altLang="cs-CZ" sz="1800" b="1" dirty="0" smtClean="0">
                <a:solidFill>
                  <a:srgbClr val="756EAC"/>
                </a:solidFill>
              </a:rPr>
              <a:t>www.mediadeskcz.eu</a:t>
            </a:r>
            <a:endParaRPr lang="cs-CZ" altLang="cs-CZ" sz="1800" b="1" dirty="0">
              <a:solidFill>
                <a:srgbClr val="756EAC"/>
              </a:solidFill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cs-CZ" altLang="cs-CZ" sz="1800" b="1" dirty="0"/>
          </a:p>
          <a:p>
            <a:pPr marL="180975" lvl="1">
              <a:lnSpc>
                <a:spcPct val="100000"/>
              </a:lnSpc>
            </a:pPr>
            <a:r>
              <a:rPr lang="cs-CZ" altLang="cs-CZ" sz="1800" b="1" dirty="0"/>
              <a:t>Dílčí program </a:t>
            </a:r>
            <a:r>
              <a:rPr lang="cs-CZ" altLang="cs-CZ" sz="1800" b="1" dirty="0">
                <a:solidFill>
                  <a:srgbClr val="6360A7"/>
                </a:solidFill>
              </a:rPr>
              <a:t>KULTURA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cs-CZ" altLang="cs-CZ" sz="1800" b="1" dirty="0" smtClean="0"/>
              <a:t>Institut </a:t>
            </a:r>
            <a:r>
              <a:rPr lang="cs-CZ" altLang="cs-CZ" sz="1800" b="1" dirty="0"/>
              <a:t>umění – Divadelní ústav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cs-CZ" altLang="cs-CZ" sz="1800" b="1" dirty="0" smtClean="0">
                <a:solidFill>
                  <a:srgbClr val="756EAC"/>
                </a:solidFill>
              </a:rPr>
              <a:t>www.programculture.cz</a:t>
            </a:r>
            <a:endParaRPr lang="cs-CZ" altLang="cs-CZ" sz="1800" b="1" dirty="0">
              <a:solidFill>
                <a:srgbClr val="756EAC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8A03FBA-7EFB-452D-B55F-C2B2B186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1108"/>
            <a:ext cx="3529263" cy="988591"/>
          </a:xfrm>
        </p:spPr>
        <p:txBody>
          <a:bodyPr/>
          <a:lstStyle/>
          <a:p>
            <a:r>
              <a:rPr lang="cs-CZ" dirty="0" smtClean="0"/>
              <a:t>KREATIVNÍ EVROPA V  v ČR</a:t>
            </a:r>
            <a:endParaRPr lang="cs-CZ" dirty="0"/>
          </a:p>
        </p:txBody>
      </p:sp>
      <p:pic>
        <p:nvPicPr>
          <p:cNvPr id="10" name="Picture Placeholder 9" descr="A picture containing kylix, cup&#10;&#10;Description automatically generated">
            <a:extLst>
              <a:ext uri="{FF2B5EF4-FFF2-40B4-BE49-F238E27FC236}">
                <a16:creationId xmlns="" xmlns:a16="http://schemas.microsoft.com/office/drawing/2014/main" id="{9F63B7A4-82E5-470E-9D23-951A36DCB2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b="923"/>
          <a:stretch>
            <a:fillRect/>
          </a:stretch>
        </p:blipFill>
        <p:spPr/>
      </p:pic>
      <p:pic>
        <p:nvPicPr>
          <p:cNvPr id="8" name="Picture Placeholder 7" descr="A group of people posing for the camera&#10;&#10;Description automatically generated">
            <a:extLst>
              <a:ext uri="{FF2B5EF4-FFF2-40B4-BE49-F238E27FC236}">
                <a16:creationId xmlns="" xmlns:a16="http://schemas.microsoft.com/office/drawing/2014/main" id="{CA3B3D41-5817-49D8-B592-5B361191A3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3B07355-24BA-4B93-953F-04358BF82E9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2018 </a:t>
            </a:r>
            <a:r>
              <a:rPr lang="cs-CZ" dirty="0" smtClean="0">
                <a:solidFill>
                  <a:schemeClr val="tx1"/>
                </a:solidFill>
              </a:rPr>
              <a:t>– 17 mil. EUR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íce než  100 </a:t>
            </a:r>
            <a:r>
              <a:rPr lang="cs-CZ" dirty="0" smtClean="0">
                <a:solidFill>
                  <a:schemeClr val="tx1"/>
                </a:solidFill>
              </a:rPr>
              <a:t>projektů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éměř 100 mil. CZK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Bianca</a:t>
            </a:r>
            <a:r>
              <a:rPr lang="cs-CZ" dirty="0" smtClean="0">
                <a:solidFill>
                  <a:schemeClr val="tx1"/>
                </a:solidFill>
              </a:rPr>
              <a:t> Bellová: Jezero – </a:t>
            </a:r>
            <a:r>
              <a:rPr lang="cs-CZ" dirty="0" smtClean="0">
                <a:solidFill>
                  <a:schemeClr val="tx1"/>
                </a:solidFill>
              </a:rPr>
              <a:t>Nabarvené </a:t>
            </a:r>
            <a:r>
              <a:rPr lang="cs-CZ" dirty="0" smtClean="0">
                <a:solidFill>
                  <a:schemeClr val="tx1"/>
                </a:solidFill>
              </a:rPr>
              <a:t>ptáče – MFDF Jihlava – 33 kin 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- Tanec Praha – Sladovna Písek –Pražské </a:t>
            </a:r>
            <a:r>
              <a:rPr lang="cs-CZ" dirty="0" err="1" smtClean="0">
                <a:solidFill>
                  <a:schemeClr val="tx1"/>
                </a:solidFill>
              </a:rPr>
              <a:t>Quadriennale</a:t>
            </a:r>
            <a:r>
              <a:rPr lang="cs-CZ" dirty="0" smtClean="0">
                <a:solidFill>
                  <a:schemeClr val="tx1"/>
                </a:solidFill>
              </a:rPr>
              <a:t> – Národní třída …..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0C7EAAD-CD60-49A1-A1B1-201CFB7E982E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53B07355-24BA-4B93-953F-04358BF82E9F}"/>
              </a:ext>
            </a:extLst>
          </p:cNvPr>
          <p:cNvSpPr txBox="1">
            <a:spLocks/>
          </p:cNvSpPr>
          <p:nvPr/>
        </p:nvSpPr>
        <p:spPr>
          <a:xfrm>
            <a:off x="209550" y="1773656"/>
            <a:ext cx="4278456" cy="1600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Franklin Gothic Book" panose="020B0503020102020204" pitchFamily="34" charset="0"/>
              </a:defRPr>
            </a:lvl1pPr>
            <a:lvl2pPr marL="26670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AB7D6"/>
              </a:buClr>
              <a:buSzPct val="16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Franklin Gothic Book" panose="020B0503020102020204" pitchFamily="34" charset="0"/>
              </a:defRPr>
            </a:lvl2pPr>
            <a:lvl3pPr marL="446088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AB7D6"/>
              </a:buClr>
              <a:buSzPct val="16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Franklin Gothic Book" panose="020B0503020102020204" pitchFamily="34" charset="0"/>
              </a:defRPr>
            </a:lvl3pPr>
            <a:lvl4pPr marL="627063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AB7D6"/>
              </a:buClr>
              <a:buSzPct val="16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Franklin Gothic Book" panose="020B0503020102020204" pitchFamily="34" charset="0"/>
              </a:defRPr>
            </a:lvl4pPr>
            <a:lvl5pPr marL="806450" indent="-255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AB7D6"/>
              </a:buClr>
              <a:buSzPct val="160000"/>
              <a:buFont typeface="Wingdings" panose="05000000000000000000" pitchFamily="2" charset="2"/>
              <a:buChar char="§"/>
              <a:defRPr sz="1100" kern="120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58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pPr marL="180975" lvl="1">
              <a:lnSpc>
                <a:spcPct val="150000"/>
              </a:lnSpc>
            </a:pPr>
            <a:r>
              <a:rPr lang="cs-CZ" altLang="cs-CZ" sz="1800" b="1" dirty="0" smtClean="0"/>
              <a:t>vytváření </a:t>
            </a:r>
            <a:r>
              <a:rPr lang="cs-CZ" altLang="cs-CZ" sz="1800" b="1" dirty="0"/>
              <a:t>projektů na pomezí kulturních a kreativních oborů</a:t>
            </a:r>
          </a:p>
          <a:p>
            <a:pPr marL="180975" lvl="1">
              <a:lnSpc>
                <a:spcPct val="150000"/>
              </a:lnSpc>
            </a:pPr>
            <a:r>
              <a:rPr lang="cs-CZ" altLang="cs-CZ" sz="1800" b="1" dirty="0" smtClean="0"/>
              <a:t>využívání inovativních </a:t>
            </a:r>
            <a:r>
              <a:rPr lang="cs-CZ" altLang="cs-CZ" sz="1800" b="1" dirty="0"/>
              <a:t>technologií</a:t>
            </a:r>
          </a:p>
          <a:p>
            <a:pPr marL="180975" lvl="1">
              <a:lnSpc>
                <a:spcPct val="150000"/>
              </a:lnSpc>
            </a:pPr>
            <a:r>
              <a:rPr lang="cs-CZ" altLang="cs-CZ" sz="1800" b="1" dirty="0" smtClean="0"/>
              <a:t>zavádění </a:t>
            </a:r>
            <a:r>
              <a:rPr lang="cs-CZ" altLang="cs-CZ" sz="1800" b="1" dirty="0"/>
              <a:t>inovativních mezioborových přístupů a nástrojů k zajištění přístupu, distribuce, propagace a monetizace kultury a </a:t>
            </a:r>
            <a:r>
              <a:rPr lang="cs-CZ" altLang="cs-CZ" sz="1800" b="1" dirty="0" smtClean="0"/>
              <a:t>kreativity</a:t>
            </a:r>
          </a:p>
          <a:p>
            <a:pPr marL="180975" lvl="1">
              <a:lnSpc>
                <a:spcPct val="150000"/>
              </a:lnSpc>
            </a:pPr>
            <a:endParaRPr lang="cs-CZ" altLang="cs-CZ" sz="1800" b="1" dirty="0"/>
          </a:p>
          <a:p>
            <a:pPr marL="0" lvl="1" indent="0">
              <a:lnSpc>
                <a:spcPct val="150000"/>
              </a:lnSpc>
              <a:buNone/>
            </a:pPr>
            <a:endParaRPr lang="cs-CZ" altLang="cs-CZ" sz="1800" b="1" dirty="0" smtClean="0"/>
          </a:p>
          <a:p>
            <a:pPr marL="0" lvl="1" indent="0">
              <a:lnSpc>
                <a:spcPct val="150000"/>
              </a:lnSpc>
              <a:buNone/>
            </a:pPr>
            <a:r>
              <a:rPr lang="cs-CZ" altLang="cs-CZ" sz="1800" b="1" dirty="0" smtClean="0"/>
              <a:t>	</a:t>
            </a:r>
            <a:r>
              <a:rPr lang="cs-CZ" altLang="cs-CZ" sz="1800" b="1" dirty="0">
                <a:solidFill>
                  <a:srgbClr val="FF0000"/>
                </a:solidFill>
              </a:rPr>
              <a:t>pilotní výzvy</a:t>
            </a:r>
          </a:p>
          <a:p>
            <a:pPr marL="0" lvl="1" indent="0">
              <a:lnSpc>
                <a:spcPct val="150000"/>
              </a:lnSpc>
              <a:buNone/>
            </a:pPr>
            <a:endParaRPr lang="cs-CZ" altLang="cs-CZ" sz="1800" b="1" dirty="0"/>
          </a:p>
          <a:p>
            <a:r>
              <a:rPr lang="cs-CZ" altLang="cs-CZ" sz="2000" b="1" dirty="0">
                <a:cs typeface="Arial" charset="0"/>
              </a:rPr>
              <a:t/>
            </a:r>
            <a:br>
              <a:rPr lang="cs-CZ" altLang="cs-CZ" sz="2000" b="1" dirty="0">
                <a:cs typeface="Arial" charset="0"/>
              </a:rPr>
            </a:br>
            <a:endParaRPr lang="cs-CZ" altLang="cs-CZ" sz="2200" b="1" dirty="0"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242917" cy="1102892"/>
          </a:xfrm>
        </p:spPr>
        <p:txBody>
          <a:bodyPr/>
          <a:lstStyle/>
          <a:p>
            <a:r>
              <a:rPr lang="cs-CZ" dirty="0" smtClean="0"/>
              <a:t>CREATIVE INNOVATION LAB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2596896" y="4032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025D586-71CE-4C59-9EF7-12E3C34E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lvl="1">
              <a:lnSpc>
                <a:spcPct val="100000"/>
              </a:lnSpc>
            </a:pPr>
            <a:r>
              <a:rPr lang="cs-CZ" altLang="cs-CZ" sz="2000" dirty="0" smtClean="0"/>
              <a:t>Nové formy </a:t>
            </a:r>
            <a:r>
              <a:rPr lang="cs-CZ" altLang="cs-CZ" sz="2000" dirty="0" smtClean="0">
                <a:solidFill>
                  <a:srgbClr val="FF0000"/>
                </a:solidFill>
              </a:rPr>
              <a:t>tvorby</a:t>
            </a:r>
            <a:r>
              <a:rPr lang="cs-CZ" altLang="cs-CZ" sz="2000" dirty="0" smtClean="0"/>
              <a:t> na křižovatkách různých kulturních a kreativních oborů včetně audiovize s využitím inovativních technologií </a:t>
            </a:r>
            <a:endParaRPr lang="cs-CZ" altLang="cs-CZ" sz="2000" dirty="0"/>
          </a:p>
          <a:p>
            <a:pPr marL="180975" lvl="1">
              <a:lnSpc>
                <a:spcPct val="100000"/>
              </a:lnSpc>
            </a:pPr>
            <a:endParaRPr lang="cs-CZ" altLang="cs-CZ" sz="2000" dirty="0"/>
          </a:p>
          <a:p>
            <a:pPr marL="180975" lvl="1">
              <a:lnSpc>
                <a:spcPct val="100000"/>
              </a:lnSpc>
            </a:pPr>
            <a:r>
              <a:rPr lang="cs-CZ" altLang="cs-CZ" sz="2000" dirty="0"/>
              <a:t>I</a:t>
            </a:r>
            <a:r>
              <a:rPr lang="cs-CZ" altLang="cs-CZ" sz="2000" dirty="0" smtClean="0"/>
              <a:t>novativní mezioborové pojetí a nástroje k zajištění přístupu, distribuce, propagace a monetizace kultury a kreativity, včetně kulturního dědictví</a:t>
            </a:r>
            <a:endParaRPr lang="cs-CZ" altLang="cs-CZ" sz="2000" dirty="0"/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8A03FBA-7EFB-452D-B55F-C2B2B186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216568"/>
            <a:ext cx="3486150" cy="1179092"/>
          </a:xfrm>
        </p:spPr>
        <p:txBody>
          <a:bodyPr/>
          <a:lstStyle/>
          <a:p>
            <a:r>
              <a:rPr lang="cs-CZ" dirty="0" smtClean="0"/>
              <a:t>BRIDGING AV and CULTURE THROUGH DIGITAL</a:t>
            </a:r>
            <a:endParaRPr lang="cs-CZ" dirty="0"/>
          </a:p>
        </p:txBody>
      </p:sp>
      <p:pic>
        <p:nvPicPr>
          <p:cNvPr id="10" name="Picture Placeholder 9" descr="A picture containing kylix, cup&#10;&#10;Description automatically generated">
            <a:extLst>
              <a:ext uri="{FF2B5EF4-FFF2-40B4-BE49-F238E27FC236}">
                <a16:creationId xmlns="" xmlns:a16="http://schemas.microsoft.com/office/drawing/2014/main" id="{9F63B7A4-82E5-470E-9D23-951A36DCB2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b="923"/>
          <a:stretch>
            <a:fillRect/>
          </a:stretch>
        </p:blipFill>
        <p:spPr/>
      </p:pic>
      <p:pic>
        <p:nvPicPr>
          <p:cNvPr id="8" name="Picture Placeholder 7" descr="A group of people posing for the camera&#10;&#10;Description automatically generated">
            <a:extLst>
              <a:ext uri="{FF2B5EF4-FFF2-40B4-BE49-F238E27FC236}">
                <a16:creationId xmlns="" xmlns:a16="http://schemas.microsoft.com/office/drawing/2014/main" id="{CA3B3D41-5817-49D8-B592-5B361191A3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3B07355-24BA-4B93-953F-04358BF82E9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pPr marL="180975" lvl="1">
              <a:lnSpc>
                <a:spcPct val="100000"/>
              </a:lnSpc>
            </a:pPr>
            <a:r>
              <a:rPr lang="cs-CZ" altLang="cs-CZ" sz="1800" b="1" dirty="0" err="1" smtClean="0">
                <a:solidFill>
                  <a:srgbClr val="FF0000"/>
                </a:solidFill>
              </a:rPr>
              <a:t>Bridging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1800" b="1" dirty="0" err="1" smtClean="0">
                <a:solidFill>
                  <a:srgbClr val="FF0000"/>
                </a:solidFill>
              </a:rPr>
              <a:t>Audiovisual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 and </a:t>
            </a:r>
            <a:r>
              <a:rPr lang="cs-CZ" altLang="cs-CZ" sz="1800" b="1" dirty="0">
                <a:solidFill>
                  <a:srgbClr val="FF0000"/>
                </a:solidFill>
              </a:rPr>
              <a:t>C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ulture </a:t>
            </a:r>
            <a:r>
              <a:rPr lang="cs-CZ" altLang="cs-CZ" sz="1800" b="1" dirty="0" err="1" smtClean="0">
                <a:solidFill>
                  <a:srgbClr val="FF0000"/>
                </a:solidFill>
              </a:rPr>
              <a:t>through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 Digital</a:t>
            </a:r>
          </a:p>
          <a:p>
            <a:pPr marL="180975" lvl="1">
              <a:lnSpc>
                <a:spcPct val="100000"/>
              </a:lnSpc>
            </a:pPr>
            <a:endParaRPr lang="cs-CZ" altLang="cs-CZ" sz="1800" b="1" dirty="0"/>
          </a:p>
          <a:p>
            <a:pPr marL="0" lvl="1" indent="0">
              <a:lnSpc>
                <a:spcPct val="100000"/>
              </a:lnSpc>
              <a:buNone/>
            </a:pPr>
            <a:r>
              <a:rPr lang="cs-CZ" altLang="cs-CZ" sz="1800" b="1" dirty="0" smtClean="0"/>
              <a:t>1-.výzva  2019 – výsledky listopad 2019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cs-CZ" altLang="cs-CZ" sz="1800" b="1" dirty="0" smtClean="0"/>
              <a:t>2. výzva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listopad 2019 </a:t>
            </a:r>
            <a:r>
              <a:rPr lang="cs-CZ" altLang="cs-CZ" sz="1800" b="1" dirty="0" smtClean="0"/>
              <a:t>– uzávěrka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květen 2020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0C7EAAD-CD60-49A1-A1B1-201CFB7E982E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97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198210" cy="4266718"/>
          </a:xfrm>
        </p:spPr>
        <p:txBody>
          <a:bodyPr>
            <a:normAutofit/>
          </a:bodyPr>
          <a:lstStyle/>
          <a:p>
            <a:pPr marL="9525" lvl="1" indent="0"/>
            <a:r>
              <a:rPr lang="cs-CZ" altLang="en-US" sz="2100" dirty="0"/>
              <a:t>ř</a:t>
            </a:r>
            <a:r>
              <a:rPr lang="cs-CZ" altLang="en-US" sz="2100" dirty="0" smtClean="0"/>
              <a:t>ešení </a:t>
            </a:r>
            <a:r>
              <a:rPr lang="cs-CZ" altLang="en-US" sz="2100" dirty="0"/>
              <a:t>výzev pro kulturní a kreativní odvětví </a:t>
            </a:r>
          </a:p>
          <a:p>
            <a:pPr marL="9525" lvl="1" indent="0"/>
            <a:endParaRPr lang="cs-CZ" altLang="en-US" sz="2100" dirty="0" smtClean="0"/>
          </a:p>
          <a:p>
            <a:pPr marL="9525" lvl="1" indent="0"/>
            <a:r>
              <a:rPr lang="cs-CZ" altLang="en-US" sz="2100" dirty="0" smtClean="0"/>
              <a:t>publikum </a:t>
            </a:r>
            <a:r>
              <a:rPr lang="cs-CZ" altLang="en-US" sz="2100" dirty="0"/>
              <a:t>a uživatelská zkušenost – nejdůležitější součást </a:t>
            </a:r>
            <a:endParaRPr lang="cs-CZ" altLang="en-US" sz="2100" dirty="0" smtClean="0"/>
          </a:p>
          <a:p>
            <a:pPr marL="9525" lvl="1" indent="0"/>
            <a:endParaRPr lang="cs-CZ" altLang="en-US" sz="2100" dirty="0" smtClean="0"/>
          </a:p>
          <a:p>
            <a:pPr marL="9525" lvl="1" indent="0"/>
            <a:r>
              <a:rPr lang="cs-CZ" altLang="en-US" sz="2100" dirty="0"/>
              <a:t>t</a:t>
            </a:r>
            <a:r>
              <a:rPr lang="cs-CZ" altLang="en-US" sz="2100" dirty="0" smtClean="0"/>
              <a:t>echnologie </a:t>
            </a:r>
            <a:r>
              <a:rPr lang="cs-CZ" altLang="en-US" sz="2100" dirty="0"/>
              <a:t>není </a:t>
            </a:r>
            <a:r>
              <a:rPr lang="cs-CZ" altLang="en-US" sz="2100" dirty="0" smtClean="0"/>
              <a:t>cíl, </a:t>
            </a:r>
            <a:r>
              <a:rPr lang="cs-CZ" altLang="en-US" sz="2100" dirty="0"/>
              <a:t>ale </a:t>
            </a:r>
            <a:r>
              <a:rPr lang="cs-CZ" altLang="en-US" sz="2100" dirty="0" smtClean="0"/>
              <a:t>prostředek</a:t>
            </a:r>
          </a:p>
          <a:p>
            <a:pPr marL="9525" lvl="1" indent="0"/>
            <a:endParaRPr lang="cs-CZ" altLang="en-US" sz="2100" dirty="0"/>
          </a:p>
          <a:p>
            <a:pPr marL="9525" lvl="1" indent="0"/>
            <a:r>
              <a:rPr lang="cs-CZ" altLang="en-US" sz="2100" dirty="0"/>
              <a:t>p</a:t>
            </a:r>
            <a:r>
              <a:rPr lang="cs-CZ" altLang="en-US" sz="2100" dirty="0" smtClean="0"/>
              <a:t>odpora inovací v </a:t>
            </a:r>
            <a:r>
              <a:rPr lang="cs-CZ" altLang="en-US" sz="2100" dirty="0"/>
              <a:t>tvorbě, distribuci a </a:t>
            </a:r>
            <a:r>
              <a:rPr lang="cs-CZ" altLang="en-US" sz="2100" dirty="0" smtClean="0"/>
              <a:t>propagaci kreativních obsahů - spolupráce</a:t>
            </a:r>
            <a:r>
              <a:rPr lang="cs-CZ" altLang="en-US" sz="2100" dirty="0"/>
              <a:t>, </a:t>
            </a:r>
            <a:r>
              <a:rPr lang="cs-CZ" altLang="en-US" sz="2100" dirty="0" smtClean="0"/>
              <a:t>technologie</a:t>
            </a:r>
          </a:p>
          <a:p>
            <a:pPr marL="9525" lvl="1" indent="0"/>
            <a:endParaRPr lang="cs-CZ" altLang="en-US" sz="2000" dirty="0" smtClean="0"/>
          </a:p>
          <a:p>
            <a:pPr marL="9525" lvl="1" indent="0"/>
            <a:r>
              <a:rPr lang="cs-CZ" altLang="en-US" sz="2000" dirty="0"/>
              <a:t>p</a:t>
            </a:r>
            <a:r>
              <a:rPr lang="cs-CZ" altLang="en-US" sz="2000" dirty="0" smtClean="0"/>
              <a:t>rostor pro experiment</a:t>
            </a:r>
            <a:endParaRPr lang="en-GB" altLang="en-US" sz="20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421108"/>
            <a:ext cx="3519738" cy="893341"/>
          </a:xfrm>
        </p:spPr>
        <p:txBody>
          <a:bodyPr/>
          <a:lstStyle/>
          <a:p>
            <a:r>
              <a:rPr lang="cs-CZ" dirty="0" smtClean="0"/>
              <a:t>ZAMĚŘENÍ</a:t>
            </a:r>
            <a:endParaRPr lang="cs-CZ" dirty="0"/>
          </a:p>
        </p:txBody>
      </p:sp>
      <p:pic>
        <p:nvPicPr>
          <p:cNvPr id="7" name="Picture Placeholder 6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70559C0D-C8C2-4AB1-8E84-4ED2A688F3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96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525" lvl="1" indent="0">
              <a:lnSpc>
                <a:spcPct val="150000"/>
              </a:lnSpc>
            </a:pPr>
            <a:r>
              <a:rPr lang="cs-CZ" altLang="en-US" sz="2000" dirty="0" smtClean="0"/>
              <a:t> konsorcium - alespoň </a:t>
            </a:r>
            <a:r>
              <a:rPr lang="cs-CZ" altLang="en-US" sz="2000" dirty="0" smtClean="0">
                <a:solidFill>
                  <a:srgbClr val="FF0000"/>
                </a:solidFill>
              </a:rPr>
              <a:t>3 </a:t>
            </a:r>
            <a:r>
              <a:rPr lang="cs-CZ" altLang="en-US" sz="2000" dirty="0" smtClean="0"/>
              <a:t>subjekty ze </a:t>
            </a:r>
            <a:r>
              <a:rPr lang="cs-CZ" altLang="en-US" sz="2000" dirty="0" smtClean="0">
                <a:solidFill>
                  <a:srgbClr val="FF0000"/>
                </a:solidFill>
              </a:rPr>
              <a:t>3 různých zemí </a:t>
            </a:r>
            <a:r>
              <a:rPr lang="cs-CZ" altLang="en-US" sz="2000" dirty="0" smtClean="0"/>
              <a:t>programu Kreativní Evropa</a:t>
            </a:r>
            <a:endParaRPr lang="cs-CZ" altLang="en-US" sz="2000" dirty="0" smtClean="0">
              <a:solidFill>
                <a:srgbClr val="FF0000"/>
              </a:solidFill>
            </a:endParaRPr>
          </a:p>
          <a:p>
            <a:pPr marL="9525" lvl="1" indent="0">
              <a:lnSpc>
                <a:spcPct val="150000"/>
              </a:lnSpc>
            </a:pPr>
            <a:r>
              <a:rPr lang="cs-CZ" altLang="cs-CZ" sz="2000" dirty="0"/>
              <a:t>m</a:t>
            </a:r>
            <a:r>
              <a:rPr lang="cs-CZ" altLang="cs-CZ" sz="2000" dirty="0" smtClean="0"/>
              <a:t>in. grant 	150 000 EUR – </a:t>
            </a:r>
            <a:r>
              <a:rPr lang="cs-CZ" altLang="cs-CZ" sz="2000" dirty="0" err="1" smtClean="0"/>
              <a:t>max</a:t>
            </a:r>
            <a:r>
              <a:rPr lang="cs-CZ" altLang="cs-CZ" sz="2000" dirty="0" smtClean="0"/>
              <a:t> </a:t>
            </a:r>
            <a:r>
              <a:rPr lang="cs-CZ" altLang="cs-CZ" sz="2000" dirty="0" smtClean="0">
                <a:solidFill>
                  <a:srgbClr val="FF0000"/>
                </a:solidFill>
              </a:rPr>
              <a:t>60 % </a:t>
            </a:r>
            <a:r>
              <a:rPr lang="cs-CZ" altLang="cs-CZ" sz="2000" dirty="0" smtClean="0"/>
              <a:t>rozpočtu</a:t>
            </a:r>
          </a:p>
          <a:p>
            <a:pPr marL="9525" lvl="1" indent="0">
              <a:lnSpc>
                <a:spcPct val="150000"/>
              </a:lnSpc>
            </a:pPr>
            <a:r>
              <a:rPr lang="cs-CZ" altLang="cs-CZ" sz="2000" dirty="0"/>
              <a:t>p</a:t>
            </a:r>
            <a:r>
              <a:rPr lang="cs-CZ" altLang="cs-CZ" sz="2000" dirty="0" smtClean="0"/>
              <a:t>rojekt  		18 měsíců</a:t>
            </a:r>
          </a:p>
          <a:p>
            <a:pPr marL="9525" lvl="1" indent="0">
              <a:lnSpc>
                <a:spcPct val="150000"/>
              </a:lnSpc>
            </a:pPr>
            <a:r>
              <a:rPr lang="cs-CZ" altLang="cs-CZ" sz="2000" dirty="0" smtClean="0"/>
              <a:t> žadatel		univerzita, soukromý, OSVČ, úřad </a:t>
            </a:r>
          </a:p>
          <a:p>
            <a:pPr marL="9525" lvl="1" indent="0">
              <a:lnSpc>
                <a:spcPct val="150000"/>
              </a:lnSpc>
            </a:pPr>
            <a:r>
              <a:rPr lang="cs-CZ" altLang="cs-CZ" sz="2000" dirty="0" smtClean="0"/>
              <a:t>projekt		 audiovizuální nebo nové digitální technologie, implementované alespoň v jedné z těchto oblastí: </a:t>
            </a:r>
            <a:r>
              <a:rPr lang="cs-CZ" altLang="cs-CZ" sz="2000" dirty="0" smtClean="0">
                <a:solidFill>
                  <a:srgbClr val="FF0000"/>
                </a:solidFill>
              </a:rPr>
              <a:t>muzea, živé umění</a:t>
            </a:r>
            <a:r>
              <a:rPr lang="cs-CZ" altLang="cs-CZ" sz="2000" dirty="0" smtClean="0"/>
              <a:t>, a/nebo </a:t>
            </a:r>
            <a:r>
              <a:rPr lang="cs-CZ" altLang="cs-CZ" sz="2000" dirty="0" smtClean="0">
                <a:solidFill>
                  <a:srgbClr val="FF0000"/>
                </a:solidFill>
              </a:rPr>
              <a:t>kulturní dědictví</a:t>
            </a:r>
          </a:p>
          <a:p>
            <a:pPr marL="9525" lvl="1" indent="0">
              <a:lnSpc>
                <a:spcPct val="150000"/>
              </a:lnSpc>
            </a:pPr>
            <a:endParaRPr lang="cs-CZ" altLang="cs-CZ" sz="2000" b="1" dirty="0" smtClean="0">
              <a:solidFill>
                <a:srgbClr val="756EAC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2" y="421109"/>
            <a:ext cx="3612527" cy="912392"/>
          </a:xfrm>
        </p:spPr>
        <p:txBody>
          <a:bodyPr/>
          <a:lstStyle/>
          <a:p>
            <a:r>
              <a:rPr lang="cs-CZ" dirty="0" smtClean="0"/>
              <a:t>HLAVNÍ PODMÍNKY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2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FAED918F-1FED-4862-B55E-6533294BE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xmlns="" id="{0FA1D8B7-B850-436E-B914-935C204D0531}"/>
              </a:ext>
            </a:extLst>
          </p:cNvPr>
          <p:cNvSpPr txBox="1">
            <a:spLocks/>
          </p:cNvSpPr>
          <p:nvPr/>
        </p:nvSpPr>
        <p:spPr>
          <a:xfrm>
            <a:off x="4959511" y="14643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000" dirty="0" smtClean="0">
                <a:solidFill>
                  <a:schemeClr val="tx1">
                    <a:lumMod val="50000"/>
                  </a:schemeClr>
                </a:solidFill>
              </a:rPr>
              <a:t>DĚKUJEME VÁM ZA POZORNOST</a:t>
            </a:r>
          </a:p>
          <a:p>
            <a:pPr algn="r"/>
            <a:endParaRPr lang="cs-CZ" sz="4000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www.kreativnievropa.cz</a:t>
            </a:r>
          </a:p>
          <a:p>
            <a:pPr algn="ctr">
              <a:lnSpc>
                <a:spcPct val="100000"/>
              </a:lnSpc>
            </a:pP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facebook.com/</a:t>
            </a:r>
            <a:r>
              <a:rPr lang="cs-CZ" altLang="cs-CZ" sz="2000" dirty="0" err="1">
                <a:solidFill>
                  <a:schemeClr val="tx1"/>
                </a:solidFill>
                <a:cs typeface="Arial" charset="0"/>
              </a:rPr>
              <a:t>kreativnievropa</a:t>
            </a: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instagram.com/</a:t>
            </a:r>
            <a:r>
              <a:rPr lang="cs-CZ" altLang="cs-CZ" sz="2000" dirty="0" err="1">
                <a:solidFill>
                  <a:schemeClr val="tx1"/>
                </a:solidFill>
                <a:cs typeface="Arial" charset="0"/>
              </a:rPr>
              <a:t>kreativnievropacz</a:t>
            </a:r>
            <a:endParaRPr lang="cs-CZ" altLang="cs-CZ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100000"/>
              </a:lnSpc>
            </a:pP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twitter.com/</a:t>
            </a:r>
            <a:r>
              <a:rPr lang="cs-CZ" altLang="cs-CZ" sz="2000" dirty="0" err="1">
                <a:solidFill>
                  <a:schemeClr val="tx1"/>
                </a:solidFill>
                <a:cs typeface="Arial" charset="0"/>
              </a:rPr>
              <a:t>kreativnievropa</a:t>
            </a:r>
            <a:endParaRPr lang="cs-CZ" altLang="cs-CZ" sz="2000" dirty="0">
              <a:solidFill>
                <a:schemeClr val="tx1"/>
              </a:solidFill>
              <a:cs typeface="Arial" charset="0"/>
            </a:endParaRPr>
          </a:p>
          <a:p>
            <a:pPr algn="r"/>
            <a:endParaRPr lang="cs-CZ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414AF5-21D1-4C99-8A62-7AD788C80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351083"/>
      </p:ext>
    </p:extLst>
  </p:cSld>
  <p:clrMapOvr>
    <a:masterClrMapping/>
  </p:clrMapOvr>
</p:sld>
</file>

<file path=ppt/theme/theme1.xml><?xml version="1.0" encoding="utf-8"?>
<a:theme xmlns:a="http://schemas.openxmlformats.org/drawingml/2006/main" name="181205-Kreativni_Evropa">
  <a:themeElements>
    <a:clrScheme name="Kreativni Evropa">
      <a:dk1>
        <a:srgbClr val="333333"/>
      </a:dk1>
      <a:lt1>
        <a:sysClr val="window" lastClr="FFFFFF"/>
      </a:lt1>
      <a:dk2>
        <a:srgbClr val="44546A"/>
      </a:dk2>
      <a:lt2>
        <a:srgbClr val="E7E6E6"/>
      </a:lt2>
      <a:accent1>
        <a:srgbClr val="554F99"/>
      </a:accent1>
      <a:accent2>
        <a:srgbClr val="BAB7D6"/>
      </a:accent2>
      <a:accent3>
        <a:srgbClr val="756EAC"/>
      </a:accent3>
      <a:accent4>
        <a:srgbClr val="BAB7D6"/>
      </a:accent4>
      <a:accent5>
        <a:srgbClr val="756EAC"/>
      </a:accent5>
      <a:accent6>
        <a:srgbClr val="F2F2F2"/>
      </a:accent6>
      <a:hlink>
        <a:srgbClr val="00AEC7"/>
      </a:hlink>
      <a:folHlink>
        <a:srgbClr val="00AEC7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81205-Kreativni_Evropa.potx" id="{5813B1DD-4A3E-411F-A36F-588F0442BEE3}" vid="{AB517C95-5EC0-45DC-8557-4D7827FE0B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181205-Kreativni_Evropa</Template>
  <TotalTime>432</TotalTime>
  <Words>290</Words>
  <Application>Microsoft Office PowerPoint</Application>
  <PresentationFormat>Předvádění na obrazovce (4:3)</PresentationFormat>
  <Paragraphs>86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181205-Kreativni_Evropa</vt:lpstr>
      <vt:lpstr>Prezentace aplikace PowerPoint</vt:lpstr>
      <vt:lpstr>KREATIVNÍ EVROPA</vt:lpstr>
      <vt:lpstr>KREATIVNÍ EVROPA V  v ČR</vt:lpstr>
      <vt:lpstr>CREATIVE INNOVATION LAB</vt:lpstr>
      <vt:lpstr>BRIDGING AV and CULTURE THROUGH DIGITAL</vt:lpstr>
      <vt:lpstr>ZAMĚŘENÍ</vt:lpstr>
      <vt:lpstr>HLAVNÍ PODMÍNKY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 Bartošková|Kreativní Evropa - MEDIA</dc:creator>
  <cp:lastModifiedBy>Daniela Stanikova | Kreativni Evropa</cp:lastModifiedBy>
  <cp:revision>46</cp:revision>
  <dcterms:created xsi:type="dcterms:W3CDTF">2018-12-06T09:48:06Z</dcterms:created>
  <dcterms:modified xsi:type="dcterms:W3CDTF">2019-10-17T18:12:33Z</dcterms:modified>
</cp:coreProperties>
</file>