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1" r:id="rId5"/>
    <p:sldId id="267" r:id="rId6"/>
    <p:sldId id="262" r:id="rId7"/>
    <p:sldId id="259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BCB746-5EF9-4984-BC7C-286A8F64F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71D4B3-1343-406B-8E09-52BA45A2F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7BA133-E5B2-4D76-8382-4E264966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047A1F-BC9B-471F-945D-B316BC06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1915C-81DE-4F2B-913C-EBB5B5DB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5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5878C-8F08-4E1E-9518-38921B57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6367E3-236D-49E9-877F-BCDF3168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91CFE1-F804-4356-AE62-E73ED6D5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7E53A-621F-4048-80EA-B91AC938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A7B9FB-FC1C-4E10-8B48-77D4798C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59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E3EF81D-E944-47D6-9FA8-E850447D0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9F5F03-478B-4663-A5E2-EDE65074C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AEDD2D-1AB4-41A9-A1ED-6A0321CF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36495B-BCE5-442D-B146-802E3B79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77337A-FE5C-4DDC-AEDA-BAA76004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4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490CC-C7D4-49C4-9E37-590274D7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04CA7-F413-4843-9E94-40103CF6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5348E8-07F8-4E78-BA62-8576F855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CFD5D-ED84-4C57-A84A-C83F4777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A4C535-69BE-46F4-808E-B8607B7E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38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2B75A-E81A-4FF3-AD57-5F08C5E5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58052F-74AE-45E7-A671-900FD8EAF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746EE1-C559-4898-9D09-C84CF371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6E81D-7840-47FD-BEF7-99C64620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26A1EF-FAF8-46B3-B18B-E8CA047D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81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E6B7B-ED2B-4047-BF3A-1822D08F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71F0B-0A9E-4C23-B8E5-DD2D8FEB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7D642C-ED25-4A1B-A45F-AB2ADC84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49FC49-1488-4F67-BEA1-C4FBAF3B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0500AA-AD88-4BC8-ADD8-3B177534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CAD4C3-A0C5-4CE3-A32C-2769CBAF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89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5B106-B50B-4D1E-A6B8-061D9E95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D8ACA4-6403-49A6-BBE8-F568FC6D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8709B4-833E-4523-9FC5-EB6D33AC3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9AC25D-6639-4AD9-899A-4FB13E76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01D3E4-AAE3-47A5-961D-CE763FEEC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90992BE-2E40-4B72-A1DA-993208E4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3D4C68-58DA-4745-A6B6-E74362C1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C3CDCD-1E38-4B0D-9842-2E50BC8B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55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98723-9CFF-4C65-B7E1-FFE2F343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1C826A-B642-4B5F-9A61-962E40C8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0F02B7-2E56-4CA2-A434-AEEDC080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CBDD87-E012-4134-B9E0-853C9BA3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57EC84-E85C-4B65-B949-5B4CB33A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548BB2-DDC1-4C7D-A75A-6F929D31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65EEB-A288-4DB2-9DEE-6CF8EDDF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15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31C16-D12B-4854-930F-88ABAD94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1ACBE-9318-4664-A5FC-3EE5C0AF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750B30-D546-48BD-8533-C08B09307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D7F115-58D0-4FAA-AF4D-5777E70F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65C8E9-CBFD-4918-8548-1F8D9813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823DB8-E5B4-4FDA-82C9-5A24D76D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6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F56A3-62A0-4F93-B48A-B7D99AC0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FD4414-5E36-43E2-9FDA-79545E082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7B6D7D-1669-4C19-93CA-CB871D98A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A3E8F-7BC0-4ABA-A7BA-CEA9E394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782443-D4A0-42CB-9821-18BA2615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BC0AEA-F889-45FF-B7AC-6F3AA909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23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F756C3-6357-48A5-8237-9E8E91C8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21FC8B-B7AA-4C08-8275-BD58140A5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426AAC-152A-4A6F-8991-205D8715E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B440-5B91-4293-A944-7CBBD537BA35}" type="datetimeFigureOut">
              <a:rPr lang="cs-CZ" smtClean="0"/>
              <a:t>21.07.2021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2BB394-5221-494F-8C43-58E93DDBA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7C5881-545A-46C3-BB18-8834D09EA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CE7E-D7AC-42DB-90AA-D009AF9CF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1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densvet.cz/jsp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densvet.cz/jspv/" TargetMode="External"/><Relationship Id="rId2" Type="http://schemas.openxmlformats.org/officeDocument/2006/relationships/hyperlink" Target="https://www.sonajurikova.com/czemoji-ke-staz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filmagencies.eu/members-partners/working-groups/gender-inclusion" TargetMode="External"/><Relationship Id="rId5" Type="http://schemas.openxmlformats.org/officeDocument/2006/relationships/hyperlink" Target="https://www.bfi.org.uk/inclusion-film-industry/bfi-diversity-standards" TargetMode="External"/><Relationship Id="rId4" Type="http://schemas.openxmlformats.org/officeDocument/2006/relationships/hyperlink" Target="https://www.equalitydiversityinavsector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kulhankova@dokweb.net" TargetMode="External"/><Relationship Id="rId2" Type="http://schemas.openxmlformats.org/officeDocument/2006/relationships/hyperlink" Target="mailto:hkulhan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EBE47-AD71-4DE1-B477-EA9E2E4D0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rgbClr val="292B2C"/>
                </a:solidFill>
                <a:effectLst/>
                <a:latin typeface="+mn-lt"/>
              </a:rPr>
              <a:t>Aktivní přístup k začleňování a rozmanitosti </a:t>
            </a:r>
            <a:endParaRPr lang="cs-CZ" sz="4400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680000-AFB1-44EA-B2FA-D368842A6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Hana Kulhánková</a:t>
            </a:r>
          </a:p>
        </p:txBody>
      </p:sp>
    </p:spTree>
    <p:extLst>
      <p:ext uri="{BB962C8B-B14F-4D97-AF65-F5344CB8AC3E}">
        <p14:creationId xmlns:p14="http://schemas.microsoft.com/office/powerpoint/2010/main" val="311957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strom, exteriér, tráva&#10;&#10;Popis byl vytvořen automaticky">
            <a:extLst>
              <a:ext uri="{FF2B5EF4-FFF2-40B4-BE49-F238E27FC236}">
                <a16:creationId xmlns:a16="http://schemas.microsoft.com/office/drawing/2014/main" id="{2E0A8EF0-3F06-4C01-B6E7-D17AE8AD9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b="199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2B711719-D932-48D6-81C1-F2198EC1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n-lt"/>
              </a:rPr>
              <a:t>Typický Čech?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74A56E-E1AB-4529-B458-149F3443C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73" y="2181925"/>
            <a:ext cx="6871053" cy="3638737"/>
          </a:xfrm>
        </p:spPr>
      </p:pic>
    </p:spTree>
    <p:extLst>
      <p:ext uri="{BB962C8B-B14F-4D97-AF65-F5344CB8AC3E}">
        <p14:creationId xmlns:p14="http://schemas.microsoft.com/office/powerpoint/2010/main" val="62693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763F9-AC24-4321-82FA-BAD9498A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n-lt"/>
              </a:rPr>
              <a:t>Proč řešit začleňování a rozmanitost?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C5082-CB7B-444B-8812-CD088549B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Je to dobrý byznys a je to správné</a:t>
            </a:r>
          </a:p>
          <a:p>
            <a:r>
              <a:rPr lang="cs-CZ" sz="2400" dirty="0"/>
              <a:t>Různorodý tým je výhodný = kreativnější, inovativnější a výkonnější vs. stagnace</a:t>
            </a:r>
          </a:p>
          <a:p>
            <a:r>
              <a:rPr lang="cs-CZ" sz="2400" dirty="0"/>
              <a:t>Nové talenty</a:t>
            </a:r>
          </a:p>
          <a:p>
            <a:r>
              <a:rPr lang="cs-CZ" sz="2400" dirty="0"/>
              <a:t>Originální obsah</a:t>
            </a:r>
          </a:p>
          <a:p>
            <a:r>
              <a:rPr lang="cs-CZ" sz="2400" dirty="0"/>
              <a:t>Nové publikum</a:t>
            </a:r>
          </a:p>
          <a:p>
            <a:endParaRPr lang="cs-CZ" sz="2400" dirty="0"/>
          </a:p>
          <a:p>
            <a:r>
              <a:rPr lang="cs-CZ" sz="2400" dirty="0"/>
              <a:t>Nové finanční možnosti (EU, New </a:t>
            </a:r>
            <a:r>
              <a:rPr lang="cs-CZ" sz="2400" dirty="0" err="1"/>
              <a:t>Dawn</a:t>
            </a:r>
            <a:endParaRPr lang="cs-CZ" sz="2400" dirty="0"/>
          </a:p>
          <a:p>
            <a:r>
              <a:rPr lang="cs-CZ" sz="2400" dirty="0"/>
              <a:t>Mladá generace, která odmítá sexismus, rasismus a pro kterou je diverzita úplně přirozená</a:t>
            </a:r>
          </a:p>
        </p:txBody>
      </p:sp>
    </p:spTree>
    <p:extLst>
      <p:ext uri="{BB962C8B-B14F-4D97-AF65-F5344CB8AC3E}">
        <p14:creationId xmlns:p14="http://schemas.microsoft.com/office/powerpoint/2010/main" val="379510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0F4AE-B992-4D08-8336-2E01BB0F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n-lt"/>
              </a:rPr>
              <a:t>Příklad dobré praxe - Jeden svět pro všechny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C5DCD-FCE6-4002-A961-0451E037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dirty="0"/>
              <a:t>Moje nadšení (2016) a mnoho přesvědčování a mnoho práce</a:t>
            </a:r>
          </a:p>
          <a:p>
            <a:pPr marL="0" indent="0">
              <a:buNone/>
            </a:pPr>
            <a:r>
              <a:rPr lang="cs-CZ" sz="2400" dirty="0"/>
              <a:t>Každý má právo na kulturní život</a:t>
            </a:r>
          </a:p>
          <a:p>
            <a:r>
              <a:rPr lang="cs-CZ" sz="2400" dirty="0"/>
              <a:t>Tým</a:t>
            </a:r>
          </a:p>
          <a:p>
            <a:r>
              <a:rPr lang="cs-CZ" sz="2400" dirty="0"/>
              <a:t>Styčná osoba</a:t>
            </a:r>
          </a:p>
          <a:p>
            <a:r>
              <a:rPr lang="cs-CZ" sz="2400" dirty="0"/>
              <a:t>Spolupráce</a:t>
            </a:r>
          </a:p>
          <a:p>
            <a:r>
              <a:rPr lang="cs-CZ" sz="2400" dirty="0"/>
              <a:t>Obsah</a:t>
            </a:r>
          </a:p>
          <a:p>
            <a:r>
              <a:rPr lang="cs-CZ" sz="2400" dirty="0"/>
              <a:t>Publikum</a:t>
            </a:r>
          </a:p>
          <a:p>
            <a:r>
              <a:rPr lang="cs-CZ" sz="2400" dirty="0"/>
              <a:t>Interní směrnice </a:t>
            </a:r>
          </a:p>
          <a:p>
            <a:r>
              <a:rPr lang="cs-CZ" sz="2400" dirty="0"/>
              <a:t>Komunikace směrem ven (publikum, odborná veřejnost, veřejné instituce, mezinárodní spolupráce)</a:t>
            </a:r>
          </a:p>
          <a:p>
            <a:r>
              <a:rPr lang="cs-CZ" sz="2400" dirty="0"/>
              <a:t>Školení/Mentoring</a:t>
            </a:r>
          </a:p>
          <a:p>
            <a:r>
              <a:rPr lang="cs-CZ" sz="2400" dirty="0"/>
              <a:t>Vyhodnocování, zlepšování, rozšiřování </a:t>
            </a:r>
          </a:p>
          <a:p>
            <a:pPr marL="0" indent="0">
              <a:buNone/>
            </a:pPr>
            <a:r>
              <a:rPr lang="cs-CZ" sz="2400" dirty="0"/>
              <a:t>= stane se to integrální součástí (zvnitřnění) praxe</a:t>
            </a:r>
          </a:p>
          <a:p>
            <a:pPr marL="0" indent="0">
              <a:buNone/>
            </a:pPr>
            <a:r>
              <a:rPr lang="cs-CZ" sz="2400" dirty="0"/>
              <a:t>více na </a:t>
            </a:r>
            <a:r>
              <a:rPr lang="cs-CZ" sz="2400" dirty="0">
                <a:hlinkClick r:id="rId2"/>
              </a:rPr>
              <a:t>https://www.jedensvet.cz/jspv/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65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B0AFE-9F20-4033-9157-FCDE33F3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n-lt"/>
              </a:rPr>
              <a:t>Co se dá zlepšit?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A4BD4-D053-451B-B19F-FD5666F35B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Nedostatečně zastoupené skupiny: </a:t>
            </a:r>
          </a:p>
          <a:p>
            <a:r>
              <a:rPr lang="cs-CZ" sz="2400" dirty="0"/>
              <a:t>Ženy</a:t>
            </a:r>
          </a:p>
          <a:p>
            <a:r>
              <a:rPr lang="cs-CZ" sz="2400" dirty="0"/>
              <a:t>Rasové a etnické skupiny</a:t>
            </a:r>
          </a:p>
          <a:p>
            <a:r>
              <a:rPr lang="cs-CZ" sz="2400" dirty="0"/>
              <a:t>Sexuální menšiny</a:t>
            </a:r>
          </a:p>
          <a:p>
            <a:r>
              <a:rPr lang="cs-CZ" sz="2400" dirty="0"/>
              <a:t>Osoby se zdravotním postižením</a:t>
            </a:r>
          </a:p>
          <a:p>
            <a:r>
              <a:rPr lang="cs-CZ" sz="2400" dirty="0"/>
              <a:t>Náboženské skupiny</a:t>
            </a:r>
          </a:p>
          <a:p>
            <a:r>
              <a:rPr lang="cs-CZ" sz="2400" dirty="0"/>
              <a:t>Starší lidé</a:t>
            </a:r>
          </a:p>
          <a:p>
            <a:r>
              <a:rPr lang="cs-CZ" sz="2400" dirty="0"/>
              <a:t>Atd.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9F6DC2-456A-44FF-B59D-7018865D1D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Chybí data, odborná diskuse, výzkumy na téma </a:t>
            </a:r>
            <a:r>
              <a:rPr lang="cs-CZ" sz="2400" i="1" dirty="0"/>
              <a:t>Jak rozmanitá je filmová odborná veřejnost v ČR? </a:t>
            </a:r>
          </a:p>
          <a:p>
            <a:r>
              <a:rPr lang="cs-CZ" sz="2400" dirty="0">
                <a:cs typeface="Times New Roman" panose="02020603050405020304" pitchFamily="18" charset="0"/>
              </a:rPr>
              <a:t>Příklady dobré praxe ze zahraničí</a:t>
            </a:r>
          </a:p>
          <a:p>
            <a:r>
              <a:rPr lang="cs-CZ" sz="2400" dirty="0">
                <a:cs typeface="Times New Roman" panose="02020603050405020304" pitchFamily="18" charset="0"/>
              </a:rPr>
              <a:t>Nové finanční zdroje</a:t>
            </a:r>
          </a:p>
          <a:p>
            <a:r>
              <a:rPr lang="cs-CZ" sz="2400" dirty="0">
                <a:cs typeface="Times New Roman" panose="02020603050405020304" pitchFamily="18" charset="0"/>
              </a:rPr>
              <a:t>Strategie – národní, sektorová, v jednotlivých společnostech</a:t>
            </a:r>
          </a:p>
          <a:p>
            <a:r>
              <a:rPr lang="cs-CZ" sz="2400" dirty="0">
                <a:cs typeface="Times New Roman" panose="02020603050405020304" pitchFamily="18" charset="0"/>
              </a:rPr>
              <a:t>Zavedení do praxe, hodnocení, posunutí dál</a:t>
            </a:r>
          </a:p>
          <a:p>
            <a:r>
              <a:rPr lang="cs-CZ" sz="2400" dirty="0">
                <a:cs typeface="Times New Roman" panose="02020603050405020304" pitchFamily="18" charset="0"/>
              </a:rPr>
              <a:t>Začít s málem 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22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16CDC-3504-4AD9-9603-372BEB20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n-lt"/>
              </a:rPr>
              <a:t>Inspirace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94A9B-08F1-436A-9058-BC480FB3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https://www.sonajurikova.com/czemoji-ke-stazeni</a:t>
            </a:r>
            <a:endParaRPr lang="cs-CZ" dirty="0"/>
          </a:p>
          <a:p>
            <a:r>
              <a:rPr lang="cs-CZ" sz="2800" dirty="0"/>
              <a:t> Jeden svět pro všechny (včetně základní metodiky) - </a:t>
            </a:r>
            <a:r>
              <a:rPr lang="cs-CZ" sz="2800" dirty="0">
                <a:hlinkClick r:id="rId3"/>
              </a:rPr>
              <a:t>https://www.jedensvet.cz/jspv/</a:t>
            </a:r>
            <a:r>
              <a:rPr lang="cs-CZ" sz="2800" dirty="0"/>
              <a:t> </a:t>
            </a:r>
          </a:p>
          <a:p>
            <a:r>
              <a:rPr lang="cs-CZ" dirty="0"/>
              <a:t> </a:t>
            </a:r>
            <a:r>
              <a:rPr lang="en-US" dirty="0"/>
              <a:t>Achieving gender equality and promoting diversity in the European audiovisual sector</a:t>
            </a:r>
            <a:r>
              <a:rPr lang="cs-CZ" dirty="0"/>
              <a:t> (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Handbook) - </a:t>
            </a:r>
            <a:r>
              <a:rPr lang="cs-CZ" dirty="0">
                <a:hlinkClick r:id="rId4"/>
              </a:rPr>
              <a:t>https://www.equalitydiversityinavsector.eu/</a:t>
            </a:r>
            <a:r>
              <a:rPr lang="cs-CZ" dirty="0"/>
              <a:t> </a:t>
            </a:r>
          </a:p>
          <a:p>
            <a:r>
              <a:rPr lang="cs-CZ" dirty="0"/>
              <a:t>BFI Diversity </a:t>
            </a:r>
            <a:r>
              <a:rPr lang="cs-CZ" dirty="0" err="1"/>
              <a:t>Standards</a:t>
            </a:r>
            <a:r>
              <a:rPr lang="cs-CZ" dirty="0"/>
              <a:t> - </a:t>
            </a:r>
            <a:r>
              <a:rPr lang="cs-CZ" dirty="0">
                <a:hlinkClick r:id="rId5"/>
              </a:rPr>
              <a:t>https://www.bfi.org.uk/inclusion-film-industry/bfi-diversity-standards</a:t>
            </a:r>
            <a:r>
              <a:rPr lang="cs-CZ" dirty="0"/>
              <a:t> </a:t>
            </a:r>
          </a:p>
          <a:p>
            <a:r>
              <a:rPr lang="cs-CZ" dirty="0"/>
              <a:t>EFAD (</a:t>
            </a:r>
            <a:r>
              <a:rPr lang="cs-CZ" dirty="0" err="1"/>
              <a:t>European</a:t>
            </a:r>
            <a:r>
              <a:rPr lang="cs-CZ" dirty="0"/>
              <a:t> Film </a:t>
            </a:r>
            <a:r>
              <a:rPr lang="cs-CZ" dirty="0" err="1"/>
              <a:t>Agencies</a:t>
            </a:r>
            <a:r>
              <a:rPr lang="cs-CZ" dirty="0"/>
              <a:t>, Gender &amp; </a:t>
            </a:r>
            <a:r>
              <a:rPr lang="cs-CZ" dirty="0" err="1"/>
              <a:t>Inclusion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Group) - </a:t>
            </a:r>
            <a:r>
              <a:rPr lang="cs-CZ" dirty="0">
                <a:hlinkClick r:id="rId6"/>
              </a:rPr>
              <a:t>https://europeanfilmagencies.eu/members-partners/working-groups/gender-inclusion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51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03EE6C-1876-4ED8-BD01-93608594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528901-CE17-41FB-A5CA-2EBC1267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dirty="0"/>
              <a:t>Děkuji za pozornost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Hana Kulhánková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hkulhan@gmail.com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hkulhankova@dokweb.net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39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19F95F53B3F0469C7D7CD3016A95CB" ma:contentTypeVersion="13" ma:contentTypeDescription="Vytvoří nový dokument" ma:contentTypeScope="" ma:versionID="f93f2217958814d959adf7a72023919b">
  <xsd:schema xmlns:xsd="http://www.w3.org/2001/XMLSchema" xmlns:xs="http://www.w3.org/2001/XMLSchema" xmlns:p="http://schemas.microsoft.com/office/2006/metadata/properties" xmlns:ns2="86929e96-4e0c-4b8c-b402-5747692292e1" xmlns:ns3="a1b83faa-3ce2-4c13-a4b6-d8dc90d9f3be" targetNamespace="http://schemas.microsoft.com/office/2006/metadata/properties" ma:root="true" ma:fieldsID="22f6bef0743547b6a1db48f893c4de09" ns2:_="" ns3:_="">
    <xsd:import namespace="86929e96-4e0c-4b8c-b402-5747692292e1"/>
    <xsd:import namespace="a1b83faa-3ce2-4c13-a4b6-d8dc90d9f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29e96-4e0c-4b8c-b402-574769229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83faa-3ce2-4c13-a4b6-d8dc90d9f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DD723D-A983-4C57-8230-C13E0D4C7965}"/>
</file>

<file path=customXml/itemProps2.xml><?xml version="1.0" encoding="utf-8"?>
<ds:datastoreItem xmlns:ds="http://schemas.openxmlformats.org/officeDocument/2006/customXml" ds:itemID="{CB22126D-121D-49E4-A8C4-FDA8858A37B0}"/>
</file>

<file path=customXml/itemProps3.xml><?xml version="1.0" encoding="utf-8"?>
<ds:datastoreItem xmlns:ds="http://schemas.openxmlformats.org/officeDocument/2006/customXml" ds:itemID="{AE22C040-7DDF-4AB5-94C0-0327806EDB65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330</Words>
  <Application>Microsoft Office PowerPoint</Application>
  <PresentationFormat>Širokoúhlá obrazovka</PresentationFormat>
  <Paragraphs>53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Aktivní přístup k začleňování a rozmanitosti </vt:lpstr>
      <vt:lpstr>Prezentace aplikace PowerPoint</vt:lpstr>
      <vt:lpstr>Typický Čech?</vt:lpstr>
      <vt:lpstr>Proč řešit začleňování a rozmanitost?</vt:lpstr>
      <vt:lpstr>Příklad dobré praxe - Jeden svět pro všechny</vt:lpstr>
      <vt:lpstr>Co se dá zlepšit?</vt:lpstr>
      <vt:lpstr>Inspirace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Aktivní přístup k začleňování a rozmanitosti </dc:title>
  <dc:creator>Hana Kulhankova</dc:creator>
  <cp:lastModifiedBy>Hana Kulhankova</cp:lastModifiedBy>
  <cp:revision>4</cp:revision>
  <dcterms:created xsi:type="dcterms:W3CDTF">2021-07-21T17:18:26Z</dcterms:created>
  <dcterms:modified xsi:type="dcterms:W3CDTF">2021-07-21T20:07:32Z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0x0101002719F95F53B3F0469C7D7CD3016A95CB</vt:lpwstr>
  </property>
</Properties>
</file>