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90" r:id="rId3"/>
    <p:sldId id="325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6FE"/>
    <a:srgbClr val="6550A3"/>
    <a:srgbClr val="E20074"/>
    <a:srgbClr val="54B6CC"/>
    <a:srgbClr val="6360A7"/>
    <a:srgbClr val="7EBEA5"/>
    <a:srgbClr val="00AEC7"/>
    <a:srgbClr val="4D4D4D"/>
    <a:srgbClr val="554F99"/>
    <a:srgbClr val="BAB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DCD7DF-02E3-4F98-95F2-985F01884871}" v="1" dt="2021-07-16T09:28:27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76" autoAdjust="0"/>
    <p:restoredTop sz="81280" autoAdjust="0"/>
  </p:normalViewPr>
  <p:slideViewPr>
    <p:cSldViewPr snapToGrid="0">
      <p:cViewPr varScale="1">
        <p:scale>
          <a:sx n="106" d="100"/>
          <a:sy n="106" d="100"/>
        </p:scale>
        <p:origin x="14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51" d="100"/>
          <a:sy n="151" d="100"/>
        </p:scale>
        <p:origin x="4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6ECA04-87D3-4420-852C-5B2D6C106A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2A4B12-C76B-4B10-8B8E-89A81FE89E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175E3-70F1-4ED9-ACE6-78A574232D50}" type="datetimeFigureOut">
              <a:rPr lang="cs-CZ" smtClean="0"/>
              <a:t>16.07.2021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858B4-7AF8-485B-9B5D-6C5700FE82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AAFC8-B2BC-4DC8-9D17-AC6BD250B8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0A765-D8FE-4E49-B841-7E98B4E18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436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67DBB-6AE6-4AE4-8D46-540D1F6F1F59}" type="datetimeFigureOut">
              <a:rPr lang="cs-CZ" smtClean="0"/>
              <a:t>16.07.2021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6E378-5151-4D45-96CD-83FFDF327D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7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160F5996-EA9D-4494-BF97-C0D7867742F4}"/>
              </a:ext>
            </a:extLst>
          </p:cNvPr>
          <p:cNvSpPr/>
          <p:nvPr userDrawn="1"/>
        </p:nvSpPr>
        <p:spPr>
          <a:xfrm>
            <a:off x="-1550861" y="-2223814"/>
            <a:ext cx="7200000" cy="7200000"/>
          </a:xfrm>
          <a:prstGeom prst="ellipse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 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34E4C-554C-4DD1-8004-9E123D5BA1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0463" y="1460251"/>
            <a:ext cx="4173537" cy="3634037"/>
          </a:xfrm>
          <a:ln w="114300" cap="sq">
            <a:solidFill>
              <a:schemeClr val="accent6">
                <a:lumMod val="10000"/>
              </a:schemeClr>
            </a:solidFill>
            <a:miter lim="800000"/>
          </a:ln>
        </p:spPr>
        <p:txBody>
          <a:bodyPr lIns="180000" tIns="180000" rIns="288000" bIns="180000" anchor="ctr">
            <a:normAutofit/>
          </a:bodyPr>
          <a:lstStyle>
            <a:lvl1pPr algn="r">
              <a:defRPr lang="en-US" sz="3600" b="1" kern="120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FC6DF3-1DE3-45BC-A733-4FAC9DEC3ACE}"/>
              </a:ext>
            </a:extLst>
          </p:cNvPr>
          <p:cNvSpPr/>
          <p:nvPr userDrawn="1"/>
        </p:nvSpPr>
        <p:spPr>
          <a:xfrm>
            <a:off x="8903775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Picture 2" descr="K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88" y="6139278"/>
            <a:ext cx="149199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8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DC3855-62CC-44BF-9EA6-6291B1C76B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80AA3B3-01B4-4E72-99EE-C2DD56DE7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0463" y="1460251"/>
            <a:ext cx="4173537" cy="3634037"/>
          </a:xfrm>
          <a:ln w="114300" cap="sq">
            <a:solidFill>
              <a:schemeClr val="accent6">
                <a:lumMod val="10000"/>
              </a:schemeClr>
            </a:solidFill>
            <a:miter lim="800000"/>
          </a:ln>
        </p:spPr>
        <p:txBody>
          <a:bodyPr lIns="180000" tIns="180000" rIns="288000" bIns="180000" anchor="ctr">
            <a:normAutofit/>
          </a:bodyPr>
          <a:lstStyle>
            <a:lvl1pPr algn="r">
              <a:defRPr lang="en-US" sz="3600" b="1" kern="120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E50199-3B22-4B7D-84F3-CAC7BDF847D9}"/>
              </a:ext>
            </a:extLst>
          </p:cNvPr>
          <p:cNvSpPr/>
          <p:nvPr userDrawn="1"/>
        </p:nvSpPr>
        <p:spPr>
          <a:xfrm>
            <a:off x="8903775" y="519193"/>
            <a:ext cx="240225" cy="5281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6" descr="K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88" y="6139278"/>
            <a:ext cx="149199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4B65CDB3-A474-438E-BCA0-E5B1F525A962}"/>
              </a:ext>
            </a:extLst>
          </p:cNvPr>
          <p:cNvSpPr/>
          <p:nvPr userDrawn="1"/>
        </p:nvSpPr>
        <p:spPr>
          <a:xfrm>
            <a:off x="-1382421" y="-3942000"/>
            <a:ext cx="10800000" cy="10800000"/>
          </a:xfrm>
          <a:prstGeom prst="ellipse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725FC-EA1C-42D2-871B-33F004BBB32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81981" y="1548231"/>
            <a:ext cx="3055938" cy="4186822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4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49EE092-2A4F-4D7F-B534-484324051E7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10000"/>
              </a:schemeClr>
            </a:solidFill>
          </a:ln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AC77D8-72D6-41F9-B682-25A25EA41F64}"/>
              </a:ext>
            </a:extLst>
          </p:cNvPr>
          <p:cNvSpPr/>
          <p:nvPr userDrawn="1"/>
        </p:nvSpPr>
        <p:spPr>
          <a:xfrm>
            <a:off x="-88232" y="0"/>
            <a:ext cx="328457" cy="3681663"/>
          </a:xfrm>
          <a:prstGeom prst="rect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F9C1480E-37AD-4262-9A8F-D384BD00C60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06082" y="3023936"/>
            <a:ext cx="3055938" cy="2711117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4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  <p:pic>
        <p:nvPicPr>
          <p:cNvPr id="8" name="Picture 7" descr="K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88" y="6139278"/>
            <a:ext cx="149199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98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4B65CDB3-A474-438E-BCA0-E5B1F525A962}"/>
              </a:ext>
            </a:extLst>
          </p:cNvPr>
          <p:cNvSpPr/>
          <p:nvPr userDrawn="1"/>
        </p:nvSpPr>
        <p:spPr>
          <a:xfrm>
            <a:off x="-1374399" y="-3942000"/>
            <a:ext cx="10800000" cy="10800000"/>
          </a:xfrm>
          <a:prstGeom prst="ellipse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1E02D7-4FEC-4DDB-8A8A-8D359A00E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B75783-7464-4290-AE33-C89442DDD1F8}"/>
              </a:ext>
            </a:extLst>
          </p:cNvPr>
          <p:cNvSpPr/>
          <p:nvPr userDrawn="1"/>
        </p:nvSpPr>
        <p:spPr>
          <a:xfrm>
            <a:off x="-88232" y="0"/>
            <a:ext cx="328457" cy="3681663"/>
          </a:xfrm>
          <a:prstGeom prst="rect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4316F3D-5CD5-4EB3-86FB-9A484C54079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759242" y="1620000"/>
            <a:ext cx="6128762" cy="4275474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4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176213" indent="-176213"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  <p:pic>
        <p:nvPicPr>
          <p:cNvPr id="8" name="Picture 7" descr="K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88" y="6139278"/>
            <a:ext cx="149199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6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8AF02D5-CFCF-4F55-8B0F-71EA244678B9}"/>
              </a:ext>
            </a:extLst>
          </p:cNvPr>
          <p:cNvSpPr/>
          <p:nvPr userDrawn="1"/>
        </p:nvSpPr>
        <p:spPr>
          <a:xfrm>
            <a:off x="2772000" y="540000"/>
            <a:ext cx="2160000" cy="2160000"/>
          </a:xfrm>
          <a:prstGeom prst="ellipse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528461-C1B3-45D1-AC70-532986C8FB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30105" y="833605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9B4945-77A5-48A1-B7D7-E9333B2EAA4F}"/>
              </a:ext>
            </a:extLst>
          </p:cNvPr>
          <p:cNvSpPr/>
          <p:nvPr userDrawn="1"/>
        </p:nvSpPr>
        <p:spPr>
          <a:xfrm>
            <a:off x="5290105" y="540000"/>
            <a:ext cx="2160000" cy="2160000"/>
          </a:xfrm>
          <a:prstGeom prst="ellipse">
            <a:avLst/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61D16CA-80FA-4BC3-B157-5ECA77932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48210" y="833605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595D2CD-8E1C-461E-9454-A8C728E485F0}"/>
              </a:ext>
            </a:extLst>
          </p:cNvPr>
          <p:cNvSpPr/>
          <p:nvPr userDrawn="1"/>
        </p:nvSpPr>
        <p:spPr>
          <a:xfrm>
            <a:off x="2772000" y="3078001"/>
            <a:ext cx="2160000" cy="2160000"/>
          </a:xfrm>
          <a:prstGeom prst="ellipse">
            <a:avLst/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A691244-CA0B-4977-BD20-D353121DDA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30105" y="3371606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66098A-B3D6-482D-BDE2-31451A7BC5F0}"/>
              </a:ext>
            </a:extLst>
          </p:cNvPr>
          <p:cNvSpPr/>
          <p:nvPr userDrawn="1"/>
        </p:nvSpPr>
        <p:spPr>
          <a:xfrm>
            <a:off x="5290105" y="3078001"/>
            <a:ext cx="2160000" cy="2160000"/>
          </a:xfrm>
          <a:prstGeom prst="ellipse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01B670-55EF-4B0D-9E5D-FF54E36280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8210" y="3371606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CFF917A7-A507-4827-9C17-8A2D9368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2C5EB0-70DD-40F8-964A-4B0DC214B8D8}"/>
              </a:ext>
            </a:extLst>
          </p:cNvPr>
          <p:cNvSpPr/>
          <p:nvPr userDrawn="1"/>
        </p:nvSpPr>
        <p:spPr>
          <a:xfrm>
            <a:off x="0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Picture 14" descr="K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88" y="6139278"/>
            <a:ext cx="149199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4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8284EA69-FF63-4434-AFE2-993528B31336}"/>
              </a:ext>
            </a:extLst>
          </p:cNvPr>
          <p:cNvSpPr/>
          <p:nvPr userDrawn="1"/>
        </p:nvSpPr>
        <p:spPr>
          <a:xfrm>
            <a:off x="2780020" y="3077369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BEC3CD-3A93-43C4-95D1-1FA15CF9B96B}"/>
              </a:ext>
            </a:extLst>
          </p:cNvPr>
          <p:cNvSpPr/>
          <p:nvPr userDrawn="1"/>
        </p:nvSpPr>
        <p:spPr>
          <a:xfrm>
            <a:off x="2771998" y="540000"/>
            <a:ext cx="2160001" cy="21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8AF02D5-CFCF-4F55-8B0F-71EA244678B9}"/>
              </a:ext>
            </a:extLst>
          </p:cNvPr>
          <p:cNvSpPr/>
          <p:nvPr userDrawn="1"/>
        </p:nvSpPr>
        <p:spPr>
          <a:xfrm>
            <a:off x="2772000" y="540000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9B4945-77A5-48A1-B7D7-E9333B2EAA4F}"/>
              </a:ext>
            </a:extLst>
          </p:cNvPr>
          <p:cNvSpPr/>
          <p:nvPr userDrawn="1"/>
        </p:nvSpPr>
        <p:spPr>
          <a:xfrm>
            <a:off x="5290105" y="540000"/>
            <a:ext cx="2160000" cy="2160000"/>
          </a:xfrm>
          <a:prstGeom prst="ellipse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61D16CA-80FA-4BC3-B157-5ECA77932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48210" y="833605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66098A-B3D6-482D-BDE2-31451A7BC5F0}"/>
              </a:ext>
            </a:extLst>
          </p:cNvPr>
          <p:cNvSpPr/>
          <p:nvPr userDrawn="1"/>
        </p:nvSpPr>
        <p:spPr>
          <a:xfrm>
            <a:off x="5290105" y="3078001"/>
            <a:ext cx="2160000" cy="2160000"/>
          </a:xfrm>
          <a:prstGeom prst="ellipse">
            <a:avLst/>
          </a:prstGeom>
          <a:solidFill>
            <a:schemeClr val="accent6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0601B670-55EF-4B0D-9E5D-FF54E36280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8210" y="3371606"/>
            <a:ext cx="1435769" cy="158073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</a:defRPr>
            </a:lvl1pPr>
            <a:lvl2pPr marL="176213" indent="-176213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SzPct val="130000"/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428561-873B-45DC-9C9C-99E34E822F3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80020" y="540000"/>
            <a:ext cx="2160728" cy="2160588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DD6864D-2D1C-400E-92D7-AB8F774DF94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10000"/>
              </a:schemeClr>
            </a:solidFill>
          </a:ln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79D890-C5D5-4207-94F6-1A3E88C6B71C}"/>
              </a:ext>
            </a:extLst>
          </p:cNvPr>
          <p:cNvSpPr/>
          <p:nvPr userDrawn="1"/>
        </p:nvSpPr>
        <p:spPr>
          <a:xfrm>
            <a:off x="0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121C5E1E-9411-4ED9-90A1-E24F2178541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63251" y="3076781"/>
            <a:ext cx="2160728" cy="2160588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pic>
        <p:nvPicPr>
          <p:cNvPr id="19" name="Picture 18" descr="K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88" y="6139278"/>
            <a:ext cx="149199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0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bg>
      <p:bgPr>
        <a:solidFill>
          <a:srgbClr val="6550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4B65CDB3-A474-438E-BCA0-E5B1F525A962}"/>
              </a:ext>
            </a:extLst>
          </p:cNvPr>
          <p:cNvSpPr/>
          <p:nvPr userDrawn="1"/>
        </p:nvSpPr>
        <p:spPr>
          <a:xfrm>
            <a:off x="-1411319" y="-3942000"/>
            <a:ext cx="10800000" cy="10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5AF559-C06A-4F13-93A5-0DD25F0B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B75783-7464-4290-AE33-C89442DDD1F8}"/>
              </a:ext>
            </a:extLst>
          </p:cNvPr>
          <p:cNvSpPr/>
          <p:nvPr userDrawn="1"/>
        </p:nvSpPr>
        <p:spPr>
          <a:xfrm>
            <a:off x="-88232" y="0"/>
            <a:ext cx="328457" cy="3681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1386995-4DFC-4DD8-A909-B1FBAA8925A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759242" y="1620000"/>
            <a:ext cx="6128762" cy="4275474"/>
          </a:xfrm>
        </p:spPr>
        <p:txBody>
          <a:bodyPr/>
          <a:lstStyle>
            <a:lvl1pPr>
              <a:defRPr lang="en-US" sz="1800" b="1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0" indent="0">
              <a:buClr>
                <a:schemeClr val="bg1"/>
              </a:buClr>
              <a:buSzPct val="130000"/>
              <a:buFont typeface="Arial" panose="020B0604020202020204" pitchFamily="34" charset="0"/>
              <a:buNone/>
              <a:defRPr lang="en-US" sz="1600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 marL="0" indent="0">
              <a:buClr>
                <a:schemeClr val="bg1"/>
              </a:buClr>
              <a:buSzPct val="130000"/>
              <a:buFont typeface="Arial" panose="020B0604020202020204" pitchFamily="34" charset="0"/>
              <a:buNone/>
              <a:defRPr lang="en-US" sz="1400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 marL="0" indent="0">
              <a:buClr>
                <a:schemeClr val="bg1"/>
              </a:buClr>
              <a:buSzPct val="130000"/>
              <a:buFont typeface="Arial" panose="020B0604020202020204" pitchFamily="34" charset="0"/>
              <a:buNone/>
              <a:defRPr lang="en-US" sz="1200" kern="1200" dirty="0" smtClean="0">
                <a:solidFill>
                  <a:schemeClr val="accent6">
                    <a:lumMod val="10000"/>
                  </a:schemeClr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cs-CZ" dirty="0"/>
              <a:t>Upravte styly předlohy</a:t>
            </a:r>
            <a:endParaRPr lang="en-US" dirty="0"/>
          </a:p>
          <a:p>
            <a:pPr lvl="1"/>
            <a:r>
              <a:rPr lang="cs-CZ" dirty="0"/>
              <a:t>Druhá úroveň</a:t>
            </a:r>
            <a:endParaRPr lang="en-US" dirty="0"/>
          </a:p>
          <a:p>
            <a:pPr lvl="2"/>
            <a:r>
              <a:rPr lang="cs-CZ" dirty="0"/>
              <a:t>Třetí úroveň</a:t>
            </a:r>
            <a:endParaRPr lang="en-US" dirty="0"/>
          </a:p>
          <a:p>
            <a:pPr lvl="3"/>
            <a:r>
              <a:rPr lang="cs-CZ" dirty="0"/>
              <a:t>Čtvrtá úroveň</a:t>
            </a:r>
            <a:endParaRPr lang="en-US" dirty="0"/>
          </a:p>
        </p:txBody>
      </p:sp>
      <p:pic>
        <p:nvPicPr>
          <p:cNvPr id="3" name="Picture 2" descr="KEne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91" y="6139280"/>
            <a:ext cx="149199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75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59242" y="1620000"/>
            <a:ext cx="6128763" cy="428349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C37579-D433-4A96-82E2-F6DA14FD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2411999" cy="2160000"/>
          </a:xfrm>
          <a:prstGeom prst="rect">
            <a:avLst/>
          </a:prstGeom>
          <a:ln w="63500" cap="sq">
            <a:solidFill>
              <a:schemeClr val="accent6">
                <a:lumMod val="10000"/>
              </a:schemeClr>
            </a:solidFill>
            <a:miter lim="800000"/>
          </a:ln>
        </p:spPr>
        <p:txBody>
          <a:bodyPr vert="horz" lIns="252000" tIns="180000" rIns="180000" bIns="180000" rtlCol="0" anchor="ctr">
            <a:normAutofit/>
          </a:bodyPr>
          <a:lstStyle/>
          <a:p>
            <a:endParaRPr lang="cs-CZ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B32F31-1702-4136-80AF-0E6E18911EB5}"/>
              </a:ext>
            </a:extLst>
          </p:cNvPr>
          <p:cNvSpPr/>
          <p:nvPr userDrawn="1"/>
        </p:nvSpPr>
        <p:spPr>
          <a:xfrm>
            <a:off x="0" y="0"/>
            <a:ext cx="240225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71" r:id="rId3"/>
    <p:sldLayoutId id="2147483672" r:id="rId4"/>
    <p:sldLayoutId id="2147483670" r:id="rId5"/>
    <p:sldLayoutId id="2147483674" r:id="rId6"/>
    <p:sldLayoutId id="2147483673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cs-CZ" sz="2000" b="1" kern="1200" dirty="0" smtClean="0">
          <a:ln>
            <a:noFill/>
          </a:ln>
          <a:solidFill>
            <a:schemeClr val="tx1">
              <a:lumMod val="5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800" b="1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1pPr>
      <a:lvl2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6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2pPr>
      <a:lvl3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4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3pPr>
      <a:lvl4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2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4pPr>
      <a:lvl5pPr marL="176213" indent="-176213" algn="l" defTabSz="685800" rtl="0" eaLnBrk="1" latinLnBrk="0" hangingPunct="1">
        <a:lnSpc>
          <a:spcPct val="90000"/>
        </a:lnSpc>
        <a:spcBef>
          <a:spcPts val="375"/>
        </a:spcBef>
        <a:buClr>
          <a:schemeClr val="accent6">
            <a:lumMod val="10000"/>
          </a:schemeClr>
        </a:buClr>
        <a:buSzPct val="130000"/>
        <a:buFont typeface="Arial" panose="020B0604020202020204" pitchFamily="34" charset="0"/>
        <a:buChar char="•"/>
        <a:defRPr sz="1200" kern="1200">
          <a:solidFill>
            <a:schemeClr val="accent6">
              <a:lumMod val="10000"/>
            </a:schemeClr>
          </a:solidFill>
          <a:latin typeface="+mj-lt"/>
          <a:ea typeface="Verdana" panose="020B0604030504040204" pitchFamily="34" charset="0"/>
          <a:cs typeface="Calibri" panose="020F050202020403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unding-tenders/opportunities/portal/screen/home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6FBDC0-B6B3-4FC2-8177-13C622CEDC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podat žádost v programu Kreativní Evropa</a:t>
            </a:r>
          </a:p>
          <a:p>
            <a:r>
              <a:rPr lang="cs-CZ" sz="2400" b="0" dirty="0"/>
              <a:t>16.7.2021</a:t>
            </a:r>
          </a:p>
          <a:p>
            <a:r>
              <a:rPr lang="cs-CZ" sz="2400" b="0" dirty="0"/>
              <a:t>online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264B2-E712-44A2-B590-AEC4D80B25E3}"/>
              </a:ext>
            </a:extLst>
          </p:cNvPr>
          <p:cNvSpPr/>
          <p:nvPr/>
        </p:nvSpPr>
        <p:spPr>
          <a:xfrm>
            <a:off x="8903775" y="519193"/>
            <a:ext cx="240225" cy="5281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4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Slovníček pojmů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04921" y="307818"/>
            <a:ext cx="6128762" cy="5895475"/>
          </a:xfrm>
        </p:spPr>
        <p:txBody>
          <a:bodyPr>
            <a:normAutofit/>
          </a:bodyPr>
          <a:lstStyle/>
          <a:p>
            <a:pPr>
              <a:spcBef>
                <a:spcPts val="700"/>
              </a:spcBef>
            </a:pPr>
            <a:r>
              <a:rPr lang="cs-CZ" altLang="cs-CZ" sz="1400" dirty="0">
                <a:ea typeface="MS PGothic" panose="020B0600070205080204" pitchFamily="34" charset="-128"/>
              </a:rPr>
              <a:t>FTOP (</a:t>
            </a:r>
            <a:r>
              <a:rPr lang="cs-CZ" altLang="cs-CZ" sz="1400" dirty="0" err="1">
                <a:ea typeface="MS PGothic" panose="020B0600070205080204" pitchFamily="34" charset="-128"/>
              </a:rPr>
              <a:t>Funding</a:t>
            </a:r>
            <a:r>
              <a:rPr lang="cs-CZ" altLang="cs-CZ" sz="1400" dirty="0">
                <a:ea typeface="MS PGothic" panose="020B0600070205080204" pitchFamily="34" charset="-128"/>
              </a:rPr>
              <a:t> </a:t>
            </a:r>
            <a:r>
              <a:rPr lang="cs-CZ" altLang="cs-CZ" sz="1400" dirty="0" err="1">
                <a:ea typeface="MS PGothic" panose="020B0600070205080204" pitchFamily="34" charset="-128"/>
              </a:rPr>
              <a:t>Tenders</a:t>
            </a:r>
            <a:r>
              <a:rPr lang="cs-CZ" altLang="cs-CZ" sz="1400" dirty="0">
                <a:ea typeface="MS PGothic" panose="020B0600070205080204" pitchFamily="34" charset="-128"/>
              </a:rPr>
              <a:t> and </a:t>
            </a:r>
            <a:r>
              <a:rPr lang="cs-CZ" altLang="cs-CZ" sz="1400" dirty="0" err="1">
                <a:ea typeface="MS PGothic" panose="020B0600070205080204" pitchFamily="34" charset="-128"/>
              </a:rPr>
              <a:t>Opportunities</a:t>
            </a:r>
            <a:r>
              <a:rPr lang="cs-CZ" altLang="cs-CZ" sz="1400" dirty="0">
                <a:ea typeface="MS PGothic" panose="020B0600070205080204" pitchFamily="34" charset="-128"/>
              </a:rPr>
              <a:t> </a:t>
            </a:r>
            <a:r>
              <a:rPr lang="cs-CZ" altLang="cs-CZ" sz="1400" dirty="0" err="1">
                <a:ea typeface="MS PGothic" panose="020B0600070205080204" pitchFamily="34" charset="-128"/>
              </a:rPr>
              <a:t>Portal</a:t>
            </a:r>
            <a:r>
              <a:rPr lang="cs-CZ" altLang="cs-CZ" sz="1400" dirty="0">
                <a:ea typeface="MS PGothic" panose="020B0600070205080204" pitchFamily="34" charset="-128"/>
              </a:rPr>
              <a:t> 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- centrální portál, kde se podávají a spravují granty všech evropských programů. Najdete zde všechny výzvy a tendry, podpořené projekty, manuály k podávání žádostí nebo příklady smluv. </a:t>
            </a:r>
            <a:b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</a:b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Odkaz: 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https://ec.europa.eu/info/funding-tenders/opportunities/portal/screen/home</a:t>
            </a: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sz="1400" dirty="0" err="1">
                <a:ea typeface="MS PGothic" panose="020B0600070205080204" pitchFamily="34" charset="-128"/>
              </a:rPr>
              <a:t>eGrants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 - on-line systém podávání žádostí a jejich managementu. Umožňuje žadatelům žádat o podporu a reportovat o průběhu projektu. </a:t>
            </a: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sz="1400" dirty="0">
                <a:ea typeface="MS PGothic" panose="020B0600070205080204" pitchFamily="34" charset="-128"/>
              </a:rPr>
              <a:t>EU login 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– registrace a ověření konkrétní osoby na základě emailové adresy a hesla</a:t>
            </a: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sz="1400" dirty="0">
                <a:ea typeface="MS PGothic" panose="020B0600070205080204" pitchFamily="34" charset="-128"/>
              </a:rPr>
              <a:t>PIC (Participant </a:t>
            </a:r>
            <a:r>
              <a:rPr lang="cs-CZ" altLang="cs-CZ" sz="1400" dirty="0" err="1">
                <a:ea typeface="MS PGothic" panose="020B0600070205080204" pitchFamily="34" charset="-128"/>
              </a:rPr>
              <a:t>Identification</a:t>
            </a:r>
            <a:r>
              <a:rPr lang="cs-CZ" altLang="cs-CZ" sz="1400" dirty="0">
                <a:ea typeface="MS PGothic" panose="020B0600070205080204" pitchFamily="34" charset="-128"/>
              </a:rPr>
              <a:t> </a:t>
            </a:r>
            <a:r>
              <a:rPr lang="cs-CZ" altLang="cs-CZ" sz="1400" dirty="0" err="1">
                <a:ea typeface="MS PGothic" panose="020B0600070205080204" pitchFamily="34" charset="-128"/>
              </a:rPr>
              <a:t>Code</a:t>
            </a:r>
            <a:r>
              <a:rPr lang="cs-CZ" altLang="cs-CZ" sz="1400" dirty="0">
                <a:ea typeface="MS PGothic" panose="020B0600070205080204" pitchFamily="34" charset="-128"/>
              </a:rPr>
              <a:t>) 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– identifikační číslo přidělené společnosti/organizaci po registraci v Participant </a:t>
            </a:r>
            <a:r>
              <a:rPr lang="cs-CZ" altLang="cs-CZ" sz="1400" dirty="0" err="1">
                <a:solidFill>
                  <a:schemeClr val="tx1"/>
                </a:solidFill>
                <a:ea typeface="MS PGothic" panose="020B0600070205080204" pitchFamily="34" charset="-128"/>
              </a:rPr>
              <a:t>Register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 (součást FTOP), nutné pro podání žádosti</a:t>
            </a: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sz="1400" dirty="0" err="1">
                <a:ea typeface="MS PGothic" panose="020B0600070205080204" pitchFamily="34" charset="-128"/>
              </a:rPr>
              <a:t>Work</a:t>
            </a:r>
            <a:r>
              <a:rPr lang="cs-CZ" altLang="cs-CZ" sz="1400" dirty="0">
                <a:ea typeface="MS PGothic" panose="020B0600070205080204" pitchFamily="34" charset="-128"/>
              </a:rPr>
              <a:t> </a:t>
            </a:r>
            <a:r>
              <a:rPr lang="cs-CZ" altLang="cs-CZ" sz="1400" dirty="0" err="1">
                <a:ea typeface="MS PGothic" panose="020B0600070205080204" pitchFamily="34" charset="-128"/>
              </a:rPr>
              <a:t>Package</a:t>
            </a:r>
            <a:r>
              <a:rPr lang="cs-CZ" altLang="cs-CZ" sz="1400" dirty="0">
                <a:ea typeface="MS PGothic" panose="020B0600070205080204" pitchFamily="34" charset="-128"/>
              </a:rPr>
              <a:t> (WP) 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– „balík aktivit“, do kterých je projekt organizován, např. Project Management, </a:t>
            </a:r>
            <a:r>
              <a:rPr lang="cs-CZ" altLang="cs-CZ" sz="1400" dirty="0" err="1">
                <a:solidFill>
                  <a:schemeClr val="tx1"/>
                </a:solidFill>
                <a:ea typeface="MS PGothic" panose="020B0600070205080204" pitchFamily="34" charset="-128"/>
              </a:rPr>
              <a:t>Dissemination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 – povinné WP jsou definované v jednotlivých výzvách</a:t>
            </a: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sz="1400" dirty="0" err="1">
                <a:ea typeface="MS PGothic" panose="020B0600070205080204" pitchFamily="34" charset="-128"/>
              </a:rPr>
              <a:t>Deliverables</a:t>
            </a:r>
            <a:r>
              <a:rPr lang="cs-CZ" altLang="cs-CZ" sz="1400" dirty="0">
                <a:ea typeface="MS PGothic" panose="020B0600070205080204" pitchFamily="34" charset="-128"/>
              </a:rPr>
              <a:t> </a:t>
            </a:r>
            <a:r>
              <a:rPr lang="cs-CZ" altLang="cs-CZ" sz="1400" dirty="0">
                <a:solidFill>
                  <a:schemeClr val="tx1"/>
                </a:solidFill>
                <a:ea typeface="MS PGothic" panose="020B0600070205080204" pitchFamily="34" charset="-128"/>
              </a:rPr>
              <a:t>– výstupy projektu k jednotlivým WP, které prokazují jeho průběh a dokončení; nahrávají se na portál pouze elektronicky</a:t>
            </a: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39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D848B-A55C-432E-8EA9-64266458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Součásti žádosti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CC62B-8147-4C54-A61C-C9574A06F0F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9242" y="371193"/>
            <a:ext cx="6128762" cy="5524282"/>
          </a:xfrm>
        </p:spPr>
        <p:txBody>
          <a:bodyPr>
            <a:normAutofit/>
          </a:bodyPr>
          <a:lstStyle/>
          <a:p>
            <a:pPr>
              <a:spcBef>
                <a:spcPts val="700"/>
              </a:spcBef>
            </a:pPr>
            <a:r>
              <a:rPr lang="cs-CZ" altLang="cs-CZ" dirty="0">
                <a:ea typeface="MS PGothic" panose="020B0600070205080204" pitchFamily="34" charset="-128"/>
              </a:rPr>
              <a:t>Část A </a:t>
            </a:r>
            <a:r>
              <a:rPr lang="cs-CZ" altLang="cs-CZ" dirty="0">
                <a:solidFill>
                  <a:schemeClr val="tx1"/>
                </a:solidFill>
                <a:ea typeface="MS PGothic" panose="020B0600070205080204" pitchFamily="34" charset="-128"/>
              </a:rPr>
              <a:t>– vyplňuje se online (administrativní část žádosti)</a:t>
            </a:r>
          </a:p>
          <a:p>
            <a:pPr>
              <a:spcBef>
                <a:spcPts val="700"/>
              </a:spcBef>
            </a:pPr>
            <a:endParaRPr lang="cs-CZ" altLang="cs-CZ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dirty="0">
                <a:ea typeface="MS PGothic" panose="020B0600070205080204" pitchFamily="34" charset="-128"/>
              </a:rPr>
              <a:t>Část B </a:t>
            </a:r>
            <a:r>
              <a:rPr lang="cs-CZ" altLang="cs-CZ" dirty="0">
                <a:solidFill>
                  <a:schemeClr val="tx1"/>
                </a:solidFill>
                <a:ea typeface="MS PGothic" panose="020B0600070205080204" pitchFamily="34" charset="-128"/>
              </a:rPr>
              <a:t>– příloha ke stažení a vyplnění, která se poté nahrává do Portálu – nejdůležitější část (hodnotící kritéria) definující cíle, aktivity, strategie, </a:t>
            </a:r>
            <a:r>
              <a:rPr lang="cs-CZ" altLang="cs-CZ" dirty="0" err="1">
                <a:solidFill>
                  <a:schemeClr val="tx1"/>
                </a:solidFill>
                <a:ea typeface="MS PGothic" panose="020B0600070205080204" pitchFamily="34" charset="-128"/>
              </a:rPr>
              <a:t>WPs</a:t>
            </a:r>
            <a:r>
              <a:rPr lang="cs-CZ" altLang="cs-CZ" dirty="0">
                <a:solidFill>
                  <a:schemeClr val="tx1"/>
                </a:solidFill>
                <a:ea typeface="MS PGothic" panose="020B0600070205080204" pitchFamily="34" charset="-128"/>
              </a:rPr>
              <a:t> a </a:t>
            </a:r>
            <a:r>
              <a:rPr lang="cs-CZ" altLang="cs-CZ" dirty="0" err="1">
                <a:solidFill>
                  <a:schemeClr val="tx1"/>
                </a:solidFill>
                <a:ea typeface="MS PGothic" panose="020B0600070205080204" pitchFamily="34" charset="-128"/>
              </a:rPr>
              <a:t>deliverables</a:t>
            </a:r>
            <a:endParaRPr lang="cs-CZ" altLang="cs-CZ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endParaRPr lang="cs-CZ" altLang="cs-CZ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dirty="0">
                <a:ea typeface="MS PGothic" panose="020B0600070205080204" pitchFamily="34" charset="-128"/>
              </a:rPr>
              <a:t>Část C </a:t>
            </a:r>
            <a:r>
              <a:rPr lang="cs-CZ" altLang="cs-CZ" dirty="0">
                <a:solidFill>
                  <a:schemeClr val="tx1"/>
                </a:solidFill>
                <a:ea typeface="MS PGothic" panose="020B0600070205080204" pitchFamily="34" charset="-128"/>
              </a:rPr>
              <a:t>– vyplňuje se online (statistické údaje)</a:t>
            </a:r>
          </a:p>
          <a:p>
            <a:pPr>
              <a:spcBef>
                <a:spcPts val="700"/>
              </a:spcBef>
            </a:pPr>
            <a:endParaRPr lang="cs-CZ" altLang="cs-CZ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r>
              <a:rPr lang="cs-CZ" altLang="cs-CZ" dirty="0">
                <a:ea typeface="MS PGothic" panose="020B0600070205080204" pitchFamily="34" charset="-128"/>
              </a:rPr>
              <a:t>Povinné přílohy </a:t>
            </a:r>
            <a:r>
              <a:rPr lang="cs-CZ" altLang="cs-CZ" dirty="0">
                <a:solidFill>
                  <a:schemeClr val="tx1"/>
                </a:solidFill>
                <a:ea typeface="MS PGothic" panose="020B0600070205080204" pitchFamily="34" charset="-128"/>
              </a:rPr>
              <a:t>– ke stažení a nahrání na portál, počet a typ příloh záleží na konkrétní výzvě/okruhu</a:t>
            </a: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ts val="700"/>
              </a:spcBef>
            </a:pPr>
            <a:endParaRPr lang="cs-CZ" altLang="cs-CZ" sz="1400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C8FCE-39C1-4C3D-8D51-D7E1A12881DC}"/>
              </a:ext>
            </a:extLst>
          </p:cNvPr>
          <p:cNvSpPr/>
          <p:nvPr/>
        </p:nvSpPr>
        <p:spPr>
          <a:xfrm>
            <a:off x="-88232" y="0"/>
            <a:ext cx="328457" cy="4158001"/>
          </a:xfrm>
          <a:prstGeom prst="rect">
            <a:avLst/>
          </a:prstGeom>
          <a:solidFill>
            <a:srgbClr val="655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0679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reativni Evropa">
      <a:dk1>
        <a:srgbClr val="333333"/>
      </a:dk1>
      <a:lt1>
        <a:sysClr val="window" lastClr="FFFFFF"/>
      </a:lt1>
      <a:dk2>
        <a:srgbClr val="44546A"/>
      </a:dk2>
      <a:lt2>
        <a:srgbClr val="E7E6E6"/>
      </a:lt2>
      <a:accent1>
        <a:srgbClr val="554F99"/>
      </a:accent1>
      <a:accent2>
        <a:srgbClr val="BAB7D6"/>
      </a:accent2>
      <a:accent3>
        <a:srgbClr val="756EAC"/>
      </a:accent3>
      <a:accent4>
        <a:srgbClr val="BAB7D6"/>
      </a:accent4>
      <a:accent5>
        <a:srgbClr val="756EAC"/>
      </a:accent5>
      <a:accent6>
        <a:srgbClr val="F2F2F2"/>
      </a:accent6>
      <a:hlink>
        <a:srgbClr val="00AEC7"/>
      </a:hlink>
      <a:folHlink>
        <a:srgbClr val="00AEC7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90319-Kreativni_Evropa-kultura.potx" id="{09C00CC6-E647-4229-B90A-C740302C2486}" vid="{9FDAA189-EA10-49E2-8074-770F966792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19F95F53B3F0469C7D7CD3016A95CB" ma:contentTypeVersion="13" ma:contentTypeDescription="Vytvoří nový dokument" ma:contentTypeScope="" ma:versionID="f93f2217958814d959adf7a72023919b">
  <xsd:schema xmlns:xsd="http://www.w3.org/2001/XMLSchema" xmlns:xs="http://www.w3.org/2001/XMLSchema" xmlns:p="http://schemas.microsoft.com/office/2006/metadata/properties" xmlns:ns2="86929e96-4e0c-4b8c-b402-5747692292e1" xmlns:ns3="a1b83faa-3ce2-4c13-a4b6-d8dc90d9f3be" targetNamespace="http://schemas.microsoft.com/office/2006/metadata/properties" ma:root="true" ma:fieldsID="22f6bef0743547b6a1db48f893c4de09" ns2:_="" ns3:_="">
    <xsd:import namespace="86929e96-4e0c-4b8c-b402-5747692292e1"/>
    <xsd:import namespace="a1b83faa-3ce2-4c13-a4b6-d8dc90d9f3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29e96-4e0c-4b8c-b402-5747692292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b83faa-3ce2-4c13-a4b6-d8dc90d9f3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CE33B9-20DF-4078-BA3E-88D5F9CB8EA3}"/>
</file>

<file path=customXml/itemProps2.xml><?xml version="1.0" encoding="utf-8"?>
<ds:datastoreItem xmlns:ds="http://schemas.openxmlformats.org/officeDocument/2006/customXml" ds:itemID="{D76F28D5-6914-4EC0-A783-A71DC72A801D}"/>
</file>

<file path=customXml/itemProps3.xml><?xml version="1.0" encoding="utf-8"?>
<ds:datastoreItem xmlns:ds="http://schemas.openxmlformats.org/officeDocument/2006/customXml" ds:itemID="{6BBFE349-3731-401D-9CCF-70C64FB606A9}"/>
</file>

<file path=docProps/app.xml><?xml version="1.0" encoding="utf-8"?>
<Properties xmlns="http://schemas.openxmlformats.org/officeDocument/2006/extended-properties" xmlns:vt="http://schemas.openxmlformats.org/officeDocument/2006/docPropsVTypes">
  <Template>190319-Kreativni_Evropa-kultura</Template>
  <TotalTime>10625</TotalTime>
  <Words>259</Words>
  <Application>Microsoft Office PowerPoint</Application>
  <PresentationFormat>Předvádění na obrazovce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Motiv Office</vt:lpstr>
      <vt:lpstr>Prezentace aplikace PowerPoint</vt:lpstr>
      <vt:lpstr>Slovníček pojmů</vt:lpstr>
      <vt:lpstr>Součásti žádosti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Mullerova Magdalena</dc:creator>
  <cp:lastModifiedBy>Vlaďka Chytilová | Kreativní Evropa – MEDIA</cp:lastModifiedBy>
  <cp:revision>56</cp:revision>
  <dcterms:created xsi:type="dcterms:W3CDTF">2019-04-09T13:52:19Z</dcterms:created>
  <dcterms:modified xsi:type="dcterms:W3CDTF">2021-07-16T09:44:52Z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0x0101002719F95F53B3F0469C7D7CD3016A95CB</vt:lpwstr>
  </property>
</Properties>
</file>