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6"/>
  </p:notesMasterIdLst>
  <p:sldIdLst>
    <p:sldId id="279" r:id="rId5"/>
    <p:sldId id="258" r:id="rId6"/>
    <p:sldId id="271" r:id="rId7"/>
    <p:sldId id="286" r:id="rId8"/>
    <p:sldId id="288" r:id="rId9"/>
    <p:sldId id="282" r:id="rId10"/>
    <p:sldId id="285" r:id="rId11"/>
    <p:sldId id="287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9" r:id="rId20"/>
    <p:sldId id="297" r:id="rId21"/>
    <p:sldId id="298" r:id="rId22"/>
    <p:sldId id="278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Light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0528A8-D171-04DE-C974-6A27B811B135}" name="Magdalena Müllerová | Kreativní Evropa Kultura" initials="MK" userId="S::magdalena.mullerova@kreativnievropa.cz::d8024ec6-bd25-4d9b-8a78-11b52470fd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0A3"/>
    <a:srgbClr val="EE8800"/>
    <a:srgbClr val="FF970D"/>
    <a:srgbClr val="EA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2F171-50F2-43C0-988B-20BF303AA462}" v="1" dt="2022-05-05T07:54:04.078"/>
    <p1510:client id="{71243E93-FE3B-4639-9C92-9913CE53D77E}" v="4" dt="2022-05-04T19:35:29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0"/>
    <p:restoredTop sz="94638"/>
  </p:normalViewPr>
  <p:slideViewPr>
    <p:cSldViewPr snapToGrid="0">
      <p:cViewPr varScale="1">
        <p:scale>
          <a:sx n="95" d="100"/>
          <a:sy n="95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ďka Chytilová | Kreativní Evropa – MEDIA" userId="a7fcf4b3-12f5-47a8-9c4e-58695cbe4125" providerId="ADAL" clId="{0E72F171-50F2-43C0-988B-20BF303AA462}"/>
    <pc:docChg chg="undo redo custSel modSld">
      <pc:chgData name="Vlaďka Chytilová | Kreativní Evropa – MEDIA" userId="a7fcf4b3-12f5-47a8-9c4e-58695cbe4125" providerId="ADAL" clId="{0E72F171-50F2-43C0-988B-20BF303AA462}" dt="2022-05-05T07:55:37.432" v="25" actId="6549"/>
      <pc:docMkLst>
        <pc:docMk/>
      </pc:docMkLst>
      <pc:sldChg chg="modSp mod">
        <pc:chgData name="Vlaďka Chytilová | Kreativní Evropa – MEDIA" userId="a7fcf4b3-12f5-47a8-9c4e-58695cbe4125" providerId="ADAL" clId="{0E72F171-50F2-43C0-988B-20BF303AA462}" dt="2022-05-05T07:48:14.316" v="20" actId="20577"/>
        <pc:sldMkLst>
          <pc:docMk/>
          <pc:sldMk cId="832782521" sldId="282"/>
        </pc:sldMkLst>
        <pc:spChg chg="mod">
          <ac:chgData name="Vlaďka Chytilová | Kreativní Evropa – MEDIA" userId="a7fcf4b3-12f5-47a8-9c4e-58695cbe4125" providerId="ADAL" clId="{0E72F171-50F2-43C0-988B-20BF303AA462}" dt="2022-05-05T07:48:14.316" v="20" actId="20577"/>
          <ac:spMkLst>
            <pc:docMk/>
            <pc:sldMk cId="832782521" sldId="282"/>
            <ac:spMk id="167" creationId="{00000000-0000-0000-0000-000000000000}"/>
          </ac:spMkLst>
        </pc:spChg>
      </pc:sldChg>
      <pc:sldChg chg="modSp mod">
        <pc:chgData name="Vlaďka Chytilová | Kreativní Evropa – MEDIA" userId="a7fcf4b3-12f5-47a8-9c4e-58695cbe4125" providerId="ADAL" clId="{0E72F171-50F2-43C0-988B-20BF303AA462}" dt="2022-05-05T07:54:18.948" v="23" actId="207"/>
        <pc:sldMkLst>
          <pc:docMk/>
          <pc:sldMk cId="2608780124" sldId="285"/>
        </pc:sldMkLst>
        <pc:spChg chg="mod">
          <ac:chgData name="Vlaďka Chytilová | Kreativní Evropa – MEDIA" userId="a7fcf4b3-12f5-47a8-9c4e-58695cbe4125" providerId="ADAL" clId="{0E72F171-50F2-43C0-988B-20BF303AA462}" dt="2022-05-05T07:54:18.948" v="23" actId="207"/>
          <ac:spMkLst>
            <pc:docMk/>
            <pc:sldMk cId="2608780124" sldId="285"/>
            <ac:spMk id="71" creationId="{00000000-0000-0000-0000-000000000000}"/>
          </ac:spMkLst>
        </pc:spChg>
      </pc:sldChg>
      <pc:sldChg chg="modSp mod">
        <pc:chgData name="Vlaďka Chytilová | Kreativní Evropa – MEDIA" userId="a7fcf4b3-12f5-47a8-9c4e-58695cbe4125" providerId="ADAL" clId="{0E72F171-50F2-43C0-988B-20BF303AA462}" dt="2022-05-05T07:55:37.432" v="25" actId="6549"/>
        <pc:sldMkLst>
          <pc:docMk/>
          <pc:sldMk cId="2110108686" sldId="290"/>
        </pc:sldMkLst>
        <pc:spChg chg="mod">
          <ac:chgData name="Vlaďka Chytilová | Kreativní Evropa – MEDIA" userId="a7fcf4b3-12f5-47a8-9c4e-58695cbe4125" providerId="ADAL" clId="{0E72F171-50F2-43C0-988B-20BF303AA462}" dt="2022-05-05T07:55:37.432" v="25" actId="6549"/>
          <ac:spMkLst>
            <pc:docMk/>
            <pc:sldMk cId="2110108686" sldId="290"/>
            <ac:spMk id="167" creationId="{00000000-0000-0000-0000-000000000000}"/>
          </ac:spMkLst>
        </pc:spChg>
      </pc:sldChg>
    </pc:docChg>
  </pc:docChgLst>
  <pc:docChgLst>
    <pc:chgData name="Anna Bartošková | Kreativní Evropa – MEDIA" userId="420707a8-7ebf-48bd-b4e5-17633392bd42" providerId="ADAL" clId="{0E9FD9DF-C1C8-4EA7-B6DC-52C2C2277731}"/>
    <pc:docChg chg="modSld">
      <pc:chgData name="Anna Bartošková | Kreativní Evropa – MEDIA" userId="420707a8-7ebf-48bd-b4e5-17633392bd42" providerId="ADAL" clId="{0E9FD9DF-C1C8-4EA7-B6DC-52C2C2277731}" dt="2022-05-04T20:56:36.679" v="3" actId="20577"/>
      <pc:docMkLst>
        <pc:docMk/>
      </pc:docMkLst>
      <pc:sldChg chg="modSp mod">
        <pc:chgData name="Anna Bartošková | Kreativní Evropa – MEDIA" userId="420707a8-7ebf-48bd-b4e5-17633392bd42" providerId="ADAL" clId="{0E9FD9DF-C1C8-4EA7-B6DC-52C2C2277731}" dt="2022-05-04T20:11:04.775" v="1" actId="207"/>
        <pc:sldMkLst>
          <pc:docMk/>
          <pc:sldMk cId="832782521" sldId="282"/>
        </pc:sldMkLst>
        <pc:spChg chg="mod">
          <ac:chgData name="Anna Bartošková | Kreativní Evropa – MEDIA" userId="420707a8-7ebf-48bd-b4e5-17633392bd42" providerId="ADAL" clId="{0E9FD9DF-C1C8-4EA7-B6DC-52C2C2277731}" dt="2022-05-04T20:11:04.775" v="1" actId="207"/>
          <ac:spMkLst>
            <pc:docMk/>
            <pc:sldMk cId="832782521" sldId="282"/>
            <ac:spMk id="167" creationId="{00000000-0000-0000-0000-000000000000}"/>
          </ac:spMkLst>
        </pc:spChg>
      </pc:sldChg>
      <pc:sldChg chg="modSp mod">
        <pc:chgData name="Anna Bartošková | Kreativní Evropa – MEDIA" userId="420707a8-7ebf-48bd-b4e5-17633392bd42" providerId="ADAL" clId="{0E9FD9DF-C1C8-4EA7-B6DC-52C2C2277731}" dt="2022-05-04T20:56:36.679" v="3" actId="20577"/>
        <pc:sldMkLst>
          <pc:docMk/>
          <pc:sldMk cId="1455669598" sldId="292"/>
        </pc:sldMkLst>
        <pc:spChg chg="mod">
          <ac:chgData name="Anna Bartošková | Kreativní Evropa – MEDIA" userId="420707a8-7ebf-48bd-b4e5-17633392bd42" providerId="ADAL" clId="{0E9FD9DF-C1C8-4EA7-B6DC-52C2C2277731}" dt="2022-05-04T20:56:36.679" v="3" actId="20577"/>
          <ac:spMkLst>
            <pc:docMk/>
            <pc:sldMk cId="1455669598" sldId="292"/>
            <ac:spMk id="167" creationId="{00000000-0000-0000-0000-000000000000}"/>
          </ac:spMkLst>
        </pc:spChg>
      </pc:sldChg>
    </pc:docChg>
  </pc:docChgLst>
  <pc:docChgLst>
    <pc:chgData name="Anna Bartošková | Kreativní Evropa – MEDIA" userId="420707a8-7ebf-48bd-b4e5-17633392bd42" providerId="ADAL" clId="{71243E93-FE3B-4639-9C92-9913CE53D77E}"/>
    <pc:docChg chg="undo custSel addSld delSld modSld sldOrd">
      <pc:chgData name="Anna Bartošková | Kreativní Evropa – MEDIA" userId="420707a8-7ebf-48bd-b4e5-17633392bd42" providerId="ADAL" clId="{71243E93-FE3B-4639-9C92-9913CE53D77E}" dt="2022-05-04T20:02:10.182" v="4260" actId="20577"/>
      <pc:docMkLst>
        <pc:docMk/>
      </pc:docMkLst>
      <pc:sldChg chg="del">
        <pc:chgData name="Anna Bartošková | Kreativní Evropa – MEDIA" userId="420707a8-7ebf-48bd-b4e5-17633392bd42" providerId="ADAL" clId="{71243E93-FE3B-4639-9C92-9913CE53D77E}" dt="2022-05-04T15:33:08.780" v="14" actId="2696"/>
        <pc:sldMkLst>
          <pc:docMk/>
          <pc:sldMk cId="0" sldId="256"/>
        </pc:sldMkLst>
      </pc:sldChg>
      <pc:sldChg chg="delSp modSp mod">
        <pc:chgData name="Anna Bartošková | Kreativní Evropa – MEDIA" userId="420707a8-7ebf-48bd-b4e5-17633392bd42" providerId="ADAL" clId="{71243E93-FE3B-4639-9C92-9913CE53D77E}" dt="2022-05-04T16:48:08.861" v="149" actId="14100"/>
        <pc:sldMkLst>
          <pc:docMk/>
          <pc:sldMk cId="0" sldId="258"/>
        </pc:sldMkLst>
        <pc:spChg chg="mod">
          <ac:chgData name="Anna Bartošková | Kreativní Evropa – MEDIA" userId="420707a8-7ebf-48bd-b4e5-17633392bd42" providerId="ADAL" clId="{71243E93-FE3B-4639-9C92-9913CE53D77E}" dt="2022-05-04T16:47:43.115" v="144" actId="1076"/>
          <ac:spMkLst>
            <pc:docMk/>
            <pc:sldMk cId="0" sldId="258"/>
            <ac:spMk id="70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6:48:08.861" v="149" actId="14100"/>
          <ac:spMkLst>
            <pc:docMk/>
            <pc:sldMk cId="0" sldId="258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6:42:56.778" v="121" actId="1076"/>
          <ac:spMkLst>
            <pc:docMk/>
            <pc:sldMk cId="0" sldId="258"/>
            <ac:spMk id="72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6:42:54.579" v="120" actId="1076"/>
          <ac:spMkLst>
            <pc:docMk/>
            <pc:sldMk cId="0" sldId="258"/>
            <ac:spMk id="73" creationId="{00000000-0000-0000-0000-000000000000}"/>
          </ac:spMkLst>
        </pc:spChg>
        <pc:spChg chg="del mod">
          <ac:chgData name="Anna Bartošková | Kreativní Evropa – MEDIA" userId="420707a8-7ebf-48bd-b4e5-17633392bd42" providerId="ADAL" clId="{71243E93-FE3B-4639-9C92-9913CE53D77E}" dt="2022-05-04T16:45:26.620" v="129"/>
          <ac:spMkLst>
            <pc:docMk/>
            <pc:sldMk cId="0" sldId="258"/>
            <ac:spMk id="74" creationId="{00000000-0000-0000-0000-000000000000}"/>
          </ac:spMkLst>
        </pc:spChg>
        <pc:spChg chg="del">
          <ac:chgData name="Anna Bartošková | Kreativní Evropa – MEDIA" userId="420707a8-7ebf-48bd-b4e5-17633392bd42" providerId="ADAL" clId="{71243E93-FE3B-4639-9C92-9913CE53D77E}" dt="2022-05-04T16:40:17.175" v="82" actId="478"/>
          <ac:spMkLst>
            <pc:docMk/>
            <pc:sldMk cId="0" sldId="258"/>
            <ac:spMk id="75" creationId="{00000000-0000-0000-0000-000000000000}"/>
          </ac:spMkLst>
        </pc:spChg>
      </pc:sldChg>
      <pc:sldChg chg="modSp del mod">
        <pc:chgData name="Anna Bartošková | Kreativní Evropa – MEDIA" userId="420707a8-7ebf-48bd-b4e5-17633392bd42" providerId="ADAL" clId="{71243E93-FE3B-4639-9C92-9913CE53D77E}" dt="2022-05-04T16:53:39.277" v="179" actId="2696"/>
        <pc:sldMkLst>
          <pc:docMk/>
          <pc:sldMk cId="0" sldId="259"/>
        </pc:sldMkLst>
        <pc:spChg chg="mod">
          <ac:chgData name="Anna Bartošková | Kreativní Evropa – MEDIA" userId="420707a8-7ebf-48bd-b4e5-17633392bd42" providerId="ADAL" clId="{71243E93-FE3B-4639-9C92-9913CE53D77E}" dt="2022-05-04T16:52:24.423" v="178" actId="1076"/>
          <ac:spMkLst>
            <pc:docMk/>
            <pc:sldMk cId="0" sldId="259"/>
            <ac:spMk id="82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6:52:21.627" v="177"/>
          <ac:spMkLst>
            <pc:docMk/>
            <pc:sldMk cId="0" sldId="259"/>
            <ac:spMk id="87" creationId="{00000000-0000-0000-0000-000000000000}"/>
          </ac:spMkLst>
        </pc:spChg>
      </pc:sldChg>
      <pc:sldChg chg="addSp delSp modSp del mod">
        <pc:chgData name="Anna Bartošková | Kreativní Evropa – MEDIA" userId="420707a8-7ebf-48bd-b4e5-17633392bd42" providerId="ADAL" clId="{71243E93-FE3B-4639-9C92-9913CE53D77E}" dt="2022-05-04T17:38:14.065" v="498" actId="2696"/>
        <pc:sldMkLst>
          <pc:docMk/>
          <pc:sldMk cId="0" sldId="266"/>
        </pc:sldMkLst>
        <pc:spChg chg="add mod">
          <ac:chgData name="Anna Bartošková | Kreativní Evropa – MEDIA" userId="420707a8-7ebf-48bd-b4e5-17633392bd42" providerId="ADAL" clId="{71243E93-FE3B-4639-9C92-9913CE53D77E}" dt="2022-05-04T16:50:27.468" v="171" actId="255"/>
          <ac:spMkLst>
            <pc:docMk/>
            <pc:sldMk cId="0" sldId="266"/>
            <ac:spMk id="9" creationId="{D54E4A45-A98E-4634-A374-4BB5C54ACA21}"/>
          </ac:spMkLst>
        </pc:spChg>
        <pc:spChg chg="mod">
          <ac:chgData name="Anna Bartošková | Kreativní Evropa – MEDIA" userId="420707a8-7ebf-48bd-b4e5-17633392bd42" providerId="ADAL" clId="{71243E93-FE3B-4639-9C92-9913CE53D77E}" dt="2022-04-25T15:18:42.081" v="1" actId="207"/>
          <ac:spMkLst>
            <pc:docMk/>
            <pc:sldMk cId="0" sldId="266"/>
            <ac:spMk id="166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6:50:44.340" v="172" actId="2711"/>
          <ac:spMkLst>
            <pc:docMk/>
            <pc:sldMk cId="0" sldId="266"/>
            <ac:spMk id="168" creationId="{00000000-0000-0000-0000-000000000000}"/>
          </ac:spMkLst>
        </pc:spChg>
        <pc:spChg chg="del mod">
          <ac:chgData name="Anna Bartošková | Kreativní Evropa – MEDIA" userId="420707a8-7ebf-48bd-b4e5-17633392bd42" providerId="ADAL" clId="{71243E93-FE3B-4639-9C92-9913CE53D77E}" dt="2022-05-04T16:51:26.832" v="174"/>
          <ac:spMkLst>
            <pc:docMk/>
            <pc:sldMk cId="0" sldId="266"/>
            <ac:spMk id="169" creationId="{00000000-0000-0000-0000-000000000000}"/>
          </ac:spMkLst>
        </pc:spChg>
        <pc:picChg chg="mod">
          <ac:chgData name="Anna Bartošková | Kreativní Evropa – MEDIA" userId="420707a8-7ebf-48bd-b4e5-17633392bd42" providerId="ADAL" clId="{71243E93-FE3B-4639-9C92-9913CE53D77E}" dt="2022-05-04T16:48:24.483" v="150" actId="1076"/>
          <ac:picMkLst>
            <pc:docMk/>
            <pc:sldMk cId="0" sldId="266"/>
            <ac:picMk id="171" creationId="{00000000-0000-0000-0000-000000000000}"/>
          </ac:picMkLst>
        </pc:picChg>
      </pc:sldChg>
      <pc:sldChg chg="modSp del mod">
        <pc:chgData name="Anna Bartošková | Kreativní Evropa – MEDIA" userId="420707a8-7ebf-48bd-b4e5-17633392bd42" providerId="ADAL" clId="{71243E93-FE3B-4639-9C92-9913CE53D77E}" dt="2022-05-04T15:33:39.663" v="19" actId="2696"/>
        <pc:sldMkLst>
          <pc:docMk/>
          <pc:sldMk cId="0" sldId="267"/>
        </pc:sldMkLst>
        <pc:spChg chg="mod">
          <ac:chgData name="Anna Bartošková | Kreativní Evropa – MEDIA" userId="420707a8-7ebf-48bd-b4e5-17633392bd42" providerId="ADAL" clId="{71243E93-FE3B-4639-9C92-9913CE53D77E}" dt="2022-04-25T15:25:19.320" v="3" actId="207"/>
          <ac:spMkLst>
            <pc:docMk/>
            <pc:sldMk cId="0" sldId="267"/>
            <ac:spMk id="176" creationId="{00000000-0000-0000-0000-000000000000}"/>
          </ac:spMkLst>
        </pc:spChg>
      </pc:sldChg>
      <pc:sldChg chg="addSp delSp modSp mod ord">
        <pc:chgData name="Anna Bartošková | Kreativní Evropa – MEDIA" userId="420707a8-7ebf-48bd-b4e5-17633392bd42" providerId="ADAL" clId="{71243E93-FE3B-4639-9C92-9913CE53D77E}" dt="2022-05-04T19:35:54.494" v="4227" actId="20577"/>
        <pc:sldMkLst>
          <pc:docMk/>
          <pc:sldMk cId="0" sldId="271"/>
        </pc:sldMkLst>
        <pc:spChg chg="add mod">
          <ac:chgData name="Anna Bartošková | Kreativní Evropa – MEDIA" userId="420707a8-7ebf-48bd-b4e5-17633392bd42" providerId="ADAL" clId="{71243E93-FE3B-4639-9C92-9913CE53D77E}" dt="2022-05-04T19:35:29.871" v="4225" actId="571"/>
          <ac:spMkLst>
            <pc:docMk/>
            <pc:sldMk cId="0" sldId="271"/>
            <ac:spMk id="7" creationId="{8E76F5BA-F490-4C35-ACCA-7C29D80399FC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9:35:38.312" v="4226" actId="14100"/>
          <ac:spMkLst>
            <pc:docMk/>
            <pc:sldMk cId="0" sldId="271"/>
            <ac:spMk id="220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9:35:54.494" v="4227" actId="20577"/>
          <ac:spMkLst>
            <pc:docMk/>
            <pc:sldMk cId="0" sldId="271"/>
            <ac:spMk id="221" creationId="{00000000-0000-0000-0000-000000000000}"/>
          </ac:spMkLst>
        </pc:spChg>
        <pc:spChg chg="del mod">
          <ac:chgData name="Anna Bartošková | Kreativní Evropa – MEDIA" userId="420707a8-7ebf-48bd-b4e5-17633392bd42" providerId="ADAL" clId="{71243E93-FE3B-4639-9C92-9913CE53D77E}" dt="2022-05-04T16:57:21.235" v="201"/>
          <ac:spMkLst>
            <pc:docMk/>
            <pc:sldMk cId="0" sldId="271"/>
            <ac:spMk id="222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01:27.941" v="222" actId="207"/>
          <ac:spMkLst>
            <pc:docMk/>
            <pc:sldMk cId="0" sldId="271"/>
            <ac:spMk id="223" creationId="{00000000-0000-0000-0000-000000000000}"/>
          </ac:spMkLst>
        </pc:spChg>
        <pc:picChg chg="mod">
          <ac:chgData name="Anna Bartošková | Kreativní Evropa – MEDIA" userId="420707a8-7ebf-48bd-b4e5-17633392bd42" providerId="ADAL" clId="{71243E93-FE3B-4639-9C92-9913CE53D77E}" dt="2022-05-04T19:35:17.193" v="4223" actId="1076"/>
          <ac:picMkLst>
            <pc:docMk/>
            <pc:sldMk cId="0" sldId="271"/>
            <ac:picMk id="224" creationId="{00000000-0000-0000-0000-000000000000}"/>
          </ac:picMkLst>
        </pc:picChg>
      </pc:sldChg>
      <pc:sldChg chg="delSp modSp mod">
        <pc:chgData name="Anna Bartošková | Kreativní Evropa – MEDIA" userId="420707a8-7ebf-48bd-b4e5-17633392bd42" providerId="ADAL" clId="{71243E93-FE3B-4639-9C92-9913CE53D77E}" dt="2022-05-04T19:34:21.149" v="4221" actId="108"/>
        <pc:sldMkLst>
          <pc:docMk/>
          <pc:sldMk cId="0" sldId="278"/>
        </pc:sldMkLst>
        <pc:spChg chg="mod">
          <ac:chgData name="Anna Bartošková | Kreativní Evropa – MEDIA" userId="420707a8-7ebf-48bd-b4e5-17633392bd42" providerId="ADAL" clId="{71243E93-FE3B-4639-9C92-9913CE53D77E}" dt="2022-05-04T19:34:21.149" v="4221" actId="108"/>
          <ac:spMkLst>
            <pc:docMk/>
            <pc:sldMk cId="0" sldId="278"/>
            <ac:spMk id="277" creationId="{00000000-0000-0000-0000-000000000000}"/>
          </ac:spMkLst>
        </pc:spChg>
        <pc:picChg chg="del mod">
          <ac:chgData name="Anna Bartošková | Kreativní Evropa – MEDIA" userId="420707a8-7ebf-48bd-b4e5-17633392bd42" providerId="ADAL" clId="{71243E93-FE3B-4639-9C92-9913CE53D77E}" dt="2022-05-04T17:39:28.087" v="504" actId="478"/>
          <ac:picMkLst>
            <pc:docMk/>
            <pc:sldMk cId="0" sldId="278"/>
            <ac:picMk id="278" creationId="{00000000-0000-0000-0000-000000000000}"/>
          </ac:picMkLst>
        </pc:picChg>
        <pc:picChg chg="mod">
          <ac:chgData name="Anna Bartošková | Kreativní Evropa – MEDIA" userId="420707a8-7ebf-48bd-b4e5-17633392bd42" providerId="ADAL" clId="{71243E93-FE3B-4639-9C92-9913CE53D77E}" dt="2022-05-04T17:38:45.978" v="499" actId="1076"/>
          <ac:picMkLst>
            <pc:docMk/>
            <pc:sldMk cId="0" sldId="278"/>
            <ac:picMk id="279" creationId="{00000000-0000-0000-0000-000000000000}"/>
          </ac:picMkLst>
        </pc:picChg>
      </pc:sldChg>
      <pc:sldChg chg="modSp mod ord">
        <pc:chgData name="Anna Bartošková | Kreativní Evropa – MEDIA" userId="420707a8-7ebf-48bd-b4e5-17633392bd42" providerId="ADAL" clId="{71243E93-FE3B-4639-9C92-9913CE53D77E}" dt="2022-05-04T18:54:31.536" v="4186"/>
        <pc:sldMkLst>
          <pc:docMk/>
          <pc:sldMk cId="3467604577" sldId="279"/>
        </pc:sldMkLst>
        <pc:spChg chg="mod">
          <ac:chgData name="Anna Bartošková | Kreativní Evropa – MEDIA" userId="420707a8-7ebf-48bd-b4e5-17633392bd42" providerId="ADAL" clId="{71243E93-FE3B-4639-9C92-9913CE53D77E}" dt="2022-05-04T16:38:27.923" v="57" actId="20577"/>
          <ac:spMkLst>
            <pc:docMk/>
            <pc:sldMk cId="3467604577" sldId="279"/>
            <ac:spMk id="55" creationId="{00000000-0000-0000-0000-000000000000}"/>
          </ac:spMkLst>
        </pc:spChg>
      </pc:sldChg>
      <pc:sldChg chg="del">
        <pc:chgData name="Anna Bartošková | Kreativní Evropa – MEDIA" userId="420707a8-7ebf-48bd-b4e5-17633392bd42" providerId="ADAL" clId="{71243E93-FE3B-4639-9C92-9913CE53D77E}" dt="2022-05-04T15:32:26.155" v="11" actId="2696"/>
        <pc:sldMkLst>
          <pc:docMk/>
          <pc:sldMk cId="592816300" sldId="280"/>
        </pc:sldMkLst>
      </pc:sldChg>
      <pc:sldChg chg="del">
        <pc:chgData name="Anna Bartošková | Kreativní Evropa – MEDIA" userId="420707a8-7ebf-48bd-b4e5-17633392bd42" providerId="ADAL" clId="{71243E93-FE3B-4639-9C92-9913CE53D77E}" dt="2022-05-04T15:33:14.985" v="15" actId="2696"/>
        <pc:sldMkLst>
          <pc:docMk/>
          <pc:sldMk cId="510869213" sldId="281"/>
        </pc:sldMkLst>
      </pc:sldChg>
      <pc:sldChg chg="modSp mod ord">
        <pc:chgData name="Anna Bartošková | Kreativní Evropa – MEDIA" userId="420707a8-7ebf-48bd-b4e5-17633392bd42" providerId="ADAL" clId="{71243E93-FE3B-4639-9C92-9913CE53D77E}" dt="2022-05-04T17:13:55.376" v="346" actId="14100"/>
        <pc:sldMkLst>
          <pc:docMk/>
          <pc:sldMk cId="832782521" sldId="282"/>
        </pc:sldMkLst>
        <pc:spChg chg="mod">
          <ac:chgData name="Anna Bartošková | Kreativní Evropa – MEDIA" userId="420707a8-7ebf-48bd-b4e5-17633392bd42" providerId="ADAL" clId="{71243E93-FE3B-4639-9C92-9913CE53D77E}" dt="2022-05-04T17:13:18.181" v="343" actId="14100"/>
          <ac:spMkLst>
            <pc:docMk/>
            <pc:sldMk cId="832782521" sldId="282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13:55.376" v="346" actId="14100"/>
          <ac:spMkLst>
            <pc:docMk/>
            <pc:sldMk cId="832782521" sldId="282"/>
            <ac:spMk id="168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13:04.447" v="341" actId="1076"/>
          <ac:spMkLst>
            <pc:docMk/>
            <pc:sldMk cId="832782521" sldId="282"/>
            <ac:spMk id="170" creationId="{00000000-0000-0000-0000-000000000000}"/>
          </ac:spMkLst>
        </pc:spChg>
        <pc:picChg chg="mod">
          <ac:chgData name="Anna Bartošková | Kreativní Evropa – MEDIA" userId="420707a8-7ebf-48bd-b4e5-17633392bd42" providerId="ADAL" clId="{71243E93-FE3B-4639-9C92-9913CE53D77E}" dt="2022-05-04T17:12:32.509" v="338" actId="1076"/>
          <ac:picMkLst>
            <pc:docMk/>
            <pc:sldMk cId="832782521" sldId="282"/>
            <ac:picMk id="171" creationId="{00000000-0000-0000-0000-000000000000}"/>
          </ac:picMkLst>
        </pc:picChg>
      </pc:sldChg>
      <pc:sldChg chg="del">
        <pc:chgData name="Anna Bartošková | Kreativní Evropa – MEDIA" userId="420707a8-7ebf-48bd-b4e5-17633392bd42" providerId="ADAL" clId="{71243E93-FE3B-4639-9C92-9913CE53D77E}" dt="2022-05-04T15:32:38.044" v="12" actId="2696"/>
        <pc:sldMkLst>
          <pc:docMk/>
          <pc:sldMk cId="968691696" sldId="283"/>
        </pc:sldMkLst>
      </pc:sldChg>
      <pc:sldChg chg="del">
        <pc:chgData name="Anna Bartošková | Kreativní Evropa – MEDIA" userId="420707a8-7ebf-48bd-b4e5-17633392bd42" providerId="ADAL" clId="{71243E93-FE3B-4639-9C92-9913CE53D77E}" dt="2022-05-04T15:32:56.959" v="13" actId="2696"/>
        <pc:sldMkLst>
          <pc:docMk/>
          <pc:sldMk cId="3509891906" sldId="284"/>
        </pc:sldMkLst>
      </pc:sldChg>
      <pc:sldChg chg="delSp modSp mod ord">
        <pc:chgData name="Anna Bartošková | Kreativní Evropa – MEDIA" userId="420707a8-7ebf-48bd-b4e5-17633392bd42" providerId="ADAL" clId="{71243E93-FE3B-4639-9C92-9913CE53D77E}" dt="2022-05-04T17:18:35.845" v="373" actId="14100"/>
        <pc:sldMkLst>
          <pc:docMk/>
          <pc:sldMk cId="2608780124" sldId="285"/>
        </pc:sldMkLst>
        <pc:spChg chg="mod">
          <ac:chgData name="Anna Bartošková | Kreativní Evropa – MEDIA" userId="420707a8-7ebf-48bd-b4e5-17633392bd42" providerId="ADAL" clId="{71243E93-FE3B-4639-9C92-9913CE53D77E}" dt="2022-05-04T17:18:35.845" v="373" actId="14100"/>
          <ac:spMkLst>
            <pc:docMk/>
            <pc:sldMk cId="2608780124" sldId="285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17:04.933" v="365" actId="1076"/>
          <ac:spMkLst>
            <pc:docMk/>
            <pc:sldMk cId="2608780124" sldId="285"/>
            <ac:spMk id="72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3T14:29:56.312" v="5" actId="1076"/>
          <ac:spMkLst>
            <pc:docMk/>
            <pc:sldMk cId="2608780124" sldId="285"/>
            <ac:spMk id="73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18:17.851" v="372" actId="255"/>
          <ac:spMkLst>
            <pc:docMk/>
            <pc:sldMk cId="2608780124" sldId="285"/>
            <ac:spMk id="74" creationId="{00000000-0000-0000-0000-000000000000}"/>
          </ac:spMkLst>
        </pc:spChg>
        <pc:spChg chg="del">
          <ac:chgData name="Anna Bartošková | Kreativní Evropa – MEDIA" userId="420707a8-7ebf-48bd-b4e5-17633392bd42" providerId="ADAL" clId="{71243E93-FE3B-4639-9C92-9913CE53D77E}" dt="2022-05-04T17:15:45.356" v="357" actId="478"/>
          <ac:spMkLst>
            <pc:docMk/>
            <pc:sldMk cId="2608780124" sldId="285"/>
            <ac:spMk id="75" creationId="{00000000-0000-0000-0000-000000000000}"/>
          </ac:spMkLst>
        </pc:spChg>
      </pc:sldChg>
      <pc:sldChg chg="modSp mod ord">
        <pc:chgData name="Anna Bartošková | Kreativní Evropa – MEDIA" userId="420707a8-7ebf-48bd-b4e5-17633392bd42" providerId="ADAL" clId="{71243E93-FE3B-4639-9C92-9913CE53D77E}" dt="2022-05-04T19:36:46.316" v="4232" actId="20577"/>
        <pc:sldMkLst>
          <pc:docMk/>
          <pc:sldMk cId="646340133" sldId="286"/>
        </pc:sldMkLst>
        <pc:spChg chg="mod">
          <ac:chgData name="Anna Bartošková | Kreativní Evropa – MEDIA" userId="420707a8-7ebf-48bd-b4e5-17633392bd42" providerId="ADAL" clId="{71243E93-FE3B-4639-9C92-9913CE53D77E}" dt="2022-05-04T19:36:46.316" v="4232" actId="20577"/>
          <ac:spMkLst>
            <pc:docMk/>
            <pc:sldMk cId="646340133" sldId="286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08:47.357" v="317" actId="20577"/>
          <ac:spMkLst>
            <pc:docMk/>
            <pc:sldMk cId="646340133" sldId="286"/>
            <ac:spMk id="168" creationId="{00000000-0000-0000-0000-000000000000}"/>
          </ac:spMkLst>
        </pc:spChg>
      </pc:sldChg>
      <pc:sldChg chg="del">
        <pc:chgData name="Anna Bartošková | Kreativní Evropa – MEDIA" userId="420707a8-7ebf-48bd-b4e5-17633392bd42" providerId="ADAL" clId="{71243E93-FE3B-4639-9C92-9913CE53D77E}" dt="2022-05-04T15:33:19.061" v="16" actId="2696"/>
        <pc:sldMkLst>
          <pc:docMk/>
          <pc:sldMk cId="2510009403" sldId="287"/>
        </pc:sldMkLst>
      </pc:sldChg>
      <pc:sldChg chg="modSp add mod ord">
        <pc:chgData name="Anna Bartošková | Kreativní Evropa – MEDIA" userId="420707a8-7ebf-48bd-b4e5-17633392bd42" providerId="ADAL" clId="{71243E93-FE3B-4639-9C92-9913CE53D77E}" dt="2022-05-04T19:37:26.155" v="4235" actId="12"/>
        <pc:sldMkLst>
          <pc:docMk/>
          <pc:sldMk cId="3735196293" sldId="287"/>
        </pc:sldMkLst>
        <pc:spChg chg="mod">
          <ac:chgData name="Anna Bartošková | Kreativní Evropa – MEDIA" userId="420707a8-7ebf-48bd-b4e5-17633392bd42" providerId="ADAL" clId="{71243E93-FE3B-4639-9C92-9913CE53D77E}" dt="2022-05-04T19:37:26.155" v="4235" actId="12"/>
          <ac:spMkLst>
            <pc:docMk/>
            <pc:sldMk cId="3735196293" sldId="287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20:02.865" v="380" actId="14100"/>
          <ac:spMkLst>
            <pc:docMk/>
            <pc:sldMk cId="3735196293" sldId="287"/>
            <ac:spMk id="168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7:10:26.687" v="325"/>
        <pc:sldMkLst>
          <pc:docMk/>
          <pc:sldMk cId="3292259953" sldId="288"/>
        </pc:sldMkLst>
        <pc:spChg chg="mod">
          <ac:chgData name="Anna Bartošková | Kreativní Evropa – MEDIA" userId="420707a8-7ebf-48bd-b4e5-17633392bd42" providerId="ADAL" clId="{71243E93-FE3B-4639-9C92-9913CE53D77E}" dt="2022-05-04T17:10:26.687" v="325"/>
          <ac:spMkLst>
            <pc:docMk/>
            <pc:sldMk cId="3292259953" sldId="288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10:05.127" v="323" actId="255"/>
          <ac:spMkLst>
            <pc:docMk/>
            <pc:sldMk cId="3292259953" sldId="288"/>
            <ac:spMk id="168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7:25:24.566" v="410" actId="12"/>
        <pc:sldMkLst>
          <pc:docMk/>
          <pc:sldMk cId="3063364525" sldId="289"/>
        </pc:sldMkLst>
        <pc:spChg chg="mod">
          <ac:chgData name="Anna Bartošková | Kreativní Evropa – MEDIA" userId="420707a8-7ebf-48bd-b4e5-17633392bd42" providerId="ADAL" clId="{71243E93-FE3B-4639-9C92-9913CE53D77E}" dt="2022-05-04T17:25:24.566" v="410" actId="12"/>
          <ac:spMkLst>
            <pc:docMk/>
            <pc:sldMk cId="3063364525" sldId="289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24:56.749" v="404" actId="207"/>
          <ac:spMkLst>
            <pc:docMk/>
            <pc:sldMk cId="3063364525" sldId="289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9:38:02.679" v="4237" actId="20577"/>
        <pc:sldMkLst>
          <pc:docMk/>
          <pc:sldMk cId="2110108686" sldId="290"/>
        </pc:sldMkLst>
        <pc:spChg chg="mod">
          <ac:chgData name="Anna Bartošková | Kreativní Evropa – MEDIA" userId="420707a8-7ebf-48bd-b4e5-17633392bd42" providerId="ADAL" clId="{71243E93-FE3B-4639-9C92-9913CE53D77E}" dt="2022-05-04T17:29:40.716" v="460" actId="20577"/>
          <ac:spMkLst>
            <pc:docMk/>
            <pc:sldMk cId="2110108686" sldId="290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9:38:02.679" v="4237" actId="20577"/>
          <ac:spMkLst>
            <pc:docMk/>
            <pc:sldMk cId="2110108686" sldId="290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9:57:10.739" v="4256" actId="20577"/>
        <pc:sldMkLst>
          <pc:docMk/>
          <pc:sldMk cId="885262545" sldId="291"/>
        </pc:sldMkLst>
        <pc:spChg chg="mod">
          <ac:chgData name="Anna Bartošková | Kreativní Evropa – MEDIA" userId="420707a8-7ebf-48bd-b4e5-17633392bd42" providerId="ADAL" clId="{71243E93-FE3B-4639-9C92-9913CE53D77E}" dt="2022-05-04T19:57:10.739" v="4256" actId="20577"/>
          <ac:spMkLst>
            <pc:docMk/>
            <pc:sldMk cId="885262545" sldId="291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32:24.945" v="480" actId="255"/>
          <ac:spMkLst>
            <pc:docMk/>
            <pc:sldMk cId="885262545" sldId="291"/>
            <ac:spMk id="168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9:59:00.047" v="4259" actId="12"/>
        <pc:sldMkLst>
          <pc:docMk/>
          <pc:sldMk cId="1455669598" sldId="292"/>
        </pc:sldMkLst>
        <pc:spChg chg="mod">
          <ac:chgData name="Anna Bartošková | Kreativní Evropa – MEDIA" userId="420707a8-7ebf-48bd-b4e5-17633392bd42" providerId="ADAL" clId="{71243E93-FE3B-4639-9C92-9913CE53D77E}" dt="2022-05-04T19:59:00.047" v="4259" actId="12"/>
          <ac:spMkLst>
            <pc:docMk/>
            <pc:sldMk cId="1455669598" sldId="292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36:19.603" v="495" actId="14100"/>
          <ac:spMkLst>
            <pc:docMk/>
            <pc:sldMk cId="1455669598" sldId="292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9:38:31.630" v="4239" actId="20577"/>
        <pc:sldMkLst>
          <pc:docMk/>
          <pc:sldMk cId="3514475144" sldId="293"/>
        </pc:sldMkLst>
        <pc:spChg chg="mod">
          <ac:chgData name="Anna Bartošková | Kreativní Evropa – MEDIA" userId="420707a8-7ebf-48bd-b4e5-17633392bd42" providerId="ADAL" clId="{71243E93-FE3B-4639-9C92-9913CE53D77E}" dt="2022-05-04T17:41:28.912" v="518" actId="1076"/>
          <ac:spMkLst>
            <pc:docMk/>
            <pc:sldMk cId="3514475144" sldId="293"/>
            <ac:spMk id="70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42:54.619" v="536" actId="20577"/>
          <ac:spMkLst>
            <pc:docMk/>
            <pc:sldMk cId="3514475144" sldId="293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9:38:31.630" v="4239" actId="20577"/>
          <ac:spMkLst>
            <pc:docMk/>
            <pc:sldMk cId="3514475144" sldId="293"/>
            <ac:spMk id="74" creationId="{00000000-0000-0000-0000-000000000000}"/>
          </ac:spMkLst>
        </pc:spChg>
      </pc:sldChg>
      <pc:sldChg chg="add del">
        <pc:chgData name="Anna Bartošková | Kreativní Evropa – MEDIA" userId="420707a8-7ebf-48bd-b4e5-17633392bd42" providerId="ADAL" clId="{71243E93-FE3B-4639-9C92-9913CE53D77E}" dt="2022-05-04T18:55:45.485" v="4187" actId="2696"/>
        <pc:sldMkLst>
          <pc:docMk/>
          <pc:sldMk cId="2651698575" sldId="294"/>
        </pc:sldMkLst>
      </pc:sldChg>
      <pc:sldChg chg="modSp add mod ord">
        <pc:chgData name="Anna Bartošková | Kreativní Evropa – MEDIA" userId="420707a8-7ebf-48bd-b4e5-17633392bd42" providerId="ADAL" clId="{71243E93-FE3B-4639-9C92-9913CE53D77E}" dt="2022-05-04T20:02:10.182" v="4260" actId="20577"/>
        <pc:sldMkLst>
          <pc:docMk/>
          <pc:sldMk cId="4049896517" sldId="295"/>
        </pc:sldMkLst>
        <pc:spChg chg="mod">
          <ac:chgData name="Anna Bartošková | Kreativní Evropa – MEDIA" userId="420707a8-7ebf-48bd-b4e5-17633392bd42" providerId="ADAL" clId="{71243E93-FE3B-4639-9C92-9913CE53D77E}" dt="2022-05-04T20:02:10.182" v="4260" actId="20577"/>
          <ac:spMkLst>
            <pc:docMk/>
            <pc:sldMk cId="4049896517" sldId="295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57:28.697" v="559" actId="20577"/>
          <ac:spMkLst>
            <pc:docMk/>
            <pc:sldMk cId="4049896517" sldId="295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00:27.730" v="579" actId="20577"/>
        <pc:sldMkLst>
          <pc:docMk/>
          <pc:sldMk cId="2473840709" sldId="296"/>
        </pc:sldMkLst>
        <pc:spChg chg="mod">
          <ac:chgData name="Anna Bartošková | Kreativní Evropa – MEDIA" userId="420707a8-7ebf-48bd-b4e5-17633392bd42" providerId="ADAL" clId="{71243E93-FE3B-4639-9C92-9913CE53D77E}" dt="2022-05-04T18:00:27.730" v="579" actId="20577"/>
          <ac:spMkLst>
            <pc:docMk/>
            <pc:sldMk cId="2473840709" sldId="296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7:59:51.257" v="575" actId="20577"/>
          <ac:spMkLst>
            <pc:docMk/>
            <pc:sldMk cId="2473840709" sldId="296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9:25:14.624" v="4205" actId="207"/>
        <pc:sldMkLst>
          <pc:docMk/>
          <pc:sldMk cId="2681289209" sldId="297"/>
        </pc:sldMkLst>
        <pc:spChg chg="mod">
          <ac:chgData name="Anna Bartošková | Kreativní Evropa – MEDIA" userId="420707a8-7ebf-48bd-b4e5-17633392bd42" providerId="ADAL" clId="{71243E93-FE3B-4639-9C92-9913CE53D77E}" dt="2022-05-04T19:25:14.624" v="4205" actId="207"/>
          <ac:spMkLst>
            <pc:docMk/>
            <pc:sldMk cId="2681289209" sldId="297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9:23:38.801" v="4197" actId="1076"/>
          <ac:spMkLst>
            <pc:docMk/>
            <pc:sldMk cId="2681289209" sldId="297"/>
            <ac:spMk id="73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16:55.440" v="774" actId="20577"/>
          <ac:spMkLst>
            <pc:docMk/>
            <pc:sldMk cId="2681289209" sldId="297"/>
            <ac:spMk id="74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9:25:40.233" v="4206" actId="12"/>
        <pc:sldMkLst>
          <pc:docMk/>
          <pc:sldMk cId="978052115" sldId="298"/>
        </pc:sldMkLst>
        <pc:spChg chg="mod">
          <ac:chgData name="Anna Bartošková | Kreativní Evropa – MEDIA" userId="420707a8-7ebf-48bd-b4e5-17633392bd42" providerId="ADAL" clId="{71243E93-FE3B-4639-9C92-9913CE53D77E}" dt="2022-05-04T19:25:40.233" v="4206" actId="12"/>
          <ac:spMkLst>
            <pc:docMk/>
            <pc:sldMk cId="978052115" sldId="298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19:02.820" v="795" actId="1076"/>
          <ac:spMkLst>
            <pc:docMk/>
            <pc:sldMk cId="978052115" sldId="298"/>
            <ac:spMk id="73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18:58.634" v="794" actId="207"/>
          <ac:spMkLst>
            <pc:docMk/>
            <pc:sldMk cId="978052115" sldId="298"/>
            <ac:spMk id="74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9:39:08.729" v="4241" actId="255"/>
        <pc:sldMkLst>
          <pc:docMk/>
          <pc:sldMk cId="3083210590" sldId="299"/>
        </pc:sldMkLst>
        <pc:spChg chg="mod">
          <ac:chgData name="Anna Bartošková | Kreativní Evropa – MEDIA" userId="420707a8-7ebf-48bd-b4e5-17633392bd42" providerId="ADAL" clId="{71243E93-FE3B-4639-9C92-9913CE53D77E}" dt="2022-05-04T18:15:33.349" v="765" actId="113"/>
          <ac:spMkLst>
            <pc:docMk/>
            <pc:sldMk cId="3083210590" sldId="299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9:39:08.729" v="4241" actId="255"/>
          <ac:spMkLst>
            <pc:docMk/>
            <pc:sldMk cId="3083210590" sldId="299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28:31.576" v="1159" actId="5793"/>
        <pc:sldMkLst>
          <pc:docMk/>
          <pc:sldMk cId="1627487098" sldId="300"/>
        </pc:sldMkLst>
        <pc:spChg chg="mod">
          <ac:chgData name="Anna Bartošková | Kreativní Evropa – MEDIA" userId="420707a8-7ebf-48bd-b4e5-17633392bd42" providerId="ADAL" clId="{71243E93-FE3B-4639-9C92-9913CE53D77E}" dt="2022-05-04T18:28:31.576" v="1159" actId="5793"/>
          <ac:spMkLst>
            <pc:docMk/>
            <pc:sldMk cId="1627487098" sldId="300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26:14.628" v="1141" actId="20577"/>
          <ac:spMkLst>
            <pc:docMk/>
            <pc:sldMk cId="1627487098" sldId="300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31:33.963" v="2571"/>
        <pc:sldMkLst>
          <pc:docMk/>
          <pc:sldMk cId="2527821691" sldId="301"/>
        </pc:sldMkLst>
        <pc:spChg chg="mod">
          <ac:chgData name="Anna Bartošková | Kreativní Evropa – MEDIA" userId="420707a8-7ebf-48bd-b4e5-17633392bd42" providerId="ADAL" clId="{71243E93-FE3B-4639-9C92-9913CE53D77E}" dt="2022-05-04T18:31:33.963" v="2571"/>
          <ac:spMkLst>
            <pc:docMk/>
            <pc:sldMk cId="2527821691" sldId="301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29:28.609" v="1162" actId="255"/>
          <ac:spMkLst>
            <pc:docMk/>
            <pc:sldMk cId="2527821691" sldId="301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33:37.519" v="3135"/>
        <pc:sldMkLst>
          <pc:docMk/>
          <pc:sldMk cId="2040210476" sldId="302"/>
        </pc:sldMkLst>
        <pc:spChg chg="mod">
          <ac:chgData name="Anna Bartošková | Kreativní Evropa – MEDIA" userId="420707a8-7ebf-48bd-b4e5-17633392bd42" providerId="ADAL" clId="{71243E93-FE3B-4639-9C92-9913CE53D77E}" dt="2022-05-04T18:33:37.519" v="3135"/>
          <ac:spMkLst>
            <pc:docMk/>
            <pc:sldMk cId="2040210476" sldId="302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32:31.102" v="2579" actId="20577"/>
          <ac:spMkLst>
            <pc:docMk/>
            <pc:sldMk cId="2040210476" sldId="302"/>
            <ac:spMk id="74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8:35:09.071" v="3735" actId="20577"/>
        <pc:sldMkLst>
          <pc:docMk/>
          <pc:sldMk cId="1072232727" sldId="303"/>
        </pc:sldMkLst>
        <pc:spChg chg="mod">
          <ac:chgData name="Anna Bartošková | Kreativní Evropa – MEDIA" userId="420707a8-7ebf-48bd-b4e5-17633392bd42" providerId="ADAL" clId="{71243E93-FE3B-4639-9C92-9913CE53D77E}" dt="2022-05-04T18:35:09.071" v="3735" actId="20577"/>
          <ac:spMkLst>
            <pc:docMk/>
            <pc:sldMk cId="1072232727" sldId="303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34:11.294" v="3145" actId="20577"/>
          <ac:spMkLst>
            <pc:docMk/>
            <pc:sldMk cId="1072232727" sldId="303"/>
            <ac:spMk id="74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8:36:36.850" v="3742"/>
        <pc:sldMkLst>
          <pc:docMk/>
          <pc:sldMk cId="635786986" sldId="304"/>
        </pc:sldMkLst>
        <pc:spChg chg="mod">
          <ac:chgData name="Anna Bartošková | Kreativní Evropa – MEDIA" userId="420707a8-7ebf-48bd-b4e5-17633392bd42" providerId="ADAL" clId="{71243E93-FE3B-4639-9C92-9913CE53D77E}" dt="2022-05-04T18:36:36.850" v="3742"/>
          <ac:spMkLst>
            <pc:docMk/>
            <pc:sldMk cId="635786986" sldId="304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36:13.316" v="3739" actId="255"/>
          <ac:spMkLst>
            <pc:docMk/>
            <pc:sldMk cId="635786986" sldId="304"/>
            <ac:spMk id="74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40:57.758" v="3846" actId="20577"/>
        <pc:sldMkLst>
          <pc:docMk/>
          <pc:sldMk cId="450764825" sldId="305"/>
        </pc:sldMkLst>
        <pc:spChg chg="mod">
          <ac:chgData name="Anna Bartošková | Kreativní Evropa – MEDIA" userId="420707a8-7ebf-48bd-b4e5-17633392bd42" providerId="ADAL" clId="{71243E93-FE3B-4639-9C92-9913CE53D77E}" dt="2022-05-04T18:40:57.758" v="3846" actId="20577"/>
          <ac:spMkLst>
            <pc:docMk/>
            <pc:sldMk cId="450764825" sldId="305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38:24.263" v="3788"/>
          <ac:spMkLst>
            <pc:docMk/>
            <pc:sldMk cId="450764825" sldId="305"/>
            <ac:spMk id="168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8:56:37.569" v="4189" actId="207"/>
        <pc:sldMkLst>
          <pc:docMk/>
          <pc:sldMk cId="1373299665" sldId="306"/>
        </pc:sldMkLst>
        <pc:spChg chg="mod">
          <ac:chgData name="Anna Bartošková | Kreativní Evropa – MEDIA" userId="420707a8-7ebf-48bd-b4e5-17633392bd42" providerId="ADAL" clId="{71243E93-FE3B-4639-9C92-9913CE53D77E}" dt="2022-05-04T18:56:37.569" v="4189" actId="207"/>
          <ac:spMkLst>
            <pc:docMk/>
            <pc:sldMk cId="1373299665" sldId="306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41:47.501" v="3891" actId="20577"/>
          <ac:spMkLst>
            <pc:docMk/>
            <pc:sldMk cId="1373299665" sldId="306"/>
            <ac:spMk id="168" creationId="{00000000-0000-0000-0000-000000000000}"/>
          </ac:spMkLst>
        </pc:spChg>
      </pc:sldChg>
      <pc:sldChg chg="addSp delSp modSp add mod ord">
        <pc:chgData name="Anna Bartošková | Kreativní Evropa – MEDIA" userId="420707a8-7ebf-48bd-b4e5-17633392bd42" providerId="ADAL" clId="{71243E93-FE3B-4639-9C92-9913CE53D77E}" dt="2022-05-04T18:46:13.792" v="4088" actId="255"/>
        <pc:sldMkLst>
          <pc:docMk/>
          <pc:sldMk cId="3995194714" sldId="307"/>
        </pc:sldMkLst>
        <pc:spChg chg="add mod">
          <ac:chgData name="Anna Bartošková | Kreativní Evropa – MEDIA" userId="420707a8-7ebf-48bd-b4e5-17633392bd42" providerId="ADAL" clId="{71243E93-FE3B-4639-9C92-9913CE53D77E}" dt="2022-05-04T18:44:57.078" v="3942" actId="20577"/>
          <ac:spMkLst>
            <pc:docMk/>
            <pc:sldMk cId="3995194714" sldId="307"/>
            <ac:spMk id="10" creationId="{8899D21D-3615-433F-9311-608FF6C95BEF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46:13.792" v="4088" actId="255"/>
          <ac:spMkLst>
            <pc:docMk/>
            <pc:sldMk cId="3995194714" sldId="307"/>
            <ac:spMk id="71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46:05" v="4087" actId="1076"/>
          <ac:spMkLst>
            <pc:docMk/>
            <pc:sldMk cId="3995194714" sldId="307"/>
            <ac:spMk id="73" creationId="{00000000-0000-0000-0000-000000000000}"/>
          </ac:spMkLst>
        </pc:spChg>
        <pc:spChg chg="del">
          <ac:chgData name="Anna Bartošková | Kreativní Evropa – MEDIA" userId="420707a8-7ebf-48bd-b4e5-17633392bd42" providerId="ADAL" clId="{71243E93-FE3B-4639-9C92-9913CE53D77E}" dt="2022-05-04T18:44:24.348" v="3906" actId="478"/>
          <ac:spMkLst>
            <pc:docMk/>
            <pc:sldMk cId="3995194714" sldId="307"/>
            <ac:spMk id="74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47:39.755" v="4146" actId="20577"/>
        <pc:sldMkLst>
          <pc:docMk/>
          <pc:sldMk cId="497029569" sldId="308"/>
        </pc:sldMkLst>
        <pc:spChg chg="mod">
          <ac:chgData name="Anna Bartošková | Kreativní Evropa – MEDIA" userId="420707a8-7ebf-48bd-b4e5-17633392bd42" providerId="ADAL" clId="{71243E93-FE3B-4639-9C92-9913CE53D77E}" dt="2022-05-04T18:47:39.755" v="4146" actId="20577"/>
          <ac:spMkLst>
            <pc:docMk/>
            <pc:sldMk cId="497029569" sldId="308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47:00.246" v="4135" actId="20577"/>
          <ac:spMkLst>
            <pc:docMk/>
            <pc:sldMk cId="497029569" sldId="308"/>
            <ac:spMk id="168" creationId="{00000000-0000-0000-0000-000000000000}"/>
          </ac:spMkLst>
        </pc:spChg>
      </pc:sldChg>
      <pc:sldChg chg="modSp add mod">
        <pc:chgData name="Anna Bartošková | Kreativní Evropa – MEDIA" userId="420707a8-7ebf-48bd-b4e5-17633392bd42" providerId="ADAL" clId="{71243E93-FE3B-4639-9C92-9913CE53D77E}" dt="2022-05-04T18:57:14.856" v="4192" actId="207"/>
        <pc:sldMkLst>
          <pc:docMk/>
          <pc:sldMk cId="2440801653" sldId="309"/>
        </pc:sldMkLst>
        <pc:spChg chg="mod">
          <ac:chgData name="Anna Bartošková | Kreativní Evropa – MEDIA" userId="420707a8-7ebf-48bd-b4e5-17633392bd42" providerId="ADAL" clId="{71243E93-FE3B-4639-9C92-9913CE53D77E}" dt="2022-05-04T18:57:14.856" v="4192" actId="207"/>
          <ac:spMkLst>
            <pc:docMk/>
            <pc:sldMk cId="2440801653" sldId="309"/>
            <ac:spMk id="167" creationId="{00000000-0000-0000-0000-000000000000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48:17.427" v="4150" actId="255"/>
          <ac:spMkLst>
            <pc:docMk/>
            <pc:sldMk cId="2440801653" sldId="309"/>
            <ac:spMk id="168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50:39.143" v="4166" actId="207"/>
        <pc:sldMkLst>
          <pc:docMk/>
          <pc:sldMk cId="1201768814" sldId="310"/>
        </pc:sldMkLst>
        <pc:spChg chg="mod">
          <ac:chgData name="Anna Bartošková | Kreativní Evropa – MEDIA" userId="420707a8-7ebf-48bd-b4e5-17633392bd42" providerId="ADAL" clId="{71243E93-FE3B-4639-9C92-9913CE53D77E}" dt="2022-05-04T18:49:33.082" v="4158" actId="255"/>
          <ac:spMkLst>
            <pc:docMk/>
            <pc:sldMk cId="1201768814" sldId="310"/>
            <ac:spMk id="10" creationId="{8899D21D-3615-433F-9311-608FF6C95BEF}"/>
          </ac:spMkLst>
        </pc:spChg>
        <pc:spChg chg="mod">
          <ac:chgData name="Anna Bartošková | Kreativní Evropa – MEDIA" userId="420707a8-7ebf-48bd-b4e5-17633392bd42" providerId="ADAL" clId="{71243E93-FE3B-4639-9C92-9913CE53D77E}" dt="2022-05-04T18:50:39.143" v="4166" actId="207"/>
          <ac:spMkLst>
            <pc:docMk/>
            <pc:sldMk cId="1201768814" sldId="310"/>
            <ac:spMk id="71" creationId="{00000000-0000-0000-0000-000000000000}"/>
          </ac:spMkLst>
        </pc:spChg>
      </pc:sldChg>
      <pc:sldChg chg="modSp add mod ord">
        <pc:chgData name="Anna Bartošková | Kreativní Evropa – MEDIA" userId="420707a8-7ebf-48bd-b4e5-17633392bd42" providerId="ADAL" clId="{71243E93-FE3B-4639-9C92-9913CE53D77E}" dt="2022-05-04T18:54:12.435" v="4184" actId="207"/>
        <pc:sldMkLst>
          <pc:docMk/>
          <pc:sldMk cId="237337623" sldId="311"/>
        </pc:sldMkLst>
        <pc:spChg chg="mod">
          <ac:chgData name="Anna Bartošková | Kreativní Evropa – MEDIA" userId="420707a8-7ebf-48bd-b4e5-17633392bd42" providerId="ADAL" clId="{71243E93-FE3B-4639-9C92-9913CE53D77E}" dt="2022-05-04T18:54:12.435" v="4184" actId="207"/>
          <ac:spMkLst>
            <pc:docMk/>
            <pc:sldMk cId="237337623" sldId="311"/>
            <ac:spMk id="277" creationId="{00000000-0000-0000-0000-000000000000}"/>
          </ac:spMkLst>
        </pc:spChg>
        <pc:picChg chg="mod">
          <ac:chgData name="Anna Bartošková | Kreativní Evropa – MEDIA" userId="420707a8-7ebf-48bd-b4e5-17633392bd42" providerId="ADAL" clId="{71243E93-FE3B-4639-9C92-9913CE53D77E}" dt="2022-05-04T18:53:31.117" v="4180" actId="1076"/>
          <ac:picMkLst>
            <pc:docMk/>
            <pc:sldMk cId="237337623" sldId="311"/>
            <ac:picMk id="27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87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31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59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2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427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20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7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372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25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89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35ff0128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35ff0128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58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787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33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446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516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114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859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954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138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57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5ff0128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35ff0128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4B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161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35ff0128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35ff0128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64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41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7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7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87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19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95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50A3"/>
              </a:buClr>
              <a:buSzPts val="2800"/>
              <a:buFont typeface="Roboto Light"/>
              <a:buNone/>
              <a:defRPr sz="28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4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rea/guidance/list-3rd-country-participation_crea_e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work-as-an-exper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crea-cross-2021-jourpar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1gAIPIXhCXTldsyNkM-PAjqjAaAfyntN1OHF3nuvcTR__Mw/viewfor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hyperlink" Target="https://my.weezevent.com/transnational-pitching-session-news-journalism-partnerships-20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ea.ec.europa.eu/news-events/events/online-sessions-creative-europe-media-and-cross-sectoral-2022-2022-03-07_e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mediadeskcz.eu/akce/jak-podat-zadost-v-programu-kreativni-evropa-2021-2027/#stream" TargetMode="External"/><Relationship Id="rId4" Type="http://schemas.openxmlformats.org/officeDocument/2006/relationships/hyperlink" Target="https://www.mediadeskcz.eu/akce/jak-si-poradit-s-novymi-prioritami-programu-kreativni-evropa/#strea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ladka.chytilova@kreativnievropa.cz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facebook.com/kreativnievropa" TargetMode="External"/><Relationship Id="rId4" Type="http://schemas.openxmlformats.org/officeDocument/2006/relationships/hyperlink" Target="http://www.kreativnievropa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policies/media-and-audiovisual-action-pl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policies/funding-news-media-sect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6550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26225" y="539850"/>
            <a:ext cx="5341200" cy="320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KREATIVNÍ EVROPA</a:t>
            </a:r>
            <a:endParaRPr sz="36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lnSpc>
                <a:spcPct val="90000"/>
              </a:lnSpc>
            </a:pPr>
            <a:endParaRPr lang="cs" sz="24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endParaRPr lang="c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bg1"/>
                </a:solidFill>
              </a:rPr>
              <a:t>WEBINÁŘ</a:t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Podpora zpravodajských médií</a:t>
            </a:r>
            <a:endParaRPr lang="en-US" alt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" sz="24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5. 5. 2022       10.30</a:t>
            </a:r>
          </a:p>
          <a:p>
            <a:pPr>
              <a:lnSpc>
                <a:spcPct val="90000"/>
              </a:lnSpc>
            </a:pPr>
            <a:endParaRPr lang="cs" sz="24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ONLINE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771" y="4115875"/>
            <a:ext cx="2232075" cy="67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6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131359" y="1553135"/>
            <a:ext cx="6987611" cy="324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Konsorcium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FF656A"/>
                </a:solidFill>
              </a:rPr>
              <a:t>minimálně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>
                <a:solidFill>
                  <a:srgbClr val="FF656A"/>
                </a:solidFill>
              </a:rPr>
              <a:t>3</a:t>
            </a:r>
            <a:r>
              <a:rPr lang="cs-CZ" altLang="cs-CZ" sz="1600" dirty="0">
                <a:solidFill>
                  <a:srgbClr val="000000"/>
                </a:solidFill>
              </a:rPr>
              <a:t> partneři  ze </a:t>
            </a:r>
            <a:r>
              <a:rPr lang="cs-CZ" altLang="cs-CZ" sz="1600" dirty="0">
                <a:solidFill>
                  <a:srgbClr val="FF656A"/>
                </a:solidFill>
              </a:rPr>
              <a:t>3 různých zemí </a:t>
            </a:r>
            <a:r>
              <a:rPr lang="cs-CZ" altLang="cs-CZ" sz="1600" dirty="0">
                <a:solidFill>
                  <a:srgbClr val="000000"/>
                </a:solidFill>
              </a:rPr>
              <a:t>programu Kreativní Evropa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média - nezisková, veřejná a soukromá  - tištěná, online,  rádio/</a:t>
            </a:r>
            <a:r>
              <a:rPr lang="cs-CZ" altLang="cs-CZ" sz="1600" dirty="0" err="1">
                <a:solidFill>
                  <a:srgbClr val="000000"/>
                </a:solidFill>
              </a:rPr>
              <a:t>podcast</a:t>
            </a:r>
            <a:r>
              <a:rPr lang="cs-CZ" altLang="cs-CZ" sz="1600" dirty="0">
                <a:solidFill>
                  <a:srgbClr val="000000"/>
                </a:solidFill>
              </a:rPr>
              <a:t>, TV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organizace působící v oblasti médií - asociace, NNO, novinářské  fondy, vzdělávací organizace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právní subjekt  sídlící v </a:t>
            </a:r>
            <a:r>
              <a:rPr lang="cs-CZ" altLang="cs-CZ" sz="1600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členské zemi programu KE</a:t>
            </a:r>
            <a:endParaRPr lang="cs-CZ" altLang="cs-CZ" sz="1600" dirty="0">
              <a:solidFill>
                <a:srgbClr val="6550A3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                 </a:t>
            </a:r>
            <a:r>
              <a:rPr lang="cs-CZ" altLang="cs-CZ" dirty="0">
                <a:solidFill>
                  <a:srgbClr val="000000"/>
                </a:solidFill>
              </a:rPr>
              <a:t>země – EU + EEA (IS, NO, </a:t>
            </a:r>
            <a:r>
              <a:rPr lang="cs-CZ" altLang="cs-CZ" dirty="0" err="1">
                <a:solidFill>
                  <a:srgbClr val="000000"/>
                </a:solidFill>
              </a:rPr>
              <a:t>Li</a:t>
            </a:r>
            <a:r>
              <a:rPr lang="cs-CZ" altLang="cs-CZ" dirty="0">
                <a:solidFill>
                  <a:srgbClr val="00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</a:t>
            </a:r>
            <a:r>
              <a:rPr lang="cs-CZ" altLang="cs-CZ" dirty="0">
                <a:solidFill>
                  <a:srgbClr val="000000"/>
                </a:solidFill>
              </a:rPr>
              <a:t>kandidátské země, země ENP – dohoda 11/2021  s účinností od 1. 1. 2021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NE - fyzické osoby (mimo OSVČ)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žádost podává koordinátor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rgbClr val="FF656A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04389" y="208429"/>
            <a:ext cx="646535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1600" b="1" dirty="0"/>
              <a:t>    </a:t>
            </a: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r>
              <a:rPr lang="cs-CZ" altLang="cs-CZ" sz="1800" b="1" dirty="0"/>
              <a:t> 	</a:t>
            </a:r>
            <a:r>
              <a:rPr lang="cs-CZ" altLang="cs-CZ" sz="1800" b="1" dirty="0">
                <a:solidFill>
                  <a:srgbClr val="FF656A"/>
                </a:solidFill>
              </a:rPr>
              <a:t>Žadatel</a:t>
            </a:r>
            <a:r>
              <a:rPr lang="cs-CZ" altLang="cs-CZ" sz="1800" b="1" dirty="0"/>
              <a:t> </a:t>
            </a:r>
            <a:endParaRPr lang="en-US" altLang="cs-CZ" sz="18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803679" y="-1890647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/>
          <a:srcRect l="12408" r="28596"/>
          <a:stretch/>
        </p:blipFill>
        <p:spPr>
          <a:xfrm>
            <a:off x="25029" y="2749209"/>
            <a:ext cx="1980000" cy="1980000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10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49624" y="1711199"/>
            <a:ext cx="8034618" cy="351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 vývoj nových příjmových modelů a zlepšování managementu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 nové přístupy k práci s publikem a marketingu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 společné profesionální/technické standardy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 nové typy </a:t>
            </a:r>
            <a:r>
              <a:rPr lang="cs-CZ" altLang="cs-CZ" sz="1400" dirty="0" err="1">
                <a:solidFill>
                  <a:srgbClr val="000000"/>
                </a:solidFill>
              </a:rPr>
              <a:t>newsroomů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 sítě nebo jiné modely pro výměnu obsahu mezi médii nebo pomoc obchodnímu rozvoji</a:t>
            </a:r>
            <a:br>
              <a:rPr lang="cs-CZ" altLang="cs-CZ" sz="1400" dirty="0">
                <a:solidFill>
                  <a:srgbClr val="000000"/>
                </a:solidFill>
              </a:rPr>
            </a:br>
            <a:r>
              <a:rPr lang="cs-CZ" altLang="cs-CZ" sz="1400" dirty="0">
                <a:solidFill>
                  <a:srgbClr val="000000"/>
                </a:solidFill>
              </a:rPr>
              <a:t> malých organizací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000000"/>
                </a:solidFill>
              </a:rPr>
              <a:t>Formáty:  </a:t>
            </a:r>
            <a:r>
              <a:rPr lang="cs-CZ" altLang="cs-CZ" sz="1400" dirty="0">
                <a:solidFill>
                  <a:srgbClr val="000000"/>
                </a:solidFill>
              </a:rPr>
              <a:t>akce, online vzdělávací programy a workshopy, výměnné programy, mapování dobré praxe, vývoj technických standardů pro celé odvětví, výroba praktických průvodců, vývoj a testování platforem a technických řešení pro výměnu námětů a dobré praxe, propagační aktivity a  </a:t>
            </a:r>
            <a:r>
              <a:rPr lang="cs-CZ" altLang="cs-CZ" sz="1400" dirty="0">
                <a:solidFill>
                  <a:srgbClr val="FF656A"/>
                </a:solidFill>
              </a:rPr>
              <a:t>další aktivity napomáhající životaschopnosti odvětví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marL="139700">
              <a:lnSpc>
                <a:spcPct val="114999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+mn-lt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r>
              <a:rPr lang="cs" dirty="0">
                <a:solidFill>
                  <a:srgbClr val="6550A3"/>
                </a:solidFill>
                <a:latin typeface="+mn-lt"/>
                <a:ea typeface="Roboto"/>
              </a:rPr>
              <a:t>  </a:t>
            </a: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504264" y="215153"/>
            <a:ext cx="5009031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r>
              <a:rPr lang="cs-CZ" altLang="cs-CZ" sz="1800" b="1" dirty="0"/>
              <a:t>	           </a:t>
            </a:r>
            <a:r>
              <a:rPr lang="cs-CZ" altLang="cs-CZ" sz="1800" b="1" dirty="0">
                <a:solidFill>
                  <a:srgbClr val="FF656A"/>
                </a:solidFill>
              </a:rPr>
              <a:t>Projekty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8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FF656A"/>
                </a:solidFill>
              </a:rPr>
              <a:t>1. Podpora obchodní transformace</a:t>
            </a:r>
          </a:p>
          <a:p>
            <a:pPr>
              <a:buClr>
                <a:schemeClr val="dk1"/>
              </a:buClr>
              <a:buSzPts val="1100"/>
            </a:pPr>
            <a:endParaRPr sz="16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49624" y="1711199"/>
            <a:ext cx="8034618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testování postupů a formátů původního zpravodajství a inovativních výrobních postupů a formátů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výměna dobré praxe mezi novináři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optimalizace </a:t>
            </a:r>
            <a:r>
              <a:rPr lang="cs-CZ" altLang="cs-CZ" sz="1400" dirty="0" err="1">
                <a:solidFill>
                  <a:srgbClr val="000000"/>
                </a:solidFill>
              </a:rPr>
              <a:t>workflow</a:t>
            </a:r>
            <a:r>
              <a:rPr lang="cs-CZ" altLang="cs-CZ" sz="1400" dirty="0">
                <a:solidFill>
                  <a:srgbClr val="000000"/>
                </a:solidFill>
              </a:rPr>
              <a:t> pro novinářské žánry vyžadující čas a zdroje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400" dirty="0">
                <a:solidFill>
                  <a:srgbClr val="FF656A"/>
                </a:solidFill>
              </a:rPr>
              <a:t>Formáty: </a:t>
            </a:r>
            <a:r>
              <a:rPr lang="cs-CZ" altLang="cs-CZ" sz="1400" dirty="0">
                <a:solidFill>
                  <a:srgbClr val="000000"/>
                </a:solidFill>
              </a:rPr>
              <a:t>akce, online vzdělávací programy a workshopy pro novináře, společný vývoj redakčních standardů, výměnné programy, online mentorské programy, finanční podpora projektů novinářské spolupráce, propagační aktivity a další aktivity </a:t>
            </a:r>
            <a:r>
              <a:rPr lang="cs-CZ" altLang="cs-CZ" sz="1400" dirty="0">
                <a:solidFill>
                  <a:srgbClr val="FF656A"/>
                </a:solidFill>
              </a:rPr>
              <a:t>s cílem zlepšit kvalitu a rozmanitost žurnalismu.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</a:rPr>
              <a:t>Projekt může být zaměřen na 1. nebo 2. nebo je kombinovat.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506281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r>
              <a:rPr lang="cs-CZ" altLang="cs-CZ" sz="1800" b="1" dirty="0"/>
              <a:t>	           </a:t>
            </a:r>
            <a:r>
              <a:rPr lang="cs-CZ" altLang="cs-CZ" sz="1800" b="1" dirty="0">
                <a:solidFill>
                  <a:srgbClr val="FF656A"/>
                </a:solidFill>
              </a:rPr>
              <a:t>Projekty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8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FF656A"/>
                </a:solidFill>
              </a:rPr>
              <a:t>2. Podpora projektů novinářské spolupráce</a:t>
            </a:r>
            <a:endParaRPr lang="cs-CZ" altLang="cs-CZ" sz="1600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sz="16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6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3152" y="1547153"/>
            <a:ext cx="787209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jasně zdůvodněné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založené na analýze potřeb vybraných oblastí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přínos pro co nejširší části oboru napříč EU, včetně malých médií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sdílení dobré praxe a vzájemné učení mezi aktéry na mediálních trzích s různorodými charakteristikami (jazyk, objem, velikost, úroveň digitalizace)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partnerství - na principech redakční nezávislosti a respektující profesionální standardy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konsorcia - organizace ze zemí a regionů na různé mediální úrovni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co největší dosah – počet zemí a zapojených organizací</a:t>
            </a:r>
          </a:p>
          <a:p>
            <a:pPr>
              <a:defRPr/>
            </a:pPr>
            <a:endParaRPr lang="cs-CZ" altLang="cs-CZ" sz="1600" dirty="0">
              <a:solidFill>
                <a:srgbClr val="000000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54503" y="870075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altLang="cs-CZ" sz="1600" b="1" dirty="0"/>
              <a:t>     </a:t>
            </a: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r>
              <a:rPr lang="cs-CZ" altLang="cs-CZ" sz="1800" b="1" dirty="0"/>
              <a:t> 	</a:t>
            </a:r>
            <a:r>
              <a:rPr lang="cs-CZ" altLang="cs-CZ" sz="1800" b="1" dirty="0">
                <a:solidFill>
                  <a:srgbClr val="FF656A"/>
                </a:solidFill>
              </a:rPr>
              <a:t>Aktivity</a:t>
            </a:r>
            <a:r>
              <a:rPr lang="cs-CZ" altLang="cs-CZ" sz="1800" b="1" dirty="0"/>
              <a:t> </a:t>
            </a:r>
            <a:endParaRPr lang="en-US" altLang="cs-CZ" sz="18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6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49624" y="1711199"/>
            <a:ext cx="8034618" cy="335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   300 000 EUR – 2,5 mil. EUR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 dotace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 grant vyplácen koordinátorovi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 70 % </a:t>
            </a:r>
            <a:r>
              <a:rPr lang="cs-CZ" altLang="cs-CZ" sz="1600" dirty="0">
                <a:solidFill>
                  <a:schemeClr val="tx1"/>
                </a:solidFill>
              </a:rPr>
              <a:t>po podpisu smlouvy/ </a:t>
            </a:r>
            <a:r>
              <a:rPr lang="cs-CZ" altLang="cs-CZ" sz="1600" b="1" dirty="0">
                <a:solidFill>
                  <a:srgbClr val="FF656A"/>
                </a:solidFill>
              </a:rPr>
              <a:t>30 % </a:t>
            </a:r>
            <a:r>
              <a:rPr lang="cs-CZ" altLang="cs-CZ" sz="1600" dirty="0">
                <a:solidFill>
                  <a:schemeClr val="tx1"/>
                </a:solidFill>
              </a:rPr>
              <a:t>po skončení projektu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 grant nesmí generovat zisk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 uznatelné náklady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	</a:t>
            </a:r>
            <a:r>
              <a:rPr lang="cs-CZ" altLang="cs-CZ" sz="1600" dirty="0">
                <a:solidFill>
                  <a:schemeClr val="tx1"/>
                </a:solidFill>
              </a:rPr>
              <a:t>osobní náklady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	cestovné, diety a ubytování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	vybavení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	nákup zboží, práce a služeb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	režie 7 %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	podpora třetím osobám (max. 60 000 EUR/os.)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4840943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r>
              <a:rPr lang="cs-CZ" altLang="cs-CZ" sz="1800" b="1" dirty="0"/>
              <a:t>	        </a:t>
            </a:r>
            <a:r>
              <a:rPr lang="cs-CZ" altLang="cs-CZ" sz="1800" b="1" dirty="0">
                <a:solidFill>
                  <a:srgbClr val="FF656A"/>
                </a:solidFill>
              </a:rPr>
              <a:t>Financování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  <a:latin typeface="proxima-nova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FF656A"/>
                </a:solidFill>
                <a:latin typeface="proxima-nova"/>
              </a:rPr>
              <a:t>Max. 80 %  nákladů  projektu</a:t>
            </a:r>
            <a:endParaRPr lang="cs-CZ" altLang="cs-CZ" sz="16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131359" y="1553135"/>
            <a:ext cx="698761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  <a:latin typeface="proxima-nova"/>
              </a:rPr>
              <a:t>ROZPOČET </a:t>
            </a:r>
            <a:r>
              <a:rPr lang="cs-CZ" altLang="cs-CZ" sz="1600" dirty="0">
                <a:solidFill>
                  <a:schemeClr val="accent3"/>
                </a:solidFill>
                <a:latin typeface="proxima-nova"/>
              </a:rPr>
              <a:t>	</a:t>
            </a:r>
            <a:r>
              <a:rPr lang="cs-CZ" altLang="cs-CZ" sz="1600" dirty="0">
                <a:solidFill>
                  <a:srgbClr val="FF656A"/>
                </a:solidFill>
                <a:latin typeface="proxima-nova"/>
              </a:rPr>
              <a:t>7,5 M EUR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  <a:latin typeface="proxima-nova"/>
              </a:rPr>
              <a:t>DEADLINE</a:t>
            </a:r>
            <a:r>
              <a:rPr lang="cs-CZ" altLang="cs-CZ" sz="1600" dirty="0">
                <a:solidFill>
                  <a:schemeClr val="accent3"/>
                </a:solidFill>
                <a:latin typeface="proxima-nova"/>
              </a:rPr>
              <a:t>		</a:t>
            </a:r>
            <a:r>
              <a:rPr lang="cs-CZ" altLang="cs-CZ" sz="1600" b="1" dirty="0">
                <a:solidFill>
                  <a:srgbClr val="FF656A"/>
                </a:solidFill>
                <a:latin typeface="proxima-nova"/>
              </a:rPr>
              <a:t>7. ZÁŘÍ 2022 17.00 CET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  <a:latin typeface="proxima-nova"/>
              </a:rPr>
              <a:t>VÝSLEDKY</a:t>
            </a:r>
            <a:r>
              <a:rPr lang="cs-CZ" altLang="cs-CZ" sz="1600" dirty="0">
                <a:solidFill>
                  <a:schemeClr val="accent3"/>
                </a:solidFill>
                <a:latin typeface="proxima-nova"/>
              </a:rPr>
              <a:t>		</a:t>
            </a:r>
            <a:r>
              <a:rPr lang="cs-CZ" altLang="cs-CZ" sz="1600" dirty="0">
                <a:solidFill>
                  <a:srgbClr val="FF656A"/>
                </a:solidFill>
                <a:latin typeface="proxima-nova"/>
              </a:rPr>
              <a:t>PROSINEC 2022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1600" dirty="0">
              <a:solidFill>
                <a:srgbClr val="FF656A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1600" dirty="0">
              <a:solidFill>
                <a:schemeClr val="tx1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  <a:latin typeface="proxima-nova"/>
              </a:rPr>
              <a:t>Délka projektu </a:t>
            </a:r>
            <a:r>
              <a:rPr lang="cs-CZ" altLang="cs-CZ" sz="1600" b="1" dirty="0">
                <a:solidFill>
                  <a:srgbClr val="FF656A"/>
                </a:solidFill>
                <a:latin typeface="proxima-nova"/>
              </a:rPr>
              <a:t>		24 měsíců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  <a:latin typeface="proxima-nova"/>
              </a:rPr>
              <a:t>Začátek projektu</a:t>
            </a:r>
            <a:r>
              <a:rPr lang="cs-CZ" altLang="cs-CZ" sz="1600" b="1" dirty="0">
                <a:solidFill>
                  <a:schemeClr val="tx1"/>
                </a:solidFill>
                <a:latin typeface="proxima-nova"/>
              </a:rPr>
              <a:t>	</a:t>
            </a:r>
            <a:r>
              <a:rPr lang="cs-CZ" altLang="cs-CZ" sz="1600" b="1" dirty="0">
                <a:solidFill>
                  <a:srgbClr val="FF656A"/>
                </a:solidFill>
                <a:latin typeface="proxima-nova"/>
              </a:rPr>
              <a:t>	</a:t>
            </a:r>
            <a:r>
              <a:rPr lang="cs-CZ" altLang="cs-CZ" sz="1600" dirty="0">
                <a:solidFill>
                  <a:srgbClr val="FF656A"/>
                </a:solidFill>
                <a:latin typeface="proxima-nova"/>
              </a:rPr>
              <a:t>podpis smlouvy /podání žádosti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1600" b="1" dirty="0">
              <a:solidFill>
                <a:srgbClr val="FF656A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  <a:latin typeface="proxima-nova"/>
              </a:rPr>
              <a:t>Další výzva </a:t>
            </a:r>
            <a:r>
              <a:rPr lang="cs-CZ" altLang="cs-CZ" sz="1600" b="1" dirty="0">
                <a:solidFill>
                  <a:srgbClr val="FF656A"/>
                </a:solidFill>
                <a:latin typeface="proxima-nova"/>
              </a:rPr>
              <a:t>		</a:t>
            </a:r>
            <a:r>
              <a:rPr lang="cs-CZ" altLang="cs-CZ" sz="1600" dirty="0">
                <a:solidFill>
                  <a:srgbClr val="FF656A"/>
                </a:solidFill>
                <a:latin typeface="proxima-nova"/>
              </a:rPr>
              <a:t>2023</a:t>
            </a:r>
          </a:p>
        </p:txBody>
      </p:sp>
      <p:sp>
        <p:nvSpPr>
          <p:cNvPr id="168" name="Google Shape;168;p23"/>
          <p:cNvSpPr txBox="1"/>
          <p:nvPr/>
        </p:nvSpPr>
        <p:spPr>
          <a:xfrm>
            <a:off x="204389" y="208429"/>
            <a:ext cx="646535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1600" b="1" dirty="0"/>
              <a:t>    </a:t>
            </a: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Partnesrhips</a:t>
            </a:r>
            <a:r>
              <a:rPr lang="cs-CZ" altLang="cs-CZ" sz="1800" b="1" dirty="0"/>
              <a:t>	</a:t>
            </a:r>
            <a:r>
              <a:rPr lang="cs-CZ" altLang="cs-CZ" sz="1800" b="1" dirty="0">
                <a:solidFill>
                  <a:srgbClr val="FF656A"/>
                </a:solidFill>
              </a:rPr>
              <a:t>Kalendář</a:t>
            </a:r>
          </a:p>
          <a:p>
            <a:pPr>
              <a:buClr>
                <a:schemeClr val="dk1"/>
              </a:buClr>
              <a:buSzPts val="1100"/>
            </a:pPr>
            <a:endParaRPr lang="en-US" altLang="cs-CZ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803679" y="-1890647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/>
          <a:srcRect l="12408" r="28596"/>
          <a:stretch/>
        </p:blipFill>
        <p:spPr>
          <a:xfrm>
            <a:off x="25029" y="2749209"/>
            <a:ext cx="1980000" cy="1980000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84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50476" y="1055593"/>
            <a:ext cx="7933766" cy="40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1217613" fontAlgn="base">
              <a:spcAft>
                <a:spcPct val="0"/>
              </a:spcAft>
              <a:defRPr/>
            </a:pP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Relevance 	30 bodů</a:t>
            </a: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Relevance projektu vzhledem k cílům výzvy: evropská dimenze, počet pokrytých zemí a jazyků, diverzita zapojených zemí  s přihlédnutím k jejich mediální úrovni, benefity pro regionální a místní média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 b.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Relevance a inovativnost aktivit vzhledem k potřebám oblasti a zemím, na které projekt cílí, podložená analýzou potřeb a analýzou již existujících aktivit 		                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b.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altLang="cs-CZ" sz="900" b="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trategie</a:t>
            </a:r>
            <a:r>
              <a:rPr lang="en-US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altLang="cs-CZ" sz="900" b="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zajištění</a:t>
            </a:r>
            <a:r>
              <a:rPr lang="en-US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rovnosti pohlaví, diverzity</a:t>
            </a:r>
            <a:r>
              <a:rPr lang="en-US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cs-CZ" sz="900" b="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inkluze</a:t>
            </a: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projekt/ jeho provedení    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b.</a:t>
            </a:r>
          </a:p>
          <a:p>
            <a:pPr marL="342900" indent="-342900" defTabSz="1217613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1217613" fontAlgn="base">
              <a:spcAft>
                <a:spcPct val="0"/>
              </a:spcAft>
              <a:defRPr/>
            </a:pPr>
            <a:r>
              <a:rPr lang="cs-CZ" altLang="cs-CZ" sz="900" b="1" dirty="0" err="1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Quality</a:t>
            </a: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1" dirty="0" err="1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1" dirty="0" err="1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1" dirty="0" err="1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</a:t>
            </a: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cs-CZ" altLang="cs-CZ" sz="900" b="1" dirty="0" err="1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activities</a:t>
            </a: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	30 bodů </a:t>
            </a: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Metodika a způsob provedení projektu vzhledem k cílům výzvy 	                   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b.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Zajištění spolupráce, diverzity, nestrannosti a redakční nezávislosti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b.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Nákladová efektivita navrhovaných aktivit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10 b.</a:t>
            </a:r>
            <a:endParaRPr lang="en-US" altLang="cs-CZ" sz="9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1217613" fontAlgn="base">
              <a:spcAft>
                <a:spcPct val="0"/>
              </a:spcAft>
              <a:defRPr/>
            </a:pP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 management 		20 bodů</a:t>
            </a:r>
          </a:p>
          <a:p>
            <a:pPr defTabSz="1217613" fontAlgn="base">
              <a:spcAft>
                <a:spcPct val="0"/>
              </a:spcAft>
              <a:defRPr/>
            </a:pPr>
            <a:r>
              <a:rPr lang="cs-CZ" altLang="cs-CZ" sz="9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Zkušenosti projektového týmu                 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b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Efektivita složení týmu k dosažení cílů výzvy, jasnost </a:t>
            </a:r>
            <a:r>
              <a:rPr lang="cs-CZ" altLang="cs-CZ" sz="900" b="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WPs</a:t>
            </a: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rozdělení zodpovědnosti, rolí a rozpočtu mezi partnery, kvalita koordinace, kontroly a risk managementu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 b.</a:t>
            </a: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1217613" fontAlgn="base">
              <a:spcAft>
                <a:spcPct val="0"/>
              </a:spcAft>
              <a:defRPr/>
            </a:pPr>
            <a:r>
              <a:rPr lang="cs-CZ" altLang="cs-CZ" sz="900" b="1" dirty="0" err="1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Dissemination</a:t>
            </a:r>
            <a:r>
              <a:rPr lang="cs-CZ" altLang="cs-CZ" sz="900" b="1" dirty="0">
                <a:solidFill>
                  <a:srgbClr val="6550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		20 bodů</a:t>
            </a: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Kvalita strategií pro výměnu znalostí, zajištění přenosu dobré praxe mezi co nejvíce profesionálů a monitorování pokroku v tomto ohledu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b.</a:t>
            </a:r>
          </a:p>
          <a:p>
            <a:pPr marL="342900" indent="-342900" defTabSz="1217613" fontAlgn="base">
              <a:spcAft>
                <a:spcPct val="0"/>
              </a:spcAft>
              <a:buClr>
                <a:srgbClr val="4B71FF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Potenciál dosahu na lokální, regionální, národní a EU úrovni, mimo organizace zapojené do projektu a dobu trvání projektu, včetně metod </a:t>
            </a:r>
            <a:b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9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 zajištění takového dosahu 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b.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4840943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800" b="1" dirty="0"/>
              <a:t>Hodnocení žádosti 	</a:t>
            </a:r>
            <a:r>
              <a:rPr lang="cs-CZ" altLang="cs-CZ" sz="1800" b="1" dirty="0">
                <a:solidFill>
                  <a:srgbClr val="6550A3"/>
                </a:solidFill>
              </a:rPr>
              <a:t>Kritéria</a:t>
            </a:r>
            <a:endParaRPr lang="cs-CZ" altLang="cs-CZ" sz="18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1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833052" y="918100"/>
            <a:ext cx="802219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maximální počet bodů </a:t>
            </a:r>
            <a:r>
              <a:rPr lang="cs-CZ" sz="1600" dirty="0"/>
              <a:t>= 100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minimální hranice 70 bodů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hodnocení – panel expertů </a:t>
            </a:r>
            <a:r>
              <a:rPr lang="cs-CZ" sz="1600" dirty="0"/>
              <a:t>z praxe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/>
              <a:t>VÝZVA PRO EXPERTY</a:t>
            </a:r>
          </a:p>
          <a:p>
            <a:pPr>
              <a:defRPr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otevřená po celé období 2021-2027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podmínky: zkušenosti v oboru a jazyková vybavenost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https://ec.europa.eu/info/funding-tenders/opportunities/portal/screen/work-as-an-expert</a:t>
            </a:r>
            <a:endParaRPr lang="cs-CZ" sz="1600" dirty="0">
              <a:solidFill>
                <a:srgbClr val="6550A3"/>
              </a:solidFill>
            </a:endParaRP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1600" dirty="0">
              <a:solidFill>
                <a:srgbClr val="000000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50992" y="1138207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altLang="cs-CZ" sz="1800" b="1" dirty="0"/>
              <a:t>      Hodnocení žádosti</a:t>
            </a:r>
            <a:endParaRPr lang="cs" sz="18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8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3152" y="1547153"/>
            <a:ext cx="787209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rgbClr val="6550A3"/>
                </a:solidFill>
              </a:rPr>
              <a:t>online </a:t>
            </a:r>
            <a:r>
              <a:rPr lang="cs-CZ" altLang="cs-CZ" sz="1200" b="1" dirty="0"/>
              <a:t>prostřednictvím </a:t>
            </a:r>
            <a:r>
              <a:rPr lang="cs-CZ" altLang="cs-CZ" sz="1200" b="1" dirty="0">
                <a:solidFill>
                  <a:srgbClr val="6550A3"/>
                </a:solidFill>
              </a:rPr>
              <a:t>portálu </a:t>
            </a:r>
            <a:r>
              <a:rPr lang="cs-CZ" altLang="cs-CZ" sz="1200" b="1" dirty="0" err="1">
                <a:solidFill>
                  <a:srgbClr val="6550A3"/>
                </a:solidFill>
              </a:rPr>
              <a:t>Funding</a:t>
            </a:r>
            <a:r>
              <a:rPr lang="cs-CZ" altLang="cs-CZ" sz="1200" b="1" dirty="0">
                <a:solidFill>
                  <a:srgbClr val="6550A3"/>
                </a:solidFill>
              </a:rPr>
              <a:t> and </a:t>
            </a:r>
            <a:r>
              <a:rPr lang="cs-CZ" altLang="cs-CZ" sz="1200" b="1" dirty="0" err="1">
                <a:solidFill>
                  <a:srgbClr val="6550A3"/>
                </a:solidFill>
              </a:rPr>
              <a:t>Tenders</a:t>
            </a:r>
            <a:r>
              <a:rPr lang="cs-CZ" altLang="cs-CZ" sz="1200" b="1" dirty="0">
                <a:solidFill>
                  <a:srgbClr val="6550A3"/>
                </a:solidFill>
              </a:rPr>
              <a:t> </a:t>
            </a:r>
            <a:r>
              <a:rPr lang="cs-CZ" altLang="cs-CZ" sz="1200" b="1" dirty="0" err="1">
                <a:solidFill>
                  <a:srgbClr val="6550A3"/>
                </a:solidFill>
              </a:rPr>
              <a:t>Opportunities</a:t>
            </a:r>
            <a:r>
              <a:rPr lang="cs-CZ" altLang="cs-CZ" sz="1200" b="1" dirty="0">
                <a:solidFill>
                  <a:srgbClr val="6550A3"/>
                </a:solidFill>
              </a:rPr>
              <a:t> </a:t>
            </a:r>
            <a:r>
              <a:rPr lang="cs-CZ" altLang="cs-CZ" sz="1200" b="1" dirty="0"/>
              <a:t>(pro všechny programy EU)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200" b="1" dirty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cs-CZ" sz="1200" b="1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https://ec.europa.eu/info/funding-tenders/opportunities/portal/screen/home</a:t>
            </a:r>
            <a:r>
              <a:rPr lang="cs-CZ" altLang="cs-CZ" sz="1200" b="1" dirty="0">
                <a:solidFill>
                  <a:srgbClr val="6550A3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200" b="1" dirty="0"/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/>
              <a:t>u výzvy v části „</a:t>
            </a:r>
            <a:r>
              <a:rPr lang="cs-CZ" altLang="cs-CZ" sz="1200" b="1" dirty="0" err="1"/>
              <a:t>Submission</a:t>
            </a:r>
            <a:r>
              <a:rPr lang="cs-CZ" altLang="cs-CZ" sz="1200" b="1" dirty="0"/>
              <a:t> </a:t>
            </a:r>
            <a:r>
              <a:rPr lang="cs-CZ" altLang="cs-CZ" sz="1200" b="1" dirty="0" err="1"/>
              <a:t>service</a:t>
            </a:r>
            <a:r>
              <a:rPr lang="cs-CZ" altLang="cs-CZ" sz="1200" b="1" dirty="0"/>
              <a:t>“ – tlačítko </a:t>
            </a:r>
            <a:r>
              <a:rPr lang="cs-CZ" altLang="cs-CZ" sz="1200" b="1" dirty="0">
                <a:solidFill>
                  <a:srgbClr val="6550A3"/>
                </a:solidFill>
              </a:rPr>
              <a:t>„Start </a:t>
            </a:r>
            <a:r>
              <a:rPr lang="cs-CZ" altLang="cs-CZ" sz="1200" b="1" dirty="0" err="1">
                <a:solidFill>
                  <a:srgbClr val="6550A3"/>
                </a:solidFill>
              </a:rPr>
              <a:t>submission</a:t>
            </a:r>
            <a:r>
              <a:rPr lang="cs-CZ" altLang="cs-CZ" sz="1200" b="1" dirty="0">
                <a:solidFill>
                  <a:srgbClr val="6550A3"/>
                </a:solidFill>
              </a:rPr>
              <a:t>“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chemeClr val="tx1"/>
                </a:solidFill>
              </a:rPr>
              <a:t>je nutné mít </a:t>
            </a:r>
            <a:r>
              <a:rPr lang="cs-CZ" altLang="cs-CZ" sz="1200" b="1" dirty="0">
                <a:solidFill>
                  <a:srgbClr val="6550A3"/>
                </a:solidFill>
              </a:rPr>
              <a:t>EU login </a:t>
            </a:r>
            <a:r>
              <a:rPr lang="cs-CZ" altLang="cs-CZ" sz="1200" b="1" dirty="0">
                <a:solidFill>
                  <a:schemeClr val="tx1"/>
                </a:solidFill>
              </a:rPr>
              <a:t>(emailová adresa), registrovat společnost a získat číslo </a:t>
            </a:r>
            <a:r>
              <a:rPr lang="cs-CZ" altLang="cs-CZ" sz="1200" b="1" dirty="0">
                <a:solidFill>
                  <a:srgbClr val="6550A3"/>
                </a:solidFill>
              </a:rPr>
              <a:t>PIC </a:t>
            </a:r>
            <a:r>
              <a:rPr lang="cs-CZ" altLang="cs-CZ" sz="1200" b="1" dirty="0">
                <a:solidFill>
                  <a:schemeClr val="tx1"/>
                </a:solidFill>
              </a:rPr>
              <a:t>(Participant </a:t>
            </a:r>
            <a:r>
              <a:rPr lang="cs-CZ" altLang="cs-CZ" sz="1200" b="1" dirty="0" err="1">
                <a:solidFill>
                  <a:schemeClr val="tx1"/>
                </a:solidFill>
              </a:rPr>
              <a:t>Identification</a:t>
            </a:r>
            <a:r>
              <a:rPr lang="cs-CZ" altLang="cs-CZ" sz="1200" b="1" dirty="0">
                <a:solidFill>
                  <a:schemeClr val="tx1"/>
                </a:solidFill>
              </a:rPr>
              <a:t> </a:t>
            </a:r>
            <a:r>
              <a:rPr lang="cs-CZ" altLang="cs-CZ" sz="1200" b="1" dirty="0" err="1">
                <a:solidFill>
                  <a:schemeClr val="tx1"/>
                </a:solidFill>
              </a:rPr>
              <a:t>Code</a:t>
            </a:r>
            <a:r>
              <a:rPr lang="cs-CZ" altLang="cs-CZ" sz="1200" b="1" dirty="0">
                <a:solidFill>
                  <a:schemeClr val="tx1"/>
                </a:solidFill>
              </a:rPr>
              <a:t>) 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chemeClr val="tx1"/>
                </a:solidFill>
              </a:rPr>
              <a:t>žádost: 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chemeClr val="tx1"/>
                </a:solidFill>
              </a:rPr>
              <a:t>část A (online)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chemeClr val="tx1"/>
                </a:solidFill>
              </a:rPr>
              <a:t>část B (formulář ke stažení a vyplnění, </a:t>
            </a:r>
            <a:r>
              <a:rPr lang="cs-CZ" altLang="cs-CZ" sz="1200" b="1" dirty="0">
                <a:solidFill>
                  <a:srgbClr val="6550A3"/>
                </a:solidFill>
              </a:rPr>
              <a:t>stejný pro všechny okruhy MEDIA a mezioborové části)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chemeClr val="tx1"/>
                </a:solidFill>
              </a:rPr>
              <a:t>část C (online)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200" b="1" dirty="0">
                <a:solidFill>
                  <a:schemeClr val="tx1"/>
                </a:solidFill>
              </a:rPr>
              <a:t>přílohy (formuláře ke stažení) – </a:t>
            </a:r>
            <a:r>
              <a:rPr lang="cs-CZ" altLang="cs-CZ" sz="1200" b="1" dirty="0" err="1">
                <a:solidFill>
                  <a:srgbClr val="6550A3"/>
                </a:solidFill>
              </a:rPr>
              <a:t>Declaration</a:t>
            </a:r>
            <a:r>
              <a:rPr lang="cs-CZ" altLang="cs-CZ" sz="1200" b="1" dirty="0">
                <a:solidFill>
                  <a:srgbClr val="6550A3"/>
                </a:solidFill>
              </a:rPr>
              <a:t> on </a:t>
            </a:r>
            <a:r>
              <a:rPr lang="cs-CZ" altLang="cs-CZ" sz="1200" b="1" dirty="0" err="1">
                <a:solidFill>
                  <a:srgbClr val="6550A3"/>
                </a:solidFill>
              </a:rPr>
              <a:t>standards</a:t>
            </a:r>
            <a:r>
              <a:rPr lang="cs-CZ" altLang="cs-CZ" sz="1200" b="1" dirty="0">
                <a:solidFill>
                  <a:srgbClr val="6550A3"/>
                </a:solidFill>
              </a:rPr>
              <a:t> and </a:t>
            </a:r>
            <a:r>
              <a:rPr lang="cs-CZ" altLang="cs-CZ" sz="1200" b="1" dirty="0" err="1">
                <a:solidFill>
                  <a:srgbClr val="6550A3"/>
                </a:solidFill>
              </a:rPr>
              <a:t>independence</a:t>
            </a:r>
            <a:endParaRPr lang="cs-CZ" altLang="cs-CZ" sz="1200" b="1" dirty="0">
              <a:solidFill>
                <a:srgbClr val="6550A3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0121" y="850034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altLang="cs-CZ" sz="1600" b="1" dirty="0"/>
              <a:t>     </a:t>
            </a:r>
            <a:r>
              <a:rPr lang="cs-CZ" altLang="cs-CZ" sz="1800" b="1" dirty="0"/>
              <a:t>Podání žádosti - </a:t>
            </a:r>
            <a:r>
              <a:rPr lang="cs-CZ" altLang="cs-CZ" sz="1800" b="1" dirty="0">
                <a:solidFill>
                  <a:srgbClr val="6550A3"/>
                </a:solidFill>
              </a:rPr>
              <a:t>FTOP</a:t>
            </a:r>
            <a:endParaRPr lang="en-US" altLang="cs-CZ" sz="1800" b="1" dirty="0">
              <a:solidFill>
                <a:srgbClr val="6550A3"/>
              </a:solidFill>
            </a:endParaRPr>
          </a:p>
          <a:p>
            <a:endParaRPr lang="en-US" altLang="cs-CZ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6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5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2516319" y="1038153"/>
            <a:ext cx="604765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/>
              <a:t>Podání žádosti				</a:t>
            </a:r>
            <a:r>
              <a:rPr lang="en-GB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eGrants</a:t>
            </a:r>
            <a:endParaRPr lang="cs-CZ" altLang="cs-CZ" b="1" dirty="0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defRPr/>
            </a:pPr>
            <a:br>
              <a:rPr lang="cs-CZ" altLang="cs-CZ" sz="1400" b="1" dirty="0">
                <a:solidFill>
                  <a:srgbClr val="4B71FF"/>
                </a:solidFill>
              </a:rPr>
            </a:b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Systém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eGrants</a:t>
            </a:r>
            <a:endParaRPr lang="cs-CZ" altLang="cs-CZ" b="1" dirty="0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cs-CZ" altLang="cs-CZ" sz="1400" b="1" dirty="0"/>
              <a:t>společný pro všechny výzvy v programech EU</a:t>
            </a: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work</a:t>
            </a: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packages</a:t>
            </a: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en-GB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=&gt;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deliverables</a:t>
            </a:r>
            <a:endParaRPr lang="cs-CZ" altLang="cs-CZ" b="1" dirty="0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povinné </a:t>
            </a:r>
            <a:r>
              <a:rPr lang="cs-CZ" altLang="cs-CZ" sz="1400" b="1" dirty="0" err="1">
                <a:solidFill>
                  <a:schemeClr val="tx1"/>
                </a:solidFill>
              </a:rPr>
              <a:t>WPs</a:t>
            </a:r>
            <a:r>
              <a:rPr lang="cs-CZ" altLang="cs-CZ" sz="1400" b="1" dirty="0">
                <a:solidFill>
                  <a:schemeClr val="tx1"/>
                </a:solidFill>
              </a:rPr>
              <a:t> a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deliverables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en-GB" altLang="cs-CZ" sz="1400" b="1" dirty="0">
                <a:solidFill>
                  <a:schemeClr val="tx1"/>
                </a:solidFill>
              </a:rPr>
              <a:t>–</a:t>
            </a:r>
            <a:r>
              <a:rPr lang="cs-CZ" altLang="cs-CZ" sz="1400" b="1" dirty="0">
                <a:solidFill>
                  <a:schemeClr val="tx1"/>
                </a:solidFill>
              </a:rPr>
              <a:t> v jednotlivých výzvách, definují se v žádosti (část B) 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WP 1: Project Management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WP 2: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Activity</a:t>
            </a: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 1 (příp. 2)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WP 3: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Follow</a:t>
            </a: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-up and </a:t>
            </a:r>
            <a:r>
              <a:rPr lang="cs-CZ" altLang="cs-CZ" b="1" dirty="0" err="1">
                <a:solidFill>
                  <a:srgbClr val="FF656A"/>
                </a:solidFill>
                <a:cs typeface="Calibri" panose="020F0502020204030204" pitchFamily="34" charset="0"/>
              </a:rPr>
              <a:t>dissemination</a:t>
            </a:r>
            <a:endParaRPr lang="cs-CZ" altLang="cs-CZ" b="1" dirty="0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cs-CZ" altLang="cs-CZ" sz="1400" b="1" dirty="0" err="1">
                <a:solidFill>
                  <a:schemeClr val="tx1"/>
                </a:solidFill>
              </a:rPr>
              <a:t>deliverables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en-GB" altLang="cs-CZ" sz="1400" b="1" dirty="0" err="1">
                <a:solidFill>
                  <a:schemeClr val="tx1"/>
                </a:solidFill>
              </a:rPr>
              <a:t>nahr</a:t>
            </a:r>
            <a:r>
              <a:rPr lang="cs-CZ" altLang="cs-CZ" sz="1400" b="1" dirty="0" err="1">
                <a:solidFill>
                  <a:schemeClr val="tx1"/>
                </a:solidFill>
              </a:rPr>
              <a:t>ávat</a:t>
            </a:r>
            <a:r>
              <a:rPr lang="cs-CZ" altLang="cs-CZ" sz="1400" b="1" dirty="0">
                <a:solidFill>
                  <a:schemeClr val="tx1"/>
                </a:solidFill>
              </a:rPr>
              <a:t> přes portál </a:t>
            </a:r>
            <a:r>
              <a:rPr lang="en-GB" altLang="cs-CZ" sz="1400" b="1" dirty="0">
                <a:solidFill>
                  <a:schemeClr val="tx1"/>
                </a:solidFill>
              </a:rPr>
              <a:t>=&gt; </a:t>
            </a:r>
            <a:r>
              <a:rPr lang="cs-CZ" altLang="cs-CZ" b="1" dirty="0">
                <a:solidFill>
                  <a:srgbClr val="FF656A"/>
                </a:solidFill>
                <a:cs typeface="Calibri" panose="020F0502020204030204" pitchFamily="34" charset="0"/>
              </a:rPr>
              <a:t>vyplacení</a:t>
            </a:r>
            <a:r>
              <a:rPr lang="cs-CZ" altLang="cs-CZ" sz="1400" b="1" dirty="0">
                <a:solidFill>
                  <a:srgbClr val="4B71FF"/>
                </a:solidFill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</a:rPr>
              <a:t>zbývající části grantu </a:t>
            </a:r>
            <a:endParaRPr lang="en-GB" altLang="cs-CZ" sz="1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b="1" dirty="0">
              <a:solidFill>
                <a:srgbClr val="4B71FF"/>
              </a:solidFill>
            </a:endParaRPr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6510" y="2585800"/>
            <a:ext cx="3326950" cy="33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305234" y="1398494"/>
            <a:ext cx="6529484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10:30 – 10:40          Představení programu EU Kreativní Evropa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10:40 – 10:55  	Výzva NEWS - </a:t>
            </a:r>
            <a:r>
              <a:rPr lang="cs-CZ" altLang="cs-CZ" sz="1600" b="1" dirty="0" err="1">
                <a:solidFill>
                  <a:srgbClr val="000000"/>
                </a:solidFill>
              </a:rPr>
              <a:t>Journalism</a:t>
            </a:r>
            <a:r>
              <a:rPr lang="cs-CZ" altLang="cs-CZ" sz="1600" b="1" dirty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>
                <a:solidFill>
                  <a:srgbClr val="000000"/>
                </a:solidFill>
              </a:rPr>
              <a:t>Partnerships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10:55 – 11:20	Podání žádosti v portálu FTOP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11:20 – 11:30	Příklady podpořených projektů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11:30 – 12:00	Dotazy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Seminář se nahrává. Prezentace a záznam bude k dispozici na </a:t>
            </a:r>
            <a:r>
              <a:rPr lang="cs-CZ" altLang="cs-CZ" sz="1600" b="1" dirty="0">
                <a:solidFill>
                  <a:srgbClr val="6550A3"/>
                </a:solidFill>
              </a:rPr>
              <a:t>https://www.kreativnievropa.cz/akce-a-vzdelavani/nase-akce</a:t>
            </a:r>
          </a:p>
          <a:p>
            <a:pPr marL="457200" indent="-317500">
              <a:lnSpc>
                <a:spcPct val="150000"/>
              </a:lnSpc>
              <a:buClr>
                <a:srgbClr val="344B57"/>
              </a:buClr>
              <a:buSzPts val="1400"/>
              <a:buFont typeface="Roboto"/>
              <a:buChar char="-"/>
            </a:pPr>
            <a:endParaRPr sz="1800" dirty="0">
              <a:solidFill>
                <a:srgbClr val="6550A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114935" y="121675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56767" y="793375"/>
            <a:ext cx="1613647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531160" y="1526867"/>
            <a:ext cx="7853082" cy="339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žádost posuzují 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profesionálové</a:t>
            </a:r>
            <a:r>
              <a:rPr lang="cs-CZ" altLang="cs-CZ" sz="1400" b="1" dirty="0">
                <a:cs typeface="Calibri" panose="020F0502020204030204" pitchFamily="34" charset="0"/>
              </a:rPr>
              <a:t> – znají trh i Váš obor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slyší o Vás poprvé – prezentujte vše do detailu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prezentujte 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kontext</a:t>
            </a:r>
            <a:r>
              <a:rPr lang="cs-CZ" altLang="cs-CZ" sz="1400" b="1" dirty="0">
                <a:cs typeface="Calibri" panose="020F0502020204030204" pitchFamily="34" charset="0"/>
              </a:rPr>
              <a:t>, v němž se pohybujete</a:t>
            </a:r>
          </a:p>
          <a:p>
            <a:pPr>
              <a:lnSpc>
                <a:spcPct val="107000"/>
              </a:lnSpc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zhodnotí pouze to, co si přečtou v žádosti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žádost není možné doplnit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kvalitní 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argumentace</a:t>
            </a:r>
            <a:r>
              <a:rPr lang="cs-CZ" altLang="cs-CZ" sz="1400" b="1" dirty="0">
                <a:cs typeface="Calibri" panose="020F0502020204030204" pitchFamily="34" charset="0"/>
              </a:rPr>
              <a:t> -  základ  všeho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soutěžíte se 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všemi ostatními </a:t>
            </a:r>
            <a:r>
              <a:rPr lang="cs-CZ" altLang="cs-CZ" sz="1400" b="1" dirty="0">
                <a:cs typeface="Calibri" panose="020F0502020204030204" pitchFamily="34" charset="0"/>
              </a:rPr>
              <a:t>projekty z EU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4840943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cs-CZ" altLang="cs-CZ" sz="1800" b="1" dirty="0"/>
              <a:t>Jak psát projekty</a:t>
            </a:r>
            <a:endParaRPr lang="en-US" altLang="cs-CZ" sz="1800" b="1" dirty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FF656A"/>
                </a:solidFill>
              </a:rPr>
              <a:t>                 pro program Kreativní Evropa</a:t>
            </a: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8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50476" y="1055593"/>
            <a:ext cx="7933766" cy="40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1.1.  Background and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general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objectives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	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Cíle projektu a jak se vztahují k této výzvě. </a:t>
            </a:r>
            <a:r>
              <a:rPr lang="cs-CZ" altLang="cs-CZ" sz="1400" b="1" i="1" dirty="0">
                <a:solidFill>
                  <a:schemeClr val="tx1"/>
                </a:solidFill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107000"/>
              </a:lnSpc>
              <a:defRPr/>
            </a:pPr>
            <a:r>
              <a:rPr lang="cs-CZ" altLang="cs-CZ" sz="1400" b="1" i="1" dirty="0">
                <a:solidFill>
                  <a:schemeClr val="tx1"/>
                </a:solidFill>
                <a:cs typeface="Calibri" panose="020F0502020204030204" pitchFamily="34" charset="0"/>
              </a:rPr>
              <a:t>Konkrétně. „Co se stane až projekt zrealizujeme“ .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1.2.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Needs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analysis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 and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specific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objectives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chemeClr val="tx1"/>
                </a:solidFill>
                <a:cs typeface="Calibri" panose="020F0502020204030204" pitchFamily="34" charset="0"/>
              </a:rPr>
              <a:t>J</a:t>
            </a:r>
            <a:r>
              <a:rPr lang="cs-CZ" altLang="cs-CZ" sz="1400" b="1" dirty="0">
                <a:cs typeface="Calibri" panose="020F0502020204030204" pitchFamily="34" charset="0"/>
              </a:rPr>
              <a:t>ak Vaše aktivity pokrývají potřeby oboru</a:t>
            </a:r>
          </a:p>
          <a:p>
            <a:pPr>
              <a:lnSpc>
                <a:spcPct val="107000"/>
              </a:lnSpc>
              <a:defRPr/>
            </a:pPr>
            <a:r>
              <a:rPr lang="cs-CZ" altLang="cs-CZ" sz="1400" b="1" i="1" dirty="0">
                <a:cs typeface="Calibri" panose="020F0502020204030204" pitchFamily="34" charset="0"/>
              </a:rPr>
              <a:t>Positioning – vzhledem k jiným projektům.  Potřeby - vlastní výzkum/zkušenost/ jiný dostupný výzkum.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1.3. European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added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value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	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cs typeface="Calibri" panose="020F0502020204030204" pitchFamily="34" charset="0"/>
              </a:rPr>
              <a:t>Evropská dimenze – původ obsahu, počet zemí, jazyků, možnosti šíření. Partnerství – koncept, rozsah, velikost partnerů.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1.4. Environment  </a:t>
            </a:r>
            <a:r>
              <a:rPr lang="cs-CZ" altLang="cs-CZ" sz="1600" b="1" dirty="0">
                <a:cs typeface="Calibri" panose="020F0502020204030204" pitchFamily="34" charset="0"/>
              </a:rPr>
              <a:t>N/A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1.5. Gender balance, </a:t>
            </a:r>
            <a:r>
              <a:rPr lang="cs-CZ" altLang="cs-CZ" sz="1600" b="1" dirty="0" err="1">
                <a:solidFill>
                  <a:srgbClr val="FF656A"/>
                </a:solidFill>
                <a:cs typeface="Calibri" panose="020F0502020204030204" pitchFamily="34" charset="0"/>
              </a:rPr>
              <a:t>inclusion</a:t>
            </a:r>
            <a:r>
              <a:rPr lang="cs-CZ" altLang="cs-CZ" sz="1600" b="1" dirty="0">
                <a:solidFill>
                  <a:srgbClr val="FF656A"/>
                </a:solidFill>
                <a:cs typeface="Calibri" panose="020F0502020204030204" pitchFamily="34" charset="0"/>
              </a:rPr>
              <a:t> and diversity </a:t>
            </a:r>
          </a:p>
          <a:p>
            <a:pPr>
              <a:lnSpc>
                <a:spcPct val="107000"/>
              </a:lnSpc>
              <a:defRPr/>
            </a:pPr>
            <a:r>
              <a:rPr lang="cs-CZ" altLang="cs-CZ" sz="1400" b="1" i="1" dirty="0">
                <a:cs typeface="Calibri" panose="020F0502020204030204" pitchFamily="34" charset="0"/>
              </a:rPr>
              <a:t>smysluplné strategie přiměřené konkrétnímu projektu a žadateli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cs-CZ" altLang="cs-CZ" sz="1600" b="1" dirty="0">
              <a:cs typeface="Calibri" panose="020F0502020204030204" pitchFamily="34" charset="0"/>
            </a:endParaRPr>
          </a:p>
          <a:p>
            <a:pPr defTabSz="1217613" fontAlgn="base">
              <a:spcAft>
                <a:spcPct val="0"/>
              </a:spcAft>
              <a:defRPr/>
            </a:pPr>
            <a:endParaRPr lang="cs-CZ" altLang="cs-CZ" sz="1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4840943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/>
              <a:t>Prezentace projektu 		</a:t>
            </a:r>
            <a:r>
              <a:rPr lang="cs-CZ" altLang="cs-CZ" b="1" dirty="0">
                <a:solidFill>
                  <a:srgbClr val="FF656A"/>
                </a:solidFill>
              </a:rPr>
              <a:t>1. RELEVANCE </a:t>
            </a:r>
            <a:endParaRPr lang="en-US" altLang="cs-CZ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/>
              <a:t> </a:t>
            </a:r>
            <a:endParaRPr lang="en-US" altLang="cs-CZ" sz="2800" b="1" dirty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3152" y="1547153"/>
            <a:ext cx="7872090" cy="291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2.1. 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Concept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and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methodology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	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cs typeface="Calibri" panose="020F0502020204030204" pitchFamily="34" charset="0"/>
              </a:rPr>
              <a:t>Záměr  projektu. Proč jsou navrhované strategie/metodologie vhodné k dosažení cílů výzvy. </a:t>
            </a:r>
            <a:r>
              <a:rPr lang="cs-CZ" altLang="cs-CZ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107000"/>
              </a:lnSpc>
              <a:defRPr/>
            </a:pPr>
            <a:r>
              <a:rPr lang="cs-CZ" altLang="cs-CZ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Méně je více. Nemusíte splnit všechny cíle výzvy.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2.2.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Format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solidFill>
                  <a:schemeClr val="tx1"/>
                </a:solidFill>
                <a:cs typeface="Calibri" panose="020F0502020204030204" pitchFamily="34" charset="0"/>
              </a:rPr>
              <a:t>J</a:t>
            </a:r>
            <a:r>
              <a:rPr lang="cs-CZ" altLang="cs-CZ" sz="1200" b="1" dirty="0">
                <a:cs typeface="Calibri" panose="020F0502020204030204" pitchFamily="34" charset="0"/>
              </a:rPr>
              <a:t>ak  zajistíte: inovace, spolupráci, diverzitu, nestrannost a redakční nezávislost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2.3.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Potential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	</a:t>
            </a:r>
            <a:r>
              <a:rPr lang="cs-CZ" altLang="cs-CZ" sz="1400" b="1" dirty="0">
                <a:solidFill>
                  <a:schemeClr val="tx1"/>
                </a:solidFill>
                <a:cs typeface="Calibri" panose="020F0502020204030204" pitchFamily="34" charset="0"/>
              </a:rPr>
              <a:t>N/A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2.4.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Cost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effectiveness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and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financial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management  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cs typeface="Calibri" panose="020F0502020204030204" pitchFamily="34" charset="0"/>
              </a:rPr>
              <a:t>Sestavení rozpočtu. Strategie kofinancování. </a:t>
            </a:r>
          </a:p>
          <a:p>
            <a:pPr>
              <a:lnSpc>
                <a:spcPct val="107000"/>
              </a:lnSpc>
              <a:defRPr/>
            </a:pPr>
            <a:r>
              <a:rPr lang="cs-CZ" altLang="cs-CZ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Rozpočet musí odpovídat charakteru projektu (ani příliš nízký ani přehnaný), musí obsahovat všechny potřebné náklady.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2.5. Risk management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cs typeface="Calibri" panose="020F0502020204030204" pitchFamily="34" charset="0"/>
              </a:rPr>
              <a:t>Rizika, obtíže, nejistoty a jejich řešení. 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0121" y="850034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600" b="1" dirty="0"/>
              <a:t>     </a:t>
            </a:r>
            <a:r>
              <a:rPr lang="cs-CZ" altLang="cs-CZ" b="1" dirty="0"/>
              <a:t>Prezentace projektu 	</a:t>
            </a:r>
            <a:r>
              <a:rPr lang="cs-CZ" altLang="cs-CZ" b="1" dirty="0">
                <a:solidFill>
                  <a:srgbClr val="FF656A"/>
                </a:solidFill>
              </a:rPr>
              <a:t>2. QUALITY </a:t>
            </a:r>
            <a:endParaRPr lang="en-US" altLang="cs-CZ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/>
              <a:t> </a:t>
            </a:r>
            <a:endParaRPr lang="en-US" altLang="cs-CZ" sz="2800" b="1" dirty="0"/>
          </a:p>
          <a:p>
            <a:endParaRPr lang="cs" sz="16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0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3152" y="1547153"/>
            <a:ext cx="7872090" cy="272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3.1. 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Partnership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and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consortium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,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roles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and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tasks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division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cs typeface="Calibri" panose="020F0502020204030204" pitchFamily="34" charset="0"/>
              </a:rPr>
              <a:t>Koherence, přidaná hodnota  a komplementarita projektových týmů/konsorcia: Rozdělení úkolů, rozhodovací proces, výměna znalostí vzhledem k cílům projektu.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200" b="1" i="1" dirty="0"/>
              <a:t>Skutečná spolupráce – kreativní, realizační a finanční. Odpovídá povaze projektu a jeho potřebám, musí mít důvod a přidanou hodnotu.. kompatibilita partnerů – zkušenosti, přínos pro projekt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cs-CZ" altLang="cs-CZ" sz="1200" b="1" dirty="0"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3.2. Project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teams</a:t>
            </a:r>
            <a:endParaRPr lang="cs-CZ" altLang="cs-CZ" sz="1400" b="1" dirty="0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cs typeface="Calibri" panose="020F0502020204030204" pitchFamily="34" charset="0"/>
              </a:rPr>
              <a:t>Úkoly, zkušenosti vzhledem k úkolům, přínos různých členů týmu.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200" b="1" dirty="0"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3.3. Development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strategy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                  </a:t>
            </a:r>
            <a:r>
              <a:rPr lang="cs-CZ" altLang="cs-CZ" sz="1400" b="1" dirty="0">
                <a:solidFill>
                  <a:schemeClr val="tx1"/>
                </a:solidFill>
                <a:cs typeface="Calibri" panose="020F0502020204030204" pitchFamily="34" charset="0"/>
              </a:rPr>
              <a:t>N/A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3.4.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Financing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alt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strategy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	</a:t>
            </a:r>
            <a:r>
              <a:rPr lang="cs-CZ" altLang="cs-CZ" sz="1400" b="1" dirty="0">
                <a:solidFill>
                  <a:schemeClr val="tx1"/>
                </a:solidFill>
                <a:cs typeface="Calibri" panose="020F0502020204030204" pitchFamily="34" charset="0"/>
              </a:rPr>
              <a:t>N/A</a:t>
            </a:r>
            <a:r>
              <a:rPr lang="cs-CZ" alt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0121" y="850034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600" b="1" dirty="0"/>
              <a:t>     </a:t>
            </a:r>
            <a:r>
              <a:rPr lang="cs-CZ" altLang="cs-CZ" b="1" dirty="0"/>
              <a:t>Prezentace projektu      </a:t>
            </a:r>
            <a:r>
              <a:rPr lang="cs-CZ" altLang="cs-CZ" b="1" dirty="0">
                <a:solidFill>
                  <a:srgbClr val="FF656A"/>
                </a:solidFill>
              </a:rPr>
              <a:t>3. PROJECT MANAGEMENT </a:t>
            </a:r>
            <a:endParaRPr lang="en-US" altLang="cs-CZ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/>
              <a:t> </a:t>
            </a:r>
            <a:endParaRPr lang="en-US" altLang="cs-CZ" sz="2800" b="1" dirty="0"/>
          </a:p>
          <a:p>
            <a:endParaRPr lang="cs" sz="16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3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3152" y="1547153"/>
            <a:ext cx="7872090" cy="245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>
                <a:solidFill>
                  <a:srgbClr val="FF656A"/>
                </a:solidFill>
                <a:cs typeface="Calibri" panose="020F0502020204030204" pitchFamily="34" charset="0"/>
              </a:rPr>
              <a:t>4.1.  Communication, promotion and marketing	</a:t>
            </a:r>
            <a:r>
              <a:rPr lang="cs-CZ" altLang="cs-CZ" sz="1600" b="1">
                <a:solidFill>
                  <a:schemeClr val="tx1"/>
                </a:solidFill>
                <a:cs typeface="Calibri" panose="020F0502020204030204" pitchFamily="34" charset="0"/>
              </a:rPr>
              <a:t> N/A</a:t>
            </a:r>
            <a:endParaRPr lang="cs-CZ" altLang="cs-CZ" sz="1600" b="1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cs-CZ" altLang="cs-CZ" sz="1600" b="1">
              <a:solidFill>
                <a:srgbClr val="FF656A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>
                <a:solidFill>
                  <a:srgbClr val="FF656A"/>
                </a:solidFill>
                <a:cs typeface="Calibri" panose="020F0502020204030204" pitchFamily="34" charset="0"/>
              </a:rPr>
              <a:t>4.2. Dissemination and distribution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>
                <a:cs typeface="Calibri" panose="020F0502020204030204" pitchFamily="34" charset="0"/>
              </a:rPr>
              <a:t>Strategie pro výměnu znalostí a zajištění přenositelnosti dobré praxe v co nejširším měřítku. 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>
                <a:solidFill>
                  <a:srgbClr val="FF656A"/>
                </a:solidFill>
                <a:cs typeface="Calibri" panose="020F0502020204030204" pitchFamily="34" charset="0"/>
              </a:rPr>
              <a:t>4.3. Impact 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>
                <a:cs typeface="Calibri" panose="020F0502020204030204" pitchFamily="34" charset="0"/>
              </a:rPr>
              <a:t>Dosah na lokální, regionální, národní a evropské úrovni. Metody k jeho zajištění.</a:t>
            </a:r>
            <a:r>
              <a:rPr lang="cs-CZ" altLang="cs-CZ" sz="1600" b="1">
                <a:solidFill>
                  <a:srgbClr val="FF656A"/>
                </a:solidFill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cs-CZ" altLang="cs-CZ" sz="1600" b="1" dirty="0">
              <a:cs typeface="Calibri" panose="020F0502020204030204" pitchFamily="34" charset="0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0121" y="850034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cs-CZ" altLang="cs-CZ" sz="1600" b="1" dirty="0"/>
              <a:t>     Prezentace projektu 	</a:t>
            </a:r>
            <a:r>
              <a:rPr lang="cs-CZ" altLang="cs-CZ" sz="1600" b="1" dirty="0">
                <a:solidFill>
                  <a:srgbClr val="FF656A"/>
                </a:solidFill>
              </a:rPr>
              <a:t>4. DISSEMINATION</a:t>
            </a:r>
            <a:endParaRPr lang="en-US" altLang="cs-CZ" sz="16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cs-CZ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/>
              <a:t> </a:t>
            </a:r>
            <a:endParaRPr lang="en-US" altLang="cs-CZ" sz="2800" b="1" dirty="0"/>
          </a:p>
          <a:p>
            <a:endParaRPr lang="cs" sz="16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49624" y="1711199"/>
            <a:ext cx="8034618" cy="295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jasná </a:t>
            </a:r>
            <a:r>
              <a:rPr lang="cs-CZ" sz="1400" b="1" dirty="0">
                <a:cs typeface="Calibri" panose="020F0502020204030204" pitchFamily="34" charset="0"/>
              </a:rPr>
              <a:t>– definujte cíl a jak ho chcete dosáhnout, uveďte alternativní plán, zdůvodněte svá rozhodnutí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   konkrétní</a:t>
            </a:r>
            <a:r>
              <a:rPr lang="cs-CZ" sz="1400" b="1" dirty="0">
                <a:cs typeface="Calibri" panose="020F0502020204030204" pitchFamily="34" charset="0"/>
              </a:rPr>
              <a:t> - ukažte, že </a:t>
            </a: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víte, o čem mluvíte</a:t>
            </a:r>
            <a:r>
              <a:rPr lang="cs-CZ" sz="1400" b="1" dirty="0">
                <a:cs typeface="Calibri" panose="020F0502020204030204" pitchFamily="34" charset="0"/>
              </a:rPr>
              <a:t>, uvádějte konkrétní názvy společností a jména</a:t>
            </a:r>
          </a:p>
          <a:p>
            <a:pPr>
              <a:lnSpc>
                <a:spcPct val="107000"/>
              </a:lnSpc>
              <a:defRPr/>
            </a:pPr>
            <a:r>
              <a:rPr lang="cs-CZ" b="1" dirty="0">
                <a:cs typeface="Calibri" panose="020F0502020204030204" pitchFamily="34" charset="0"/>
              </a:rPr>
              <a:t>   </a:t>
            </a:r>
            <a:r>
              <a:rPr lang="cs-CZ" sz="1400" b="1" dirty="0">
                <a:cs typeface="Calibri" panose="020F0502020204030204" pitchFamily="34" charset="0"/>
              </a:rPr>
              <a:t>  osob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cs typeface="Calibri" panose="020F0502020204030204" pitchFamily="34" charset="0"/>
              </a:rPr>
              <a:t>buďte </a:t>
            </a: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realističtí</a:t>
            </a:r>
            <a:r>
              <a:rPr lang="cs-CZ" sz="1400" b="1" dirty="0">
                <a:cs typeface="Calibri" panose="020F0502020204030204" pitchFamily="34" charset="0"/>
              </a:rPr>
              <a:t>, nepodceňujte, ale ani nepřeceňujte své možnosti a situaci na trhu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cs typeface="Calibri" panose="020F0502020204030204" pitchFamily="34" charset="0"/>
              </a:rPr>
              <a:t>dokažte, že jste schopni projekt opravdu </a:t>
            </a: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realizovat</a:t>
            </a:r>
            <a:r>
              <a:rPr lang="cs-CZ" sz="1400" b="1" dirty="0">
                <a:cs typeface="Calibri" panose="020F0502020204030204" pitchFamily="34" charset="0"/>
              </a:rPr>
              <a:t> – profil a finanční možnosti žadatele by měly odpovídat zvolenému cíli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cs typeface="Calibri" panose="020F0502020204030204" pitchFamily="34" charset="0"/>
              </a:rPr>
              <a:t>jednotlivé části projektu  spolu musí </a:t>
            </a: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souviset </a:t>
            </a:r>
            <a:r>
              <a:rPr lang="cs-CZ" sz="1400" b="1" dirty="0">
                <a:cs typeface="Calibri" panose="020F0502020204030204" pitchFamily="34" charset="0"/>
              </a:rPr>
              <a:t>– data, názvy společností, harmonogram, skladba týmu/konsorcia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cs typeface="Calibri" panose="020F0502020204030204" pitchFamily="34" charset="0"/>
              </a:rPr>
              <a:t>definujte tzv. </a:t>
            </a:r>
            <a:r>
              <a:rPr 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unique</a:t>
            </a: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</a:t>
            </a:r>
            <a:r>
              <a:rPr lang="cs-CZ" sz="1400" b="1" dirty="0" err="1">
                <a:solidFill>
                  <a:srgbClr val="FF656A"/>
                </a:solidFill>
                <a:cs typeface="Calibri" panose="020F0502020204030204" pitchFamily="34" charset="0"/>
              </a:rPr>
              <a:t>selling</a:t>
            </a:r>
            <a:r>
              <a:rPr lang="cs-CZ" sz="1400" b="1" dirty="0">
                <a:solidFill>
                  <a:srgbClr val="FF656A"/>
                </a:solidFill>
                <a:cs typeface="Calibri" panose="020F0502020204030204" pitchFamily="34" charset="0"/>
              </a:rPr>
              <a:t> point </a:t>
            </a:r>
            <a:r>
              <a:rPr lang="cs-CZ" sz="1400" b="1" dirty="0">
                <a:cs typeface="Calibri" panose="020F0502020204030204" pitchFamily="34" charset="0"/>
              </a:rPr>
              <a:t>– proč a čím je váš projekt zajímavý pro Vás, pro příjemce, pro donora? </a:t>
            </a:r>
            <a:endParaRPr lang="cs-CZ" altLang="cs-CZ" sz="1400" b="1" dirty="0"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cs typeface="Calibri" panose="020F0502020204030204" pitchFamily="34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4840943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cs-CZ" altLang="cs-CZ" sz="1800" b="1" dirty="0">
                <a:latin typeface="+mn-lt"/>
              </a:rPr>
              <a:t>Jak tvořit strategii? </a:t>
            </a:r>
            <a:endParaRPr lang="cs-CZ" altLang="cs-CZ" sz="16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rgbClr val="FF656A"/>
                </a:solidFill>
              </a:rPr>
              <a:t>Jasná – konkrétní – realistická - koherentní </a:t>
            </a:r>
            <a:endParaRPr lang="en-US" altLang="cs-CZ" sz="16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29453" y="1325901"/>
            <a:ext cx="8054789" cy="38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400" b="1" dirty="0">
                <a:solidFill>
                  <a:srgbClr val="FF656A"/>
                </a:solidFill>
              </a:rPr>
              <a:t>Výzva 2021 – </a:t>
            </a:r>
            <a:r>
              <a:rPr lang="cs-CZ" altLang="cs-CZ" sz="1400" b="1" dirty="0" err="1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Funded</a:t>
            </a:r>
            <a:r>
              <a:rPr lang="cs-CZ" altLang="cs-CZ" sz="1400" b="1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altLang="cs-CZ" sz="1400" b="1" dirty="0" err="1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r>
              <a:rPr lang="cs-CZ" altLang="cs-CZ" sz="1400" b="1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list</a:t>
            </a:r>
            <a:r>
              <a:rPr lang="cs-CZ" altLang="cs-CZ" sz="1400" b="1" dirty="0">
                <a:solidFill>
                  <a:srgbClr val="6550A3"/>
                </a:solidFill>
              </a:rPr>
              <a:t> </a:t>
            </a:r>
            <a:r>
              <a:rPr lang="cs-CZ" altLang="cs-CZ" sz="1400" b="1" dirty="0">
                <a:solidFill>
                  <a:srgbClr val="FF656A"/>
                </a:solidFill>
              </a:rPr>
              <a:t>– 7 podpořených projektů </a:t>
            </a:r>
            <a:r>
              <a:rPr lang="cs-CZ" altLang="cs-CZ" sz="1400" b="1" dirty="0">
                <a:solidFill>
                  <a:schemeClr val="tx1"/>
                </a:solidFill>
              </a:rPr>
              <a:t>(32 žádostí)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>
                <a:solidFill>
                  <a:srgbClr val="FF656A"/>
                </a:solidFill>
              </a:rPr>
              <a:t>Cross-Border</a:t>
            </a:r>
            <a:r>
              <a:rPr lang="cs-CZ" altLang="cs-CZ" sz="1400" b="1" dirty="0">
                <a:solidFill>
                  <a:srgbClr val="FF656A"/>
                </a:solidFill>
              </a:rPr>
              <a:t> </a:t>
            </a:r>
            <a:r>
              <a:rPr lang="cs-CZ" altLang="cs-CZ" sz="1400" b="1" dirty="0" err="1">
                <a:solidFill>
                  <a:srgbClr val="FF656A"/>
                </a:solidFill>
              </a:rPr>
              <a:t>Local</a:t>
            </a:r>
            <a:endParaRPr lang="cs-CZ" altLang="cs-CZ" sz="1400" b="1" dirty="0">
              <a:solidFill>
                <a:srgbClr val="FF656A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cíl: stimulovat produkci přeshraniční místní investigativní žurnalistiky v celé Evropě a podpořit místní zpravodajská média v Evropě tak, aby byla odolnější. Mentoring vybraným projektům, školení novinářům v oblasti investigativní žurnalistiky, bezpečnosti a hodnocení rizik a další. 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koordinátor: Journalismfund.eu (BE); partneři: Evropská federace novinářů (BE), Stockholm </a:t>
            </a:r>
            <a:r>
              <a:rPr lang="cs-CZ" altLang="cs-CZ" sz="1400" b="1" dirty="0" err="1">
                <a:solidFill>
                  <a:schemeClr val="tx1"/>
                </a:solidFill>
              </a:rPr>
              <a:t>School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>
                <a:solidFill>
                  <a:schemeClr val="tx1"/>
                </a:solidFill>
              </a:rPr>
              <a:t>of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>
                <a:solidFill>
                  <a:schemeClr val="tx1"/>
                </a:solidFill>
              </a:rPr>
              <a:t>Economics</a:t>
            </a:r>
            <a:r>
              <a:rPr lang="cs-CZ" altLang="cs-CZ" sz="1400" b="1" dirty="0">
                <a:solidFill>
                  <a:schemeClr val="tx1"/>
                </a:solidFill>
              </a:rPr>
              <a:t> v Rize (LV) a </a:t>
            </a:r>
            <a:r>
              <a:rPr lang="cs-CZ" altLang="cs-CZ" sz="1400" b="1" dirty="0" err="1">
                <a:solidFill>
                  <a:schemeClr val="tx1"/>
                </a:solidFill>
              </a:rPr>
              <a:t>Transitions</a:t>
            </a:r>
            <a:r>
              <a:rPr lang="cs-CZ" altLang="cs-CZ" sz="1400" b="1" dirty="0">
                <a:solidFill>
                  <a:schemeClr val="tx1"/>
                </a:solidFill>
              </a:rPr>
              <a:t> (CZ) 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cs-CZ" sz="1400" b="1" dirty="0" err="1">
                <a:solidFill>
                  <a:srgbClr val="FF656A"/>
                </a:solidFill>
              </a:rPr>
              <a:t>Pix.T</a:t>
            </a:r>
            <a:r>
              <a:rPr lang="en-US" altLang="cs-CZ" sz="1400" b="1" dirty="0">
                <a:solidFill>
                  <a:srgbClr val="FF656A"/>
                </a:solidFill>
              </a:rPr>
              <a:t> for News &amp; Photojournalism</a:t>
            </a:r>
            <a:endParaRPr lang="cs-CZ" altLang="cs-CZ" sz="1400" b="1" dirty="0">
              <a:solidFill>
                <a:srgbClr val="FF656A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cíl: řešit výzvy, kterým čelí fotožurnalisté (zmenšující se příjmy, porušování autorských práv a zastaralé licenční modely) =</a:t>
            </a:r>
            <a:r>
              <a:rPr lang="en-GB" altLang="cs-CZ" sz="1400" b="1" dirty="0">
                <a:solidFill>
                  <a:schemeClr val="tx1"/>
                </a:solidFill>
              </a:rPr>
              <a:t>&gt;</a:t>
            </a:r>
            <a:r>
              <a:rPr lang="cs-CZ" altLang="cs-CZ" sz="1400" b="1" dirty="0">
                <a:solidFill>
                  <a:schemeClr val="tx1"/>
                </a:solidFill>
              </a:rPr>
              <a:t> platforma pro certifikaci, prodej a distribuci fotografií online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koordinátor: </a:t>
            </a:r>
            <a:r>
              <a:rPr lang="cs-CZ" altLang="cs-CZ" sz="1400" b="1" dirty="0" err="1">
                <a:solidFill>
                  <a:schemeClr val="tx1"/>
                </a:solidFill>
              </a:rPr>
              <a:t>Worldcrunch</a:t>
            </a:r>
            <a:r>
              <a:rPr lang="cs-CZ" altLang="cs-CZ" sz="1400" b="1" dirty="0">
                <a:solidFill>
                  <a:schemeClr val="tx1"/>
                </a:solidFill>
              </a:rPr>
              <a:t> (FR); partneři: </a:t>
            </a:r>
            <a:r>
              <a:rPr lang="cs-CZ" altLang="cs-CZ" sz="1400" b="1" dirty="0" err="1">
                <a:solidFill>
                  <a:schemeClr val="tx1"/>
                </a:solidFill>
              </a:rPr>
              <a:t>Photomakers</a:t>
            </a:r>
            <a:r>
              <a:rPr lang="cs-CZ" altLang="cs-CZ" sz="1400" b="1" dirty="0">
                <a:solidFill>
                  <a:schemeClr val="tx1"/>
                </a:solidFill>
              </a:rPr>
              <a:t> (IT), </a:t>
            </a:r>
            <a:r>
              <a:rPr lang="cs-CZ" altLang="cs-CZ" sz="1400" b="1" dirty="0" err="1">
                <a:solidFill>
                  <a:schemeClr val="tx1"/>
                </a:solidFill>
              </a:rPr>
              <a:t>Noor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>
                <a:solidFill>
                  <a:schemeClr val="tx1"/>
                </a:solidFill>
              </a:rPr>
              <a:t>Foundation</a:t>
            </a:r>
            <a:r>
              <a:rPr lang="cs-CZ" altLang="cs-CZ" sz="1400" b="1" dirty="0">
                <a:solidFill>
                  <a:schemeClr val="tx1"/>
                </a:solidFill>
              </a:rPr>
              <a:t> (NL), Profimedia (CZ), </a:t>
            </a:r>
            <a:r>
              <a:rPr lang="cs-CZ" altLang="cs-CZ" sz="1400" b="1" dirty="0" err="1">
                <a:solidFill>
                  <a:schemeClr val="tx1"/>
                </a:solidFill>
              </a:rPr>
              <a:t>Solwee</a:t>
            </a:r>
            <a:r>
              <a:rPr lang="cs-CZ" altLang="cs-CZ" sz="1400" b="1" dirty="0">
                <a:solidFill>
                  <a:schemeClr val="tx1"/>
                </a:solidFill>
              </a:rPr>
              <a:t> (CZ), ČTK (CZ) a PAP (PL)</a:t>
            </a:r>
          </a:p>
          <a:p>
            <a:pPr>
              <a:defRPr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50476" y="215154"/>
            <a:ext cx="4840943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cs-CZ" altLang="cs-CZ" sz="1800" b="1" dirty="0"/>
              <a:t>Příklady podpořených projektů  </a:t>
            </a:r>
            <a:r>
              <a:rPr lang="cs-CZ" altLang="cs-CZ" sz="1800" b="1" dirty="0">
                <a:solidFill>
                  <a:srgbClr val="FF656A"/>
                </a:solidFill>
              </a:rPr>
              <a:t>2021</a:t>
            </a:r>
            <a:endParaRPr lang="cs-CZ" altLang="cs-CZ" sz="16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FF656A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9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28150" y="996902"/>
            <a:ext cx="7805369" cy="293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656A"/>
                </a:solidFill>
              </a:rPr>
              <a:t>Stars4media NEWS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cíl: stimulovat nové obchodní modely a vytvořit inovativní </a:t>
            </a:r>
            <a:r>
              <a:rPr lang="cs-CZ" altLang="cs-CZ" b="1" dirty="0" err="1">
                <a:solidFill>
                  <a:schemeClr val="tx1"/>
                </a:solidFill>
              </a:rPr>
              <a:t>newsroomy</a:t>
            </a:r>
            <a:r>
              <a:rPr lang="cs-CZ" altLang="cs-CZ" b="1" dirty="0">
                <a:solidFill>
                  <a:schemeClr val="tx1"/>
                </a:solidFill>
              </a:rPr>
              <a:t>; granty a mentorování pro přeshraniční projekty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koordinátor: </a:t>
            </a:r>
            <a:r>
              <a:rPr lang="en-US" altLang="cs-CZ" b="1" dirty="0">
                <a:solidFill>
                  <a:schemeClr val="tx1"/>
                </a:solidFill>
              </a:rPr>
              <a:t>Free University of Brussels (BE)</a:t>
            </a:r>
            <a:r>
              <a:rPr lang="cs-CZ" altLang="cs-CZ" b="1" dirty="0">
                <a:solidFill>
                  <a:schemeClr val="tx1"/>
                </a:solidFill>
              </a:rPr>
              <a:t>; partneři: </a:t>
            </a:r>
            <a:r>
              <a:rPr lang="en-US" altLang="cs-CZ" b="1" dirty="0" err="1">
                <a:solidFill>
                  <a:schemeClr val="tx1"/>
                </a:solidFill>
              </a:rPr>
              <a:t>Euractiv</a:t>
            </a:r>
            <a:r>
              <a:rPr lang="en-US" altLang="cs-CZ" b="1" dirty="0">
                <a:solidFill>
                  <a:schemeClr val="tx1"/>
                </a:solidFill>
              </a:rPr>
              <a:t> Foundation (BE), WAN-IFRA (FR) </a:t>
            </a:r>
            <a:r>
              <a:rPr lang="cs-CZ" altLang="cs-CZ" b="1" dirty="0">
                <a:solidFill>
                  <a:schemeClr val="tx1"/>
                </a:solidFill>
              </a:rPr>
              <a:t>a</a:t>
            </a:r>
            <a:r>
              <a:rPr lang="en-US" altLang="cs-CZ" b="1" dirty="0">
                <a:solidFill>
                  <a:schemeClr val="tx1"/>
                </a:solidFill>
              </a:rPr>
              <a:t> European Journalism Centre (NL)</a:t>
            </a:r>
            <a:endParaRPr lang="cs-CZ" altLang="cs-CZ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cs-CZ" b="1" dirty="0">
                <a:solidFill>
                  <a:srgbClr val="FF656A"/>
                </a:solidFill>
              </a:rPr>
              <a:t>The Circle: a European network of media hubs</a:t>
            </a:r>
            <a:endParaRPr lang="cs-CZ" altLang="cs-CZ" b="1" dirty="0">
              <a:solidFill>
                <a:srgbClr val="FF656A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cíl: vytvořit 10 mediálních </a:t>
            </a:r>
            <a:r>
              <a:rPr lang="cs-CZ" altLang="cs-CZ" b="1" dirty="0" err="1">
                <a:solidFill>
                  <a:schemeClr val="tx1"/>
                </a:solidFill>
              </a:rPr>
              <a:t>hubů</a:t>
            </a:r>
            <a:r>
              <a:rPr lang="cs-CZ" altLang="cs-CZ" b="1" dirty="0">
                <a:solidFill>
                  <a:schemeClr val="tx1"/>
                </a:solidFill>
              </a:rPr>
              <a:t> mimo hlavní města, podle potřeb místních médií (výměna informací a znalostí, sledování problémů a vývoje v dalších městech/zemích, organizace akcí a mediálních partnerství)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koordinátor: Are </a:t>
            </a:r>
            <a:r>
              <a:rPr lang="cs-CZ" altLang="cs-CZ" b="1" dirty="0" err="1">
                <a:solidFill>
                  <a:schemeClr val="tx1"/>
                </a:solidFill>
              </a:rPr>
              <a:t>We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Europe</a:t>
            </a:r>
            <a:r>
              <a:rPr lang="cs-CZ" altLang="cs-CZ" b="1" dirty="0">
                <a:solidFill>
                  <a:schemeClr val="tx1"/>
                </a:solidFill>
              </a:rPr>
              <a:t> (NL); partneři: </a:t>
            </a:r>
            <a:r>
              <a:rPr lang="en-US" altLang="cs-CZ" b="1" dirty="0">
                <a:solidFill>
                  <a:schemeClr val="tx1"/>
                </a:solidFill>
              </a:rPr>
              <a:t>Arty Farty (FR), </a:t>
            </a:r>
            <a:r>
              <a:rPr lang="en-US" altLang="cs-CZ" b="1" dirty="0" err="1">
                <a:solidFill>
                  <a:schemeClr val="tx1"/>
                </a:solidFill>
              </a:rPr>
              <a:t>Hostwriter</a:t>
            </a:r>
            <a:r>
              <a:rPr lang="en-US" altLang="cs-CZ" b="1" dirty="0">
                <a:solidFill>
                  <a:schemeClr val="tx1"/>
                </a:solidFill>
              </a:rPr>
              <a:t> (DE) a n-</a:t>
            </a:r>
            <a:r>
              <a:rPr lang="en-US" altLang="cs-CZ" b="1" dirty="0" err="1">
                <a:solidFill>
                  <a:schemeClr val="tx1"/>
                </a:solidFill>
              </a:rPr>
              <a:t>ost</a:t>
            </a:r>
            <a:r>
              <a:rPr lang="en-US" altLang="cs-CZ" b="1" dirty="0">
                <a:solidFill>
                  <a:schemeClr val="tx1"/>
                </a:solidFill>
              </a:rPr>
              <a:t> (DE)</a:t>
            </a: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rgbClr val="FF656A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53884" y="1083206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99D21D-3615-433F-9311-608FF6C95BEF}"/>
              </a:ext>
            </a:extLst>
          </p:cNvPr>
          <p:cNvSpPr txBox="1"/>
          <p:nvPr/>
        </p:nvSpPr>
        <p:spPr>
          <a:xfrm>
            <a:off x="103128" y="206257"/>
            <a:ext cx="64162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/>
              <a:t>Příklady podpořených projektů                   </a:t>
            </a:r>
            <a:r>
              <a:rPr lang="cs-CZ" altLang="cs-CZ" sz="1600" b="1" dirty="0">
                <a:solidFill>
                  <a:srgbClr val="FF656A"/>
                </a:solidFill>
              </a:rPr>
              <a:t>2021</a:t>
            </a:r>
            <a:endParaRPr lang="en-US" altLang="cs-CZ" sz="1600" b="1" dirty="0">
              <a:solidFill>
                <a:srgbClr val="FF6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9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131359" y="1553135"/>
            <a:ext cx="698761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</a:rPr>
              <a:t>European Excellence Exchange in </a:t>
            </a:r>
            <a:r>
              <a:rPr lang="cs-CZ" altLang="cs-CZ" sz="1600" b="1" dirty="0" err="1">
                <a:solidFill>
                  <a:srgbClr val="FF656A"/>
                </a:solidFill>
              </a:rPr>
              <a:t>Journalism</a:t>
            </a:r>
            <a:endParaRPr lang="cs-CZ" altLang="cs-CZ" sz="16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600" b="1" dirty="0">
              <a:solidFill>
                <a:srgbClr val="FF656A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chemeClr val="tx1"/>
                </a:solidFill>
              </a:rPr>
              <a:t>cíl: stimulovat přeshraniční spolupráci, vývoj novinářských standardů podporující zodpovědné a důvěryhodné zpravodajství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cs-CZ" altLang="cs-CZ" sz="1600" b="1" dirty="0">
                <a:solidFill>
                  <a:schemeClr val="tx1"/>
                </a:solidFill>
              </a:rPr>
              <a:t>      o obtížných tématech, jako je migrace, klimatická a zdravotní krize 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chemeClr val="tx1"/>
                </a:solidFill>
              </a:rPr>
              <a:t>koordinátor: </a:t>
            </a:r>
            <a:r>
              <a:rPr lang="en-US" altLang="cs-CZ" sz="1600" b="1" dirty="0">
                <a:solidFill>
                  <a:schemeClr val="tx1"/>
                </a:solidFill>
              </a:rPr>
              <a:t>Reporters Without Borders (FR)</a:t>
            </a:r>
            <a:r>
              <a:rPr lang="cs-CZ" altLang="cs-CZ" sz="1600" b="1" dirty="0">
                <a:solidFill>
                  <a:schemeClr val="tx1"/>
                </a:solidFill>
              </a:rPr>
              <a:t>; partneři: </a:t>
            </a:r>
            <a:r>
              <a:rPr lang="en-US" altLang="cs-CZ" sz="1600" b="1" dirty="0">
                <a:solidFill>
                  <a:schemeClr val="tx1"/>
                </a:solidFill>
              </a:rPr>
              <a:t>Free Press Unlimited (NL), Commit (AT), Community Media Forum Europe (BE) a Permanent Conference of the Mediterranean Audiovisual Operators (IT)</a:t>
            </a:r>
            <a:endParaRPr lang="cs-CZ" altLang="cs-CZ" sz="1600" b="1" dirty="0">
              <a:solidFill>
                <a:schemeClr val="tx1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04389" y="208429"/>
            <a:ext cx="6465352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1600" b="1" dirty="0"/>
              <a:t>    </a:t>
            </a:r>
            <a:r>
              <a:rPr lang="cs-CZ" altLang="cs-CZ" sz="1800" b="1" dirty="0"/>
              <a:t>Příklady podpořených projektů               </a:t>
            </a:r>
            <a:r>
              <a:rPr lang="cs-CZ" altLang="cs-CZ" sz="1800" b="1" dirty="0">
                <a:solidFill>
                  <a:srgbClr val="FF656A"/>
                </a:solidFill>
              </a:rPr>
              <a:t>2021</a:t>
            </a:r>
            <a:endParaRPr lang="en-US" altLang="cs-CZ" sz="1800" b="1" dirty="0">
              <a:solidFill>
                <a:srgbClr val="FF656A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cs-CZ" altLang="cs-CZ" sz="1800" b="1" dirty="0">
              <a:solidFill>
                <a:srgbClr val="FF656A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en-US" altLang="cs-CZ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803679" y="-1890647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/>
          <a:srcRect l="12408" r="28596"/>
          <a:stretch/>
        </p:blipFill>
        <p:spPr>
          <a:xfrm>
            <a:off x="25029" y="2749209"/>
            <a:ext cx="1980000" cy="1980000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02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131359" y="1553135"/>
            <a:ext cx="6987611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cs-CZ" sz="1600" b="1" dirty="0">
                <a:solidFill>
                  <a:srgbClr val="FF656A"/>
                </a:solidFill>
              </a:rPr>
              <a:t>Transnational pitching session for NEWS - Journalism Partnerships 2022</a:t>
            </a:r>
            <a:endParaRPr lang="cs-CZ" altLang="cs-CZ" sz="1600" b="1" dirty="0">
              <a:solidFill>
                <a:srgbClr val="FF656A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</a:rPr>
              <a:t>mezinárodní prezentace projektů, které chtějí podat žádost ve výzvě </a:t>
            </a:r>
            <a:r>
              <a:rPr lang="cs-CZ" sz="1600" b="1" dirty="0" err="1">
                <a:solidFill>
                  <a:schemeClr val="tx1"/>
                </a:solidFill>
              </a:rPr>
              <a:t>Journalism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Partnerships</a:t>
            </a:r>
            <a:r>
              <a:rPr lang="cs-CZ" sz="1600" b="1" dirty="0">
                <a:solidFill>
                  <a:schemeClr val="tx1"/>
                </a:solidFill>
              </a:rPr>
              <a:t> (13 projektů z různých zemí)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</a:rPr>
              <a:t>účastníci s projektem hledající partnery + účastníci bez projektu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</a:rPr>
              <a:t>organizuje síť KKE a EACEA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</a:rPr>
              <a:t>5 min prezentace v AJ + 2-3 min Q&amp;A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sz="1800" b="1" dirty="0">
              <a:solidFill>
                <a:srgbClr val="FF656A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1800" b="1" dirty="0">
                <a:solidFill>
                  <a:srgbClr val="FF656A"/>
                </a:solidFill>
              </a:rPr>
              <a:t>1. 7. 2022 10 – 13h (online – Zoom)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cs-CZ" sz="1600" b="1" dirty="0">
              <a:solidFill>
                <a:srgbClr val="FF656A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600" b="1" dirty="0">
                <a:solidFill>
                  <a:schemeClr val="tx1"/>
                </a:solidFill>
              </a:rPr>
              <a:t>Registrace pro zájemce s projektem </a:t>
            </a:r>
            <a:r>
              <a:rPr lang="cs-CZ" sz="1600" b="1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600" b="1" dirty="0">
                <a:solidFill>
                  <a:srgbClr val="FF656A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– uzávěrka </a:t>
            </a:r>
            <a:r>
              <a:rPr lang="cs-CZ" sz="1600" b="1" dirty="0">
                <a:solidFill>
                  <a:srgbClr val="FF656A"/>
                </a:solidFill>
              </a:rPr>
              <a:t>10. 6. 2022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600" b="1" dirty="0">
                <a:solidFill>
                  <a:srgbClr val="000000"/>
                </a:solidFill>
              </a:rPr>
              <a:t>Registrace pro účastníky bez projektu </a:t>
            </a:r>
            <a:r>
              <a:rPr lang="cs-CZ" sz="1600" b="1" dirty="0">
                <a:solidFill>
                  <a:srgbClr val="6550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600" b="1" dirty="0">
              <a:solidFill>
                <a:srgbClr val="6550A3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04389" y="208429"/>
            <a:ext cx="6465352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1600" b="1" dirty="0"/>
              <a:t>    </a:t>
            </a:r>
            <a:r>
              <a:rPr lang="cs-CZ" altLang="cs-CZ" sz="2000" b="1" dirty="0"/>
              <a:t>Mezinárodní </a:t>
            </a:r>
            <a:r>
              <a:rPr lang="cs-CZ" altLang="cs-CZ" sz="2000" b="1" dirty="0" err="1"/>
              <a:t>pitching</a:t>
            </a:r>
            <a:r>
              <a:rPr lang="cs-CZ" altLang="cs-CZ" sz="2000" b="1" dirty="0"/>
              <a:t> projektů</a:t>
            </a:r>
          </a:p>
          <a:p>
            <a:pPr>
              <a:buClr>
                <a:schemeClr val="dk1"/>
              </a:buClr>
              <a:buSzPts val="1100"/>
            </a:pPr>
            <a:endParaRPr lang="cs-CZ" altLang="cs-CZ" sz="1800" b="1" dirty="0">
              <a:solidFill>
                <a:srgbClr val="FF656A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en-US" altLang="cs-CZ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803679" y="-1890647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5"/>
          <a:srcRect l="12408" r="28596"/>
          <a:stretch/>
        </p:blipFill>
        <p:spPr>
          <a:xfrm>
            <a:off x="25029" y="2749209"/>
            <a:ext cx="1980000" cy="1980000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80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/>
          <p:nvPr/>
        </p:nvSpPr>
        <p:spPr>
          <a:xfrm>
            <a:off x="-193526" y="-62150"/>
            <a:ext cx="9337525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479299" y="462175"/>
            <a:ext cx="6210259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altLang="cs-CZ" sz="2800" b="1" dirty="0"/>
              <a:t>Kreativní Evropa 2021-2027</a:t>
            </a:r>
            <a:endParaRPr lang="en-US" altLang="cs-CZ" sz="2800" b="1" dirty="0"/>
          </a:p>
          <a:p>
            <a:endParaRPr lang="cs-CZ" altLang="cs-CZ" sz="1600" b="1" dirty="0">
              <a:solidFill>
                <a:srgbClr val="6550A3"/>
              </a:solidFill>
            </a:endParaRPr>
          </a:p>
          <a:p>
            <a:r>
              <a:rPr lang="cs-CZ" altLang="cs-CZ" sz="1600" b="1" dirty="0">
                <a:solidFill>
                  <a:srgbClr val="6550A3"/>
                </a:solidFill>
              </a:rPr>
              <a:t>Program EU pro podporu evropské kinematografie a kulturních a kreativních odvětví</a:t>
            </a:r>
            <a:endParaRPr lang="en-US" altLang="cs-CZ" sz="1600" b="1" dirty="0">
              <a:solidFill>
                <a:srgbClr val="6550A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570641" y="1781908"/>
            <a:ext cx="6675807" cy="342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Rozpočet 			 </a:t>
            </a:r>
            <a:r>
              <a:rPr lang="cs-CZ" altLang="cs-CZ" b="1" dirty="0">
                <a:solidFill>
                  <a:srgbClr val="6550A3"/>
                </a:solidFill>
              </a:rPr>
              <a:t>2,44 mld. eur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altLang="cs-CZ" b="1" dirty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  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6550A3"/>
                </a:solidFill>
              </a:rPr>
              <a:t>MEDIA</a:t>
            </a:r>
            <a:r>
              <a:rPr lang="cs-CZ" altLang="cs-CZ" b="1" dirty="0"/>
              <a:t> – podpora audiovizuálního průmyslu (</a:t>
            </a:r>
            <a:r>
              <a:rPr lang="fr-FR" b="1" i="1" dirty="0"/>
              <a:t>Mesures pour Encourager le Développement de </a:t>
            </a:r>
            <a:r>
              <a:rPr lang="cs-CZ" b="1" i="1" dirty="0"/>
              <a:t>l</a:t>
            </a:r>
            <a:r>
              <a:rPr lang="fr-FR" b="1" i="1" dirty="0"/>
              <a:t>'Industrie Audiovisuelle</a:t>
            </a:r>
            <a:r>
              <a:rPr lang="cs-CZ" altLang="cs-CZ" b="1" dirty="0"/>
              <a:t>)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656A"/>
                </a:solidFill>
              </a:rPr>
              <a:t>				</a:t>
            </a:r>
            <a:r>
              <a:rPr lang="cs-CZ" altLang="cs-CZ" b="1" dirty="0">
                <a:solidFill>
                  <a:srgbClr val="6550A3"/>
                </a:solidFill>
              </a:rPr>
              <a:t>58 %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  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6550A3"/>
                </a:solidFill>
              </a:rPr>
              <a:t>Kultura</a:t>
            </a:r>
            <a:r>
              <a:rPr lang="cs-CZ" altLang="cs-CZ" b="1" dirty="0"/>
              <a:t> – podpora mezinárodních projektů v oblasti kulturních a kreativních odvětví - hudba, literatura, kulturní spolupráce                                   				</a:t>
            </a:r>
            <a:r>
              <a:rPr lang="cs-CZ" altLang="cs-CZ" b="1" dirty="0">
                <a:solidFill>
                  <a:srgbClr val="6550A3"/>
                </a:solidFill>
              </a:rPr>
              <a:t>33 %     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6550A3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6550A3"/>
                </a:solidFill>
              </a:rPr>
              <a:t>Mezioborová část </a:t>
            </a:r>
            <a:r>
              <a:rPr lang="cs-CZ" altLang="cs-CZ" b="1" dirty="0"/>
              <a:t>– </a:t>
            </a:r>
            <a:r>
              <a:rPr lang="cs-CZ" altLang="cs-CZ" b="1" dirty="0" err="1">
                <a:solidFill>
                  <a:schemeClr val="tx1"/>
                </a:solidFill>
              </a:rPr>
              <a:t>Creative</a:t>
            </a:r>
            <a:r>
              <a:rPr lang="cs-CZ" altLang="cs-CZ" b="1" dirty="0">
                <a:solidFill>
                  <a:schemeClr val="tx1"/>
                </a:solidFill>
              </a:rPr>
              <a:t> Innovation </a:t>
            </a:r>
            <a:r>
              <a:rPr lang="cs-CZ" altLang="cs-CZ" b="1" dirty="0" err="1">
                <a:solidFill>
                  <a:schemeClr val="tx1"/>
                </a:solidFill>
              </a:rPr>
              <a:t>Lab</a:t>
            </a:r>
            <a:r>
              <a:rPr lang="cs-CZ" altLang="cs-CZ" b="1" dirty="0"/>
              <a:t>, </a:t>
            </a:r>
            <a:r>
              <a:rPr lang="cs-CZ" altLang="cs-CZ" b="1" dirty="0">
                <a:solidFill>
                  <a:srgbClr val="6550A3"/>
                </a:solidFill>
              </a:rPr>
              <a:t>podpora médií a mediální výchovy</a:t>
            </a:r>
            <a:r>
              <a:rPr lang="cs-CZ" altLang="cs-CZ" b="1" dirty="0"/>
              <a:t>, pilotní výzvy      </a:t>
            </a:r>
            <a:r>
              <a:rPr lang="cs-CZ" altLang="cs-CZ" b="1" dirty="0">
                <a:solidFill>
                  <a:srgbClr val="6550A3"/>
                </a:solidFill>
              </a:rPr>
              <a:t>9 %</a:t>
            </a:r>
          </a:p>
          <a:p>
            <a:pPr marL="12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cs-CZ" sz="1600" b="1" dirty="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3299" y="-39450"/>
            <a:ext cx="1555745" cy="52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28150" y="996902"/>
            <a:ext cx="780536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656A"/>
                </a:solidFill>
              </a:rPr>
              <a:t>Prezentace EACEA – </a:t>
            </a:r>
            <a:r>
              <a:rPr lang="cs-CZ" altLang="cs-CZ" b="1" dirty="0" err="1">
                <a:solidFill>
                  <a:srgbClr val="FF656A"/>
                </a:solidFill>
              </a:rPr>
              <a:t>Journalism</a:t>
            </a:r>
            <a:r>
              <a:rPr lang="cs-CZ" altLang="cs-CZ" b="1" dirty="0">
                <a:solidFill>
                  <a:srgbClr val="FF656A"/>
                </a:solidFill>
              </a:rPr>
              <a:t> </a:t>
            </a:r>
            <a:r>
              <a:rPr lang="cs-CZ" altLang="cs-CZ" b="1" dirty="0" err="1">
                <a:solidFill>
                  <a:srgbClr val="FF656A"/>
                </a:solidFill>
              </a:rPr>
              <a:t>Partnerships</a:t>
            </a:r>
            <a:r>
              <a:rPr lang="cs-CZ" altLang="cs-CZ" b="1" dirty="0">
                <a:solidFill>
                  <a:srgbClr val="FF656A"/>
                </a:solidFill>
              </a:rPr>
              <a:t> a Media </a:t>
            </a:r>
            <a:r>
              <a:rPr lang="cs-CZ" altLang="cs-CZ" b="1" dirty="0" err="1">
                <a:solidFill>
                  <a:srgbClr val="FF656A"/>
                </a:solidFill>
              </a:rPr>
              <a:t>Literacy</a:t>
            </a:r>
            <a:endParaRPr lang="cs-CZ" altLang="cs-CZ" b="1" dirty="0">
              <a:solidFill>
                <a:srgbClr val="FF656A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https://www.eacea.ec.europa.eu/news-events/events/online-sessions-creative-europe-media-and-cross-sectoral-2022-2022-03-07_en</a:t>
            </a:r>
            <a:r>
              <a:rPr lang="cs-CZ" altLang="cs-CZ" b="1" dirty="0">
                <a:solidFill>
                  <a:srgbClr val="6550A3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FF656A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656A"/>
                </a:solidFill>
              </a:rPr>
              <a:t>Jak si poradit s novými prioritami programu Kreativní Evropa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550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https://www.mediadeskcz.eu/akce/jak-si-poradit-s-novymi-prioritami-programu-kreativni-evropa/#stream</a:t>
            </a:r>
            <a:endParaRPr lang="cs-CZ" b="1" dirty="0">
              <a:solidFill>
                <a:srgbClr val="6550A3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656A"/>
                </a:solidFill>
              </a:rPr>
              <a:t>Jak podat žádost v programu Kreativní Evropa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550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https://www.mediadeskcz.eu/akce/jak-podat-zadost-v-programu-kreativni-evropa-2021-2027/#stream</a:t>
            </a:r>
            <a:r>
              <a:rPr lang="cs-CZ" b="1" dirty="0">
                <a:solidFill>
                  <a:srgbClr val="6550A3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FF656A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53884" y="1083206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99D21D-3615-433F-9311-608FF6C95BEF}"/>
              </a:ext>
            </a:extLst>
          </p:cNvPr>
          <p:cNvSpPr txBox="1"/>
          <p:nvPr/>
        </p:nvSpPr>
        <p:spPr>
          <a:xfrm>
            <a:off x="103128" y="206257"/>
            <a:ext cx="64162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cs-CZ" altLang="cs-CZ" sz="1800" b="1" dirty="0"/>
              <a:t>Další informace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 b="1" dirty="0">
              <a:solidFill>
                <a:srgbClr val="FF6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68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2516319" y="1038153"/>
            <a:ext cx="6047656" cy="32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/>
              <a:t>Děkujeme za pozornost!</a:t>
            </a:r>
          </a:p>
          <a:p>
            <a:pPr>
              <a:spcBef>
                <a:spcPct val="0"/>
              </a:spcBef>
              <a:buClrTx/>
            </a:pPr>
            <a:endParaRPr lang="cs-CZ" altLang="cs-CZ" sz="1600" b="1" dirty="0">
              <a:solidFill>
                <a:srgbClr val="FF656A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rgbClr val="6550A3"/>
                </a:solidFill>
              </a:rPr>
              <a:t>Konzultujte Vaše projekty s námi, jsme tu pro Vás.</a:t>
            </a:r>
            <a:endParaRPr lang="en-US" altLang="cs-CZ" sz="1600" b="1" dirty="0">
              <a:solidFill>
                <a:srgbClr val="6550A3"/>
              </a:solidFill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rgbClr val="6550A3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rgbClr val="6550A3"/>
                </a:solidFill>
                <a:cs typeface="Calibri" panose="020F0502020204030204" pitchFamily="34" charset="0"/>
              </a:rPr>
              <a:t>Vlaďka Chytilová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vladka.chytilova@kreativnievropa.cz</a:t>
            </a:r>
            <a:endParaRPr lang="cs-CZ" altLang="cs-CZ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chemeClr val="tx1"/>
              </a:solidFill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endParaRPr lang="cs-CZ" altLang="cs-CZ" sz="1600" b="1" dirty="0">
              <a:solidFill>
                <a:schemeClr val="tx1"/>
              </a:solidFill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www.kreativnievropa.cz</a:t>
            </a:r>
            <a:endParaRPr lang="cs-CZ" altLang="cs-CZ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www.facebook.com/kreativnievropa</a:t>
            </a:r>
            <a:r>
              <a:rPr lang="cs-CZ" altLang="cs-CZ" sz="16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</a:pPr>
            <a:endParaRPr lang="cs-CZ" altLang="cs-CZ" sz="1600" b="1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b="1" dirty="0"/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43768" y="2571750"/>
            <a:ext cx="3326950" cy="334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3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43754" y="1223682"/>
            <a:ext cx="7940488" cy="43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Evropská komise 	</a:t>
            </a:r>
            <a:r>
              <a:rPr lang="cs-CZ" altLang="cs-CZ" b="1" dirty="0">
                <a:latin typeface="+mn-lt"/>
              </a:rPr>
              <a:t>politika, priority, evropské iniciativy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latin typeface="+mn-lt"/>
              </a:rPr>
              <a:t>			</a:t>
            </a: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DG CNECT /DG EAC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			</a:t>
            </a:r>
            <a:endParaRPr lang="cs-CZ" altLang="cs-CZ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Agentura EACEA	</a:t>
            </a:r>
            <a:r>
              <a:rPr lang="cs-CZ" altLang="cs-CZ" b="1" dirty="0">
                <a:latin typeface="+mn-lt"/>
              </a:rPr>
              <a:t>administrace projektů, monitoring, reporting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latin typeface="+mn-lt"/>
              </a:rPr>
              <a:t>	</a:t>
            </a:r>
            <a:r>
              <a:rPr lang="cs-CZ" altLang="cs-CZ" b="1" dirty="0">
                <a:solidFill>
                  <a:schemeClr val="tx1"/>
                </a:solidFill>
                <a:latin typeface="+mn-lt"/>
              </a:rPr>
              <a:t>		</a:t>
            </a:r>
            <a:r>
              <a:rPr lang="en-US" altLang="cs-CZ" b="1" dirty="0">
                <a:solidFill>
                  <a:srgbClr val="FF656A"/>
                </a:solidFill>
                <a:latin typeface="+mn-lt"/>
              </a:rPr>
              <a:t>European Education and Culture Executive Agency</a:t>
            </a: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latin typeface="+mn-lt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</a:t>
            </a:r>
            <a:r>
              <a:rPr lang="cs-CZ" altLang="cs-CZ" b="1" dirty="0" err="1">
                <a:solidFill>
                  <a:srgbClr val="FF656A"/>
                </a:solidFill>
                <a:latin typeface="+mn-lt"/>
              </a:rPr>
              <a:t>Creative</a:t>
            </a: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</a:t>
            </a:r>
            <a:r>
              <a:rPr lang="cs-CZ" altLang="cs-CZ" b="1" dirty="0" err="1">
                <a:solidFill>
                  <a:srgbClr val="FF656A"/>
                </a:solidFill>
                <a:latin typeface="+mn-lt"/>
              </a:rPr>
              <a:t>Europe</a:t>
            </a: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</a:t>
            </a:r>
            <a:r>
              <a:rPr lang="cs-CZ" altLang="cs-CZ" b="1" dirty="0" err="1">
                <a:solidFill>
                  <a:srgbClr val="FF656A"/>
                </a:solidFill>
                <a:latin typeface="+mn-lt"/>
              </a:rPr>
              <a:t>Desks</a:t>
            </a: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   </a:t>
            </a:r>
            <a:r>
              <a:rPr lang="cs-CZ" altLang="cs-CZ" sz="1200" b="1" dirty="0">
                <a:latin typeface="+mn-lt"/>
              </a:rPr>
              <a:t>konzultace projektů do podání žádosti propagace programu a jeho výsledků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Rozhodování o podpoře   </a:t>
            </a:r>
            <a:r>
              <a:rPr lang="cs-CZ" altLang="cs-CZ" b="1" dirty="0">
                <a:latin typeface="+mn-lt"/>
              </a:rPr>
              <a:t>centrálně v Bruselu (není obálka pro CZ)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2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 Řídící výbor	 	ČR - </a:t>
            </a:r>
            <a:r>
              <a:rPr lang="cs-CZ" altLang="cs-CZ" b="1" dirty="0">
                <a:latin typeface="+mn-lt"/>
              </a:rPr>
              <a:t>Ministerstvo kultury – OMA, SOEU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Kreativní Evropa 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chemeClr val="tx1"/>
                </a:solidFill>
                <a:latin typeface="+mn-lt"/>
              </a:rPr>
              <a:t>není program určený k rozvoji české kultury, 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chemeClr val="tx1"/>
                </a:solidFill>
                <a:latin typeface="+mn-lt"/>
              </a:rPr>
              <a:t>ale k financování projektů </a:t>
            </a:r>
            <a:r>
              <a:rPr lang="cs-CZ" altLang="cs-CZ" b="1" dirty="0">
                <a:solidFill>
                  <a:srgbClr val="FF656A"/>
                </a:solidFill>
                <a:latin typeface="+mn-lt"/>
              </a:rPr>
              <a:t>s evropským dosahem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b="1" dirty="0">
              <a:latin typeface="+mn-lt"/>
            </a:endParaRPr>
          </a:p>
          <a:p>
            <a:pPr marL="139700">
              <a:lnSpc>
                <a:spcPct val="114999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+mn-lt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r>
              <a:rPr lang="cs" dirty="0">
                <a:solidFill>
                  <a:srgbClr val="6550A3"/>
                </a:solidFill>
                <a:latin typeface="+mn-lt"/>
                <a:ea typeface="Roboto"/>
              </a:rPr>
              <a:t>  </a:t>
            </a: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504264" y="215153"/>
            <a:ext cx="5009031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2000" b="1" dirty="0"/>
              <a:t>Kreativní Evropa 2021-2027</a:t>
            </a:r>
            <a:endParaRPr lang="en-US" altLang="cs-CZ" sz="2000" b="1" dirty="0"/>
          </a:p>
          <a:p>
            <a:pPr>
              <a:buClr>
                <a:schemeClr val="dk1"/>
              </a:buClr>
              <a:buSzPts val="1100"/>
            </a:pPr>
            <a:br>
              <a:rPr lang="cs-CZ" altLang="cs-CZ" b="1" dirty="0">
                <a:solidFill>
                  <a:srgbClr val="6550A3"/>
                </a:solidFill>
              </a:rPr>
            </a:br>
            <a:r>
              <a:rPr lang="cs-CZ" altLang="cs-CZ" b="1" dirty="0">
                <a:solidFill>
                  <a:srgbClr val="6550A3"/>
                </a:solidFill>
              </a:rPr>
              <a:t>Přímo řízený (komunitární)  program</a:t>
            </a:r>
            <a:endParaRPr lang="en-US" altLang="cs-CZ" b="1" dirty="0">
              <a:solidFill>
                <a:srgbClr val="6550A3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43754" y="1223682"/>
            <a:ext cx="7940488" cy="459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rgbClr val="FF656A"/>
                </a:solidFill>
              </a:rPr>
              <a:t>UDRŽITELNOST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/>
              <a:t>New Green </a:t>
            </a:r>
            <a:r>
              <a:rPr lang="cs-CZ" altLang="cs-CZ" sz="1400" b="1" dirty="0" err="1"/>
              <a:t>Deal</a:t>
            </a:r>
            <a:r>
              <a:rPr lang="cs-CZ" altLang="cs-CZ" sz="1400" b="1" dirty="0"/>
              <a:t>. Strategie pro větší udržitelnost oboru.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400" b="1" dirty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rgbClr val="FF656A"/>
                </a:solidFill>
              </a:rPr>
              <a:t>GENDER + DIVERZITA + INKLUZIVITA + ZASTOUPENÍ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Rovné příležitosti pro všechny. Podpora žen. Přístupnost kultury pro všechny skupiny obyvatel – „před kamerou/za kamerou“.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rgbClr val="FF656A"/>
                </a:solidFill>
              </a:rPr>
              <a:t>SPOLUPRÁCE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Diverzita. Různé země (malé/velké), jazykové oblasti.</a:t>
            </a:r>
            <a:r>
              <a:rPr lang="cs-CZ" altLang="cs-CZ" sz="1400" b="1" dirty="0">
                <a:solidFill>
                  <a:srgbClr val="FF656A"/>
                </a:solidFill>
              </a:rPr>
              <a:t> </a:t>
            </a:r>
            <a:endParaRPr lang="cs-CZ" altLang="cs-CZ" sz="1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4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rgbClr val="FF656A"/>
                </a:solidFill>
              </a:rPr>
              <a:t>PRÁCE S PUBLIKEM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Budování publika ve všech fázích projektu.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rgbClr val="FF656A"/>
                </a:solidFill>
              </a:rPr>
              <a:t>DOSAH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Co největší dosah projektů – počet zemí, různorodé cílové skupiny, velikost publika. Přínos pro celý obor – </a:t>
            </a:r>
            <a:r>
              <a:rPr lang="cs-CZ" altLang="cs-CZ" sz="1400" b="1" dirty="0">
                <a:solidFill>
                  <a:srgbClr val="FF656A"/>
                </a:solidFill>
              </a:rPr>
              <a:t>ne jen pro žadatele</a:t>
            </a:r>
            <a:r>
              <a:rPr lang="cs-CZ" altLang="cs-CZ" sz="1400" b="1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marL="139700">
              <a:lnSpc>
                <a:spcPct val="114999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+mn-lt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r>
              <a:rPr lang="cs" dirty="0">
                <a:solidFill>
                  <a:srgbClr val="6550A3"/>
                </a:solidFill>
                <a:latin typeface="+mn-lt"/>
                <a:ea typeface="Roboto"/>
              </a:rPr>
              <a:t>  </a:t>
            </a:r>
            <a:endParaRPr lang="cs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504264" y="215153"/>
            <a:ext cx="500903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1600" b="1" dirty="0"/>
              <a:t>Kreativní Evropa - Priority</a:t>
            </a:r>
            <a:endParaRPr lang="en-US" altLang="cs-CZ" sz="1600" b="1" dirty="0"/>
          </a:p>
          <a:p>
            <a:pPr>
              <a:buClr>
                <a:schemeClr val="dk1"/>
              </a:buClr>
              <a:buSzPts val="1100"/>
            </a:pPr>
            <a:endParaRPr sz="16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5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190005" y="968421"/>
            <a:ext cx="6953995" cy="42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Cíle:  </a:t>
            </a:r>
            <a:r>
              <a:rPr lang="cs-CZ" altLang="cs-CZ" sz="1100" b="1" dirty="0">
                <a:solidFill>
                  <a:schemeClr val="tx1"/>
                </a:solidFill>
              </a:rPr>
              <a:t>1. Zotavení z krize 2. Transformace 3. Posílení postavení (občanů)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rgbClr val="0097A7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https://digital-strategy.ec.europa.eu/en/policies/media-and-audiovisual-action-plan</a:t>
            </a:r>
            <a:endParaRPr lang="cs-CZ" altLang="cs-CZ" sz="11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1. Snazší přístup k podpoře – interaktivní vyhledávač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2.</a:t>
            </a:r>
            <a:r>
              <a:rPr lang="cs-CZ" altLang="cs-CZ" sz="1100" b="1" dirty="0">
                <a:solidFill>
                  <a:schemeClr val="tx1"/>
                </a:solidFill>
              </a:rPr>
              <a:t> </a:t>
            </a:r>
            <a:r>
              <a:rPr lang="cs-CZ" altLang="cs-CZ" sz="1100" b="1" dirty="0">
                <a:solidFill>
                  <a:srgbClr val="FF656A"/>
                </a:solidFill>
              </a:rPr>
              <a:t>Podpora investic – MEDIA Invest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100" b="1" u="sng" dirty="0">
                <a:solidFill>
                  <a:srgbClr val="FF656A"/>
                </a:solidFill>
              </a:rPr>
              <a:t>3. Iniciativa NEWS – podpora zpravodajských médií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4. Podpora inovací -  evropský mediální datový prostor a nové obchodní modely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5. Podpora evropské průmyslové koalice pro virtuální a rozšířenou realitu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6. Směřování ke klimaticky neutrálnímu audiovizuálnímu odvětví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7. Směřování k širší dostupnosti audiovizuálního obsahu v celé EU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8. Podpora evropských mediálních talentů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9. Posilování postavení občanů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10. Zajištění fungování evropského mediálního trhu – spolupráce v ERGA</a:t>
            </a:r>
          </a:p>
        </p:txBody>
      </p:sp>
      <p:sp>
        <p:nvSpPr>
          <p:cNvPr id="168" name="Google Shape;168;p23"/>
          <p:cNvSpPr txBox="1"/>
          <p:nvPr/>
        </p:nvSpPr>
        <p:spPr>
          <a:xfrm>
            <a:off x="204389" y="208429"/>
            <a:ext cx="646535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altLang="cs-CZ" sz="1600" b="1" dirty="0"/>
              <a:t>MEDIA </a:t>
            </a:r>
            <a:r>
              <a:rPr lang="cs-CZ" altLang="cs-CZ" sz="1600" b="1" dirty="0" err="1"/>
              <a:t>Audiovisual</a:t>
            </a:r>
            <a:r>
              <a:rPr lang="cs-CZ" altLang="cs-CZ" sz="1600" b="1" dirty="0"/>
              <a:t> and </a:t>
            </a:r>
            <a:r>
              <a:rPr lang="cs-CZ" altLang="cs-CZ" sz="1600" b="1" dirty="0" err="1"/>
              <a:t>Action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Plan</a:t>
            </a:r>
            <a:r>
              <a:rPr lang="cs-CZ" altLang="cs-CZ" sz="1600" b="1" dirty="0"/>
              <a:t> </a:t>
            </a:r>
            <a:endParaRPr lang="en-US" altLang="cs-CZ" sz="1600" b="1" dirty="0"/>
          </a:p>
          <a:p>
            <a:pPr>
              <a:buClr>
                <a:schemeClr val="dk1"/>
              </a:buClr>
              <a:buSzPts val="1100"/>
            </a:pPr>
            <a:r>
              <a:rPr lang="cs-CZ" altLang="cs-CZ" sz="1400" b="1" dirty="0">
                <a:solidFill>
                  <a:srgbClr val="FF656A"/>
                </a:solidFill>
              </a:rPr>
              <a:t>Evropská média v digitální dekádě/</a:t>
            </a:r>
            <a:r>
              <a:rPr lang="cs-CZ" altLang="cs-CZ" sz="1400" b="1" dirty="0" err="1">
                <a:solidFill>
                  <a:srgbClr val="FF656A"/>
                </a:solidFill>
              </a:rPr>
              <a:t>Europe‘s</a:t>
            </a:r>
            <a:r>
              <a:rPr lang="cs-CZ" altLang="cs-CZ" sz="1400" b="1" dirty="0">
                <a:solidFill>
                  <a:srgbClr val="FF656A"/>
                </a:solidFill>
              </a:rPr>
              <a:t> Media in </a:t>
            </a:r>
            <a:r>
              <a:rPr lang="cs-CZ" altLang="cs-CZ" sz="1400" b="1" dirty="0" err="1">
                <a:solidFill>
                  <a:srgbClr val="FF656A"/>
                </a:solidFill>
              </a:rPr>
              <a:t>the</a:t>
            </a:r>
            <a:r>
              <a:rPr lang="cs-CZ" altLang="cs-CZ" sz="1400" b="1" dirty="0">
                <a:solidFill>
                  <a:srgbClr val="FF656A"/>
                </a:solidFill>
              </a:rPr>
              <a:t> Digital </a:t>
            </a:r>
            <a:r>
              <a:rPr lang="cs-CZ" altLang="cs-CZ" sz="1400" b="1" dirty="0" err="1">
                <a:solidFill>
                  <a:srgbClr val="FF656A"/>
                </a:solidFill>
              </a:rPr>
              <a:t>Decade</a:t>
            </a:r>
            <a:endParaRPr lang="cs-CZ" altLang="cs-CZ" sz="1400" b="1" dirty="0">
              <a:solidFill>
                <a:srgbClr val="FF656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803679" y="-1890647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/>
          <a:srcRect l="12408" r="28596"/>
          <a:stretch/>
        </p:blipFill>
        <p:spPr>
          <a:xfrm>
            <a:off x="25029" y="2749209"/>
            <a:ext cx="1980000" cy="1980000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78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28150" y="996902"/>
            <a:ext cx="7805369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Sloučení opatření a podpory pro zpravodajská média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rgbClr val="FF656A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Cíl: </a:t>
            </a:r>
            <a:r>
              <a:rPr lang="cs-CZ" altLang="cs-CZ" sz="1100" b="1" dirty="0">
                <a:solidFill>
                  <a:schemeClr val="tx1"/>
                </a:solidFill>
              </a:rPr>
              <a:t>vyrovnat se se strukturálními změnami v oblasti zpravodajských médií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Proč?  </a:t>
            </a:r>
            <a:r>
              <a:rPr lang="cs-CZ" altLang="cs-CZ" sz="1100" b="1" dirty="0">
                <a:solidFill>
                  <a:schemeClr val="tx1"/>
                </a:solidFill>
              </a:rPr>
              <a:t>Zpravodajská média – ekonomické odvětví i </a:t>
            </a:r>
            <a:r>
              <a:rPr lang="cs-CZ" altLang="cs-CZ" sz="1100" b="1" dirty="0">
                <a:solidFill>
                  <a:srgbClr val="FF656A"/>
                </a:solidFill>
              </a:rPr>
              <a:t>veřejný </a:t>
            </a:r>
            <a:r>
              <a:rPr lang="cs-CZ" altLang="cs-CZ" sz="1100" b="1" dirty="0">
                <a:solidFill>
                  <a:schemeClr val="tx1"/>
                </a:solidFill>
              </a:rPr>
              <a:t>statek.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Potřebují čas, stabilitu a zdroje.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Strukturální změny - příjmové modely, digitalizace, produkce  obsahu zdražuje.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Zánik malých médií, omezení korespondentů v zahraničí, zánik pracovních míst novinářů.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Role médií a audiovize během pandemie.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1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6550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https://digital-strategy.ec.europa.eu/en/policies/funding-news-media-sector</a:t>
            </a:r>
            <a:r>
              <a:rPr lang="cs-CZ" altLang="cs-CZ" sz="1100" b="1" dirty="0">
                <a:solidFill>
                  <a:srgbClr val="6550A3"/>
                </a:solidFill>
              </a:rPr>
              <a:t>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100" b="1" dirty="0">
                <a:solidFill>
                  <a:srgbClr val="FF656A"/>
                </a:solidFill>
              </a:rPr>
              <a:t>Opatření: 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lepší přístup k financování  - stimulace úvěrů a kapitálového financování –  Invest EU 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podpora spolupráce zpravodajských médií, mediální výchovy, svobody a plurality médií (program Kreativní Evropa)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cs-CZ" altLang="cs-CZ" sz="1100" b="1" dirty="0">
                <a:solidFill>
                  <a:schemeClr val="tx1"/>
                </a:solidFill>
              </a:rPr>
              <a:t>výměna informací – </a:t>
            </a:r>
            <a:r>
              <a:rPr lang="cs-CZ" altLang="cs-CZ" sz="1100" b="1" dirty="0">
                <a:solidFill>
                  <a:srgbClr val="FF656A"/>
                </a:solidFill>
              </a:rPr>
              <a:t>European </a:t>
            </a:r>
            <a:r>
              <a:rPr lang="cs-CZ" altLang="cs-CZ" sz="1100" b="1" dirty="0" err="1">
                <a:solidFill>
                  <a:srgbClr val="FF656A"/>
                </a:solidFill>
              </a:rPr>
              <a:t>News</a:t>
            </a:r>
            <a:r>
              <a:rPr lang="cs-CZ" altLang="cs-CZ" sz="1100" b="1" dirty="0">
                <a:solidFill>
                  <a:srgbClr val="FF656A"/>
                </a:solidFill>
              </a:rPr>
              <a:t> Media </a:t>
            </a:r>
            <a:r>
              <a:rPr lang="cs-CZ" altLang="cs-CZ" sz="1100" b="1" dirty="0" err="1">
                <a:solidFill>
                  <a:srgbClr val="FF656A"/>
                </a:solidFill>
              </a:rPr>
              <a:t>Forum</a:t>
            </a:r>
            <a:endParaRPr lang="cs-CZ" altLang="cs-CZ" sz="1100" b="1" dirty="0">
              <a:solidFill>
                <a:srgbClr val="FF656A"/>
              </a:solidFill>
            </a:endParaRPr>
          </a:p>
          <a:p>
            <a:pPr marL="139700">
              <a:lnSpc>
                <a:spcPct val="150000"/>
              </a:lnSpc>
              <a:buClr>
                <a:srgbClr val="344B57"/>
              </a:buClr>
              <a:buSzPts val="1400"/>
            </a:pPr>
            <a:endParaRPr lang="cs" sz="1800" b="1" dirty="0">
              <a:solidFill>
                <a:srgbClr val="6550A3"/>
              </a:solidFill>
              <a:latin typeface="Roboto"/>
              <a:ea typeface="Roboto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57248" y="2061732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54503" y="870075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1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0629" y="211129"/>
            <a:ext cx="4853882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altLang="cs-CZ" sz="1800" b="1" dirty="0">
                <a:solidFill>
                  <a:schemeClr val="tx1"/>
                </a:solidFill>
              </a:rPr>
              <a:t>Iniciativa NEWS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600" dirty="0">
              <a:solidFill>
                <a:srgbClr val="6550A3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946" y="4346588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5208800" y="-17135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8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83241" y="1615543"/>
            <a:ext cx="7976994" cy="349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rgbClr val="FF656A"/>
                </a:solidFill>
                <a:latin typeface="+mn-lt"/>
              </a:rPr>
              <a:t>Zaměření a priority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altLang="cs-CZ" sz="1600" b="1" dirty="0">
              <a:solidFill>
                <a:srgbClr val="FF656A"/>
              </a:solidFill>
              <a:latin typeface="+mn-lt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+mn-lt"/>
              </a:rPr>
              <a:t>systémová</a:t>
            </a:r>
            <a:r>
              <a:rPr lang="cs-CZ" sz="1600" dirty="0">
                <a:solidFill>
                  <a:srgbClr val="FF656A"/>
                </a:solidFill>
                <a:latin typeface="+mn-lt"/>
              </a:rPr>
              <a:t> spolupráce </a:t>
            </a:r>
            <a:r>
              <a:rPr lang="cs-CZ" sz="1600" dirty="0">
                <a:solidFill>
                  <a:srgbClr val="000000"/>
                </a:solidFill>
                <a:latin typeface="+mn-lt"/>
              </a:rPr>
              <a:t>mezi profesionálními mediálními organizacemi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+mn-lt"/>
              </a:rPr>
              <a:t>udržitelnost a konkurenceschopnost profesionálního  žurnalismu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+mn-lt"/>
              </a:rPr>
              <a:t>testování inovativních obchodních modelů a sdílení dobré praxe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cs-CZ" sz="16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FF656A"/>
                </a:solidFill>
                <a:latin typeface="+mn-lt"/>
              </a:rPr>
              <a:t>A/NEBO </a:t>
            </a:r>
            <a:r>
              <a:rPr lang="cs-CZ" sz="1600" dirty="0">
                <a:solidFill>
                  <a:srgbClr val="000000"/>
                </a:solidFill>
                <a:latin typeface="+mn-lt"/>
              </a:rPr>
              <a:t>podpora inovativních způsobů novinářské  spolupráce, standardů a formátů</a:t>
            </a:r>
          </a:p>
          <a:p>
            <a:pPr marL="139700">
              <a:lnSpc>
                <a:spcPct val="114999"/>
              </a:lnSpc>
              <a:buClr>
                <a:srgbClr val="44546A"/>
              </a:buClr>
              <a:buSzPts val="1400"/>
            </a:pPr>
            <a:endParaRPr lang="cs" sz="1600" dirty="0">
              <a:solidFill>
                <a:srgbClr val="6550A3"/>
              </a:solidFill>
              <a:latin typeface="+mn-lt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" sz="1600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r>
              <a:rPr lang="cs" sz="1600" dirty="0">
                <a:solidFill>
                  <a:srgbClr val="6550A3"/>
                </a:solidFill>
                <a:latin typeface="+mn-lt"/>
                <a:ea typeface="Roboto"/>
              </a:rPr>
              <a:t>  </a:t>
            </a:r>
            <a:endParaRPr lang="cs" sz="1600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80682" y="477347"/>
            <a:ext cx="528596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r>
              <a:rPr lang="cs-CZ" altLang="cs-CZ" sz="1800" b="1" dirty="0"/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CREA-CROSS-2022-JOURPART</a:t>
            </a:r>
            <a:endParaRPr sz="18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9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83241" y="1615543"/>
            <a:ext cx="7976994" cy="355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</a:rPr>
              <a:t>vznik širokých sítí pro výměnu dobré praxe mezi profesionály v oblasti médií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</a:rPr>
              <a:t>znalostní huby pro různé typy </a:t>
            </a:r>
            <a:r>
              <a:rPr lang="cs-CZ" altLang="cs-CZ" i="1" dirty="0">
                <a:solidFill>
                  <a:srgbClr val="000000"/>
                </a:solidFill>
              </a:rPr>
              <a:t>ž</a:t>
            </a:r>
            <a:r>
              <a:rPr lang="cs-CZ" altLang="cs-CZ" dirty="0">
                <a:solidFill>
                  <a:srgbClr val="000000"/>
                </a:solidFill>
              </a:rPr>
              <a:t>urnalistiky  - lokální, datová, investigativní/ ve všech oblastech </a:t>
            </a:r>
            <a:r>
              <a:rPr lang="cs-CZ" altLang="cs-CZ" i="1" dirty="0">
                <a:solidFill>
                  <a:srgbClr val="000000"/>
                </a:solidFill>
              </a:rPr>
              <a:t>- </a:t>
            </a:r>
            <a:r>
              <a:rPr lang="cs-CZ" altLang="cs-CZ" dirty="0">
                <a:solidFill>
                  <a:srgbClr val="000000"/>
                </a:solidFill>
              </a:rPr>
              <a:t>psaná, on-line média, </a:t>
            </a:r>
            <a:r>
              <a:rPr lang="cs-CZ" altLang="cs-CZ" dirty="0" err="1">
                <a:solidFill>
                  <a:srgbClr val="000000"/>
                </a:solidFill>
              </a:rPr>
              <a:t>radio</a:t>
            </a:r>
            <a:r>
              <a:rPr lang="cs-CZ" altLang="cs-CZ" dirty="0">
                <a:solidFill>
                  <a:srgbClr val="000000"/>
                </a:solidFill>
              </a:rPr>
              <a:t>/</a:t>
            </a:r>
            <a:r>
              <a:rPr lang="cs-CZ" altLang="cs-CZ" dirty="0" err="1">
                <a:solidFill>
                  <a:srgbClr val="000000"/>
                </a:solidFill>
              </a:rPr>
              <a:t>podcast</a:t>
            </a:r>
            <a:r>
              <a:rPr lang="cs-CZ" altLang="cs-CZ" dirty="0">
                <a:solidFill>
                  <a:srgbClr val="000000"/>
                </a:solidFill>
              </a:rPr>
              <a:t>, TV 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</a:rPr>
              <a:t>získání a zlepšení dovedností žurnalistů i dalších  profesionálů v médiích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</a:rPr>
              <a:t>inovace a kreativita v produkci a distribuci obsahu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</a:rPr>
              <a:t>zvýšení zájmu o žurnalismus mezi různými cílovými skupinami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</a:rPr>
              <a:t>vyšší životaschopnost novinářského obsahu </a:t>
            </a:r>
            <a:endParaRPr lang="en-US" altLang="cs-CZ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FF656A"/>
              </a:solidFill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" sz="1600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r>
              <a:rPr lang="cs" sz="1600" dirty="0">
                <a:solidFill>
                  <a:srgbClr val="6550A3"/>
                </a:solidFill>
                <a:latin typeface="+mn-lt"/>
                <a:ea typeface="Roboto"/>
              </a:rPr>
              <a:t>  </a:t>
            </a:r>
            <a:endParaRPr lang="cs" sz="1600" dirty="0">
              <a:solidFill>
                <a:srgbClr val="6550A3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29452" y="263704"/>
            <a:ext cx="5285967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cs-CZ" altLang="cs-CZ" sz="1800" b="1" dirty="0" err="1"/>
              <a:t>Journalism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Partnerships</a:t>
            </a:r>
            <a:br>
              <a:rPr lang="cs-CZ" altLang="cs-CZ" sz="1800" b="1" dirty="0"/>
            </a:br>
            <a:br>
              <a:rPr lang="cs-CZ" altLang="cs-CZ" sz="1800" b="1" dirty="0"/>
            </a:br>
            <a:r>
              <a:rPr lang="cs-CZ" altLang="cs-CZ" sz="1800" b="1" dirty="0">
                <a:solidFill>
                  <a:srgbClr val="6550A3"/>
                </a:solidFill>
              </a:rPr>
              <a:t>Očekávané výsledky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/>
              <a:t>  </a:t>
            </a: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64525"/>
      </p:ext>
    </p:extLst>
  </p:cSld>
  <p:clrMapOvr>
    <a:masterClrMapping/>
  </p:clrMapOvr>
</p:sld>
</file>

<file path=ppt/theme/theme1.xml><?xml version="1.0" encoding="utf-8"?>
<a:theme xmlns:a="http://schemas.openxmlformats.org/drawingml/2006/main" name="Hlavný snímo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-Kreativni-Evropa-2022-02.potx" id="{351E181A-E370-4C45-AE29-C63CACE4A6D6}" vid="{27083BF0-1A3B-43EA-933C-C8F75514D0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29e96-4e0c-4b8c-b402-5747692292e1">
      <Terms xmlns="http://schemas.microsoft.com/office/infopath/2007/PartnerControls"/>
    </lcf76f155ced4ddcb4097134ff3c332f>
    <TaxCatchAll xmlns="a1b83faa-3ce2-4c13-a4b6-d8dc90d9f3be" xsi:nil="true"/>
    <MediaLengthInSeconds xmlns="86929e96-4e0c-4b8c-b402-5747692292e1" xsi:nil="true"/>
    <SharedWithUsers xmlns="a1b83faa-3ce2-4c13-a4b6-d8dc90d9f3b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9F95F53B3F0469C7D7CD3016A95CB" ma:contentTypeVersion="16" ma:contentTypeDescription="Vytvoří nový dokument" ma:contentTypeScope="" ma:versionID="1a6fe33901164b7af7d8dd7c95904214">
  <xsd:schema xmlns:xsd="http://www.w3.org/2001/XMLSchema" xmlns:xs="http://www.w3.org/2001/XMLSchema" xmlns:p="http://schemas.microsoft.com/office/2006/metadata/properties" xmlns:ns2="86929e96-4e0c-4b8c-b402-5747692292e1" xmlns:ns3="a1b83faa-3ce2-4c13-a4b6-d8dc90d9f3be" targetNamespace="http://schemas.microsoft.com/office/2006/metadata/properties" ma:root="true" ma:fieldsID="e52171bb8469f6ab26e56bbab4a000a2" ns2:_="" ns3:_="">
    <xsd:import namespace="86929e96-4e0c-4b8c-b402-5747692292e1"/>
    <xsd:import namespace="a1b83faa-3ce2-4c13-a4b6-d8dc90d9f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9e96-4e0c-4b8c-b402-574769229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3faa-3ce2-4c13-a4b6-d8dc90d9f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734989-f5d5-48b8-8905-bc4fd07334d2}" ma:internalName="TaxCatchAll" ma:showField="CatchAllData" ma:web="a1b83faa-3ce2-4c13-a4b6-d8dc90d9f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5D210-9387-4343-B78F-25394650B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CC5AC-2555-42B0-943E-B4A2BF252F4E}">
  <ds:schemaRefs>
    <ds:schemaRef ds:uri="http://purl.org/dc/elements/1.1/"/>
    <ds:schemaRef ds:uri="http://schemas.microsoft.com/office/2006/metadata/properties"/>
    <ds:schemaRef ds:uri="e1b316f0-8304-4fae-a410-052f6b2d3f9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8c5b8e1-5841-461e-b1b9-2b7e7a8eaf77"/>
    <ds:schemaRef ds:uri="http://www.w3.org/XML/1998/namespace"/>
    <ds:schemaRef ds:uri="86929e96-4e0c-4b8c-b402-5747692292e1"/>
    <ds:schemaRef ds:uri="a1b83faa-3ce2-4c13-a4b6-d8dc90d9f3be"/>
  </ds:schemaRefs>
</ds:datastoreItem>
</file>

<file path=customXml/itemProps3.xml><?xml version="1.0" encoding="utf-8"?>
<ds:datastoreItem xmlns:ds="http://schemas.openxmlformats.org/officeDocument/2006/customXml" ds:itemID="{43AB2010-38BB-4CC4-8959-CDFDA5EDC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29e96-4e0c-4b8c-b402-5747692292e1"/>
    <ds:schemaRef ds:uri="a1b83faa-3ce2-4c13-a4b6-d8dc90d9f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2867</Words>
  <Application>Microsoft Office PowerPoint</Application>
  <PresentationFormat>Předvádění na obrazovce (16:9)</PresentationFormat>
  <Paragraphs>385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Roboto</vt:lpstr>
      <vt:lpstr>Roboto Light</vt:lpstr>
      <vt:lpstr>Hlavný snímok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Majerová</dc:creator>
  <cp:lastModifiedBy>Anna Bartošková | Kreativní Evropa – MEDIA</cp:lastModifiedBy>
  <cp:revision>462</cp:revision>
  <dcterms:modified xsi:type="dcterms:W3CDTF">2022-05-05T08:36:05Z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0x0101002719F95F53B3F0469C7D7CD3016A95CB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