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303" r:id="rId6"/>
    <p:sldId id="296" r:id="rId7"/>
    <p:sldId id="297" r:id="rId8"/>
    <p:sldId id="298" r:id="rId9"/>
    <p:sldId id="299" r:id="rId10"/>
    <p:sldId id="300" r:id="rId11"/>
    <p:sldId id="287" r:id="rId12"/>
    <p:sldId id="289" r:id="rId13"/>
    <p:sldId id="293" r:id="rId14"/>
    <p:sldId id="294" r:id="rId15"/>
    <p:sldId id="301" r:id="rId16"/>
    <p:sldId id="304" r:id="rId17"/>
    <p:sldId id="305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1B9"/>
    <a:srgbClr val="3A3ECE"/>
    <a:srgbClr val="013275"/>
    <a:srgbClr val="1684C1"/>
    <a:srgbClr val="55CCF1"/>
    <a:srgbClr val="8BDCF5"/>
    <a:srgbClr val="AAE5F8"/>
    <a:srgbClr val="D1F1FB"/>
    <a:srgbClr val="3EB3E2"/>
    <a:srgbClr val="21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2" autoAdjust="0"/>
  </p:normalViewPr>
  <p:slideViewPr>
    <p:cSldViewPr snapToGrid="0" showGuides="1">
      <p:cViewPr varScale="1">
        <p:scale>
          <a:sx n="66" d="100"/>
          <a:sy n="66" d="100"/>
        </p:scale>
        <p:origin x="32" y="-84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7345765074939"/>
          <c:y val="0.1623331120899455"/>
          <c:w val="0.69242650012860218"/>
          <c:h val="0.806142118707134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Much more often</c:v>
                </c:pt>
              </c:strCache>
            </c:strRef>
          </c:tx>
          <c:spPr>
            <a:solidFill>
              <a:srgbClr val="3141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5"/>
                <c:pt idx="0">
                  <c:v>13.778483220148166</c:v>
                </c:pt>
                <c:pt idx="1">
                  <c:v>11.001938157170711</c:v>
                </c:pt>
                <c:pt idx="2">
                  <c:v>7.1451611019882009</c:v>
                </c:pt>
                <c:pt idx="3">
                  <c:v>7.8042775158831148</c:v>
                </c:pt>
                <c:pt idx="4">
                  <c:v>5.600205053699832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65D7-498C-839F-7E9FBA3C7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6-65D7-498C-839F-7E9FBA3C7A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 little more often</c:v>
                </c:pt>
              </c:strCache>
            </c:strRef>
          </c:tx>
          <c:spPr>
            <a:solidFill>
              <a:srgbClr val="009D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5"/>
                <c:pt idx="0">
                  <c:v>22.758492762810477</c:v>
                </c:pt>
                <c:pt idx="1">
                  <c:v>21.997712421197672</c:v>
                </c:pt>
                <c:pt idx="2">
                  <c:v>14.263724419864982</c:v>
                </c:pt>
                <c:pt idx="3">
                  <c:v>17.825083078675249</c:v>
                </c:pt>
                <c:pt idx="4">
                  <c:v>20.801900139066721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7-65D7-498C-839F-7E9FBA3C7A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II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D-65D7-498C-839F-7E9FBA3C7A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Sheet1!$F$2:$F$10</c:f>
              <c:numCache>
                <c:formatCode>0</c:formatCode>
                <c:ptCount val="5"/>
                <c:pt idx="0">
                  <c:v>52.590250038738276</c:v>
                </c:pt>
                <c:pt idx="1">
                  <c:v>49.709433548492704</c:v>
                </c:pt>
                <c:pt idx="2">
                  <c:v>61.690049857589401</c:v>
                </c:pt>
                <c:pt idx="3">
                  <c:v>58.81589633417358</c:v>
                </c:pt>
                <c:pt idx="4">
                  <c:v>48.016389398613434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E-65D7-498C-839F-7E9FBA3C7A0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III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4-65D7-498C-839F-7E9FBA3C7A0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 little less often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Sheet1!$H$2:$H$10</c:f>
              <c:numCache>
                <c:formatCode>0</c:formatCode>
                <c:ptCount val="5"/>
                <c:pt idx="0">
                  <c:v>6.3531695736246672</c:v>
                </c:pt>
                <c:pt idx="1">
                  <c:v>9.7186951969404944</c:v>
                </c:pt>
                <c:pt idx="2">
                  <c:v>9.6183628149827936</c:v>
                </c:pt>
                <c:pt idx="3">
                  <c:v>9.4447970538127777</c:v>
                </c:pt>
                <c:pt idx="4">
                  <c:v>14.586845783618296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5-65D7-498C-839F-7E9FBA3C7A0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IV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B-65D7-498C-839F-7E9FBA3C7A0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Much less often</c:v>
                </c:pt>
              </c:strCache>
            </c:strRef>
          </c:tx>
          <c:spPr>
            <a:solidFill>
              <a:srgbClr val="6980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Sheet1!$J$2:$J$10</c:f>
              <c:numCache>
                <c:formatCode>0</c:formatCode>
                <c:ptCount val="5"/>
                <c:pt idx="0">
                  <c:v>2.374294905181781</c:v>
                </c:pt>
                <c:pt idx="1">
                  <c:v>4.3143836433682257</c:v>
                </c:pt>
                <c:pt idx="2">
                  <c:v>4.8218839913995852</c:v>
                </c:pt>
                <c:pt idx="3">
                  <c:v>3.4556606443548277</c:v>
                </c:pt>
                <c:pt idx="4">
                  <c:v>7.7602896969397497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5D7-498C-839F-7E9FBA3C7A0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V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5D7-498C-839F-7E9FBA3C7A02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rgbClr val="8E96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5"/>
                <c:pt idx="0">
                  <c:v>Watch films or series via a streaming service you/someone else in your household pays a subscription for</c:v>
                </c:pt>
                <c:pt idx="1">
                  <c:v>Watch films or series via a free online streaming service/app not linked to a specific TV channel</c:v>
                </c:pt>
                <c:pt idx="2">
                  <c:v>Watch films or series via a traditional TV channel</c:v>
                </c:pt>
                <c:pt idx="3">
                  <c:v>Watch films or series via a free online streaming service/app from a traditional TV channel</c:v>
                </c:pt>
                <c:pt idx="4">
                  <c:v>Watch films in the cinema</c:v>
                </c:pt>
              </c:strCache>
            </c:strRef>
          </c:cat>
          <c:val>
            <c:numRef>
              <c:f>Sheet1!$L$2:$L$10</c:f>
              <c:numCache>
                <c:formatCode>0</c:formatCode>
                <c:ptCount val="5"/>
                <c:pt idx="0">
                  <c:v>2.145309499496268</c:v>
                </c:pt>
                <c:pt idx="1">
                  <c:v>3.2578370328305231</c:v>
                </c:pt>
                <c:pt idx="2">
                  <c:v>2.4608178141753441</c:v>
                </c:pt>
                <c:pt idx="3">
                  <c:v>2.6542853730998144</c:v>
                </c:pt>
                <c:pt idx="4">
                  <c:v>3.234369928061962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5D7-498C-839F-7E9FBA3C7A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494282784"/>
        <c:axId val="1017749344"/>
        <c:extLst>
          <c:ext xmlns:c15="http://schemas.microsoft.com/office/drawing/2012/chart" uri="{02D57815-91ED-43cb-92C2-25804820EDAC}">
            <c15:filteredBarSeries>
              <c15:ser>
                <c:idx val="11"/>
                <c:order val="11"/>
                <c:tx>
                  <c:strRef>
                    <c:extLst>
                      <c:ext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VI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Watch films or series via a streaming service you/someone else in your household pays a subscription for</c:v>
                      </c:pt>
                      <c:pt idx="1">
                        <c:v>Watch films or series via a free online streaming service/app not linked to a specific TV channel</c:v>
                      </c:pt>
                      <c:pt idx="2">
                        <c:v>Watch films or series via a traditional TV channel</c:v>
                      </c:pt>
                      <c:pt idx="3">
                        <c:v>Watch films or series via a free online streaming service/app from a traditional TV channel</c:v>
                      </c:pt>
                      <c:pt idx="4">
                        <c:v>Watch films in the cinema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Sheet1!$M$2:$M$10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65D7-498C-839F-7E9FBA3C7A02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7 Answers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Watch films or series via a streaming service you/someone else in your household pays a subscription for</c:v>
                      </c:pt>
                      <c:pt idx="1">
                        <c:v>Watch films or series via a free online streaming service/app not linked to a specific TV channel</c:v>
                      </c:pt>
                      <c:pt idx="2">
                        <c:v>Watch films or series via a traditional TV channel</c:v>
                      </c:pt>
                      <c:pt idx="3">
                        <c:v>Watch films or series via a free online streaming service/app from a traditional TV channel</c:v>
                      </c:pt>
                      <c:pt idx="4">
                        <c:v>Watch films in the cinema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65D7-498C-839F-7E9FBA3C7A02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Sheet1!$O$1</c15:sqref>
                        </c15:formulaRef>
                      </c:ext>
                    </c:extLst>
                    <c:strCache>
                      <c:ptCount val="1"/>
                      <c:pt idx="0">
                        <c:v>VII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Watch films or series via a streaming service you/someone else in your household pays a subscription for</c:v>
                      </c:pt>
                      <c:pt idx="1">
                        <c:v>Watch films or series via a free online streaming service/app not linked to a specific TV channel</c:v>
                      </c:pt>
                      <c:pt idx="2">
                        <c:v>Watch films or series via a traditional TV channel</c:v>
                      </c:pt>
                      <c:pt idx="3">
                        <c:v>Watch films or series via a free online streaming service/app from a traditional TV channel</c:v>
                      </c:pt>
                      <c:pt idx="4">
                        <c:v>Watch films in the cinema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65D7-498C-839F-7E9FBA3C7A02}"/>
                  </c:ext>
                </c:extLst>
              </c15:ser>
            </c15:filteredBarSeries>
          </c:ext>
        </c:extLst>
      </c:barChart>
      <c:catAx>
        <c:axId val="1494282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rgbClr val="B2B2B2"/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r"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017749344"/>
        <c:crosses val="autoZero"/>
        <c:auto val="1"/>
        <c:lblAlgn val="ctr"/>
        <c:lblOffset val="100"/>
        <c:noMultiLvlLbl val="0"/>
      </c:catAx>
      <c:valAx>
        <c:axId val="1017749344"/>
        <c:scaling>
          <c:orientation val="minMax"/>
          <c:max val="137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494282784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5.8316713478299878E-2"/>
          <c:y val="2.5178425972615492E-2"/>
          <c:w val="0.8123575810692375"/>
          <c:h val="6.6668088902680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15366976344252E-2"/>
          <c:y val="2.8580355244063858E-2"/>
          <c:w val="0.9029963102438282"/>
          <c:h val="0.94283928951187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3275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71E8-4C95-90C6-357BBDA11328}"/>
              </c:ext>
            </c:extLst>
          </c:dPt>
          <c:dPt>
            <c:idx val="1"/>
            <c:invertIfNegative val="0"/>
            <c:bubble3D val="0"/>
            <c:spPr>
              <a:solidFill>
                <a:srgbClr val="013A81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71E8-4C95-90C6-357BBDA11328}"/>
              </c:ext>
            </c:extLst>
          </c:dPt>
          <c:dPt>
            <c:idx val="2"/>
            <c:invertIfNegative val="0"/>
            <c:bubble3D val="0"/>
            <c:spPr>
              <a:solidFill>
                <a:srgbClr val="03418E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71E8-4C95-90C6-357BBDA11328}"/>
              </c:ext>
            </c:extLst>
          </c:dPt>
          <c:dPt>
            <c:idx val="3"/>
            <c:invertIfNegative val="0"/>
            <c:bubble3D val="0"/>
            <c:spPr>
              <a:solidFill>
                <a:srgbClr val="0961A6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71E8-4C95-90C6-357BBDA11328}"/>
              </c:ext>
            </c:extLst>
          </c:dPt>
          <c:dPt>
            <c:idx val="4"/>
            <c:invertIfNegative val="0"/>
            <c:bubble3D val="0"/>
            <c:spPr>
              <a:solidFill>
                <a:srgbClr val="0F6FB0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71E8-4C95-90C6-357BBDA11328}"/>
              </c:ext>
            </c:extLst>
          </c:dPt>
          <c:dPt>
            <c:idx val="5"/>
            <c:invertIfNegative val="0"/>
            <c:bubble3D val="0"/>
            <c:spPr>
              <a:solidFill>
                <a:srgbClr val="1684C1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71E8-4C95-90C6-357BBDA11328}"/>
              </c:ext>
            </c:extLst>
          </c:dPt>
          <c:dPt>
            <c:idx val="6"/>
            <c:invertIfNegative val="0"/>
            <c:bubble3D val="0"/>
            <c:spPr>
              <a:solidFill>
                <a:srgbClr val="1F9DCF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D-71E8-4C95-90C6-357BBDA11328}"/>
              </c:ext>
            </c:extLst>
          </c:dPt>
          <c:dPt>
            <c:idx val="7"/>
            <c:invertIfNegative val="0"/>
            <c:bubble3D val="0"/>
            <c:spPr>
              <a:solidFill>
                <a:srgbClr val="21A9DD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F-71E8-4C95-90C6-357BBDA11328}"/>
              </c:ext>
            </c:extLst>
          </c:dPt>
          <c:dPt>
            <c:idx val="8"/>
            <c:invertIfNegative val="0"/>
            <c:bubble3D val="0"/>
            <c:spPr>
              <a:solidFill>
                <a:srgbClr val="21A9DD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1-71E8-4C95-90C6-357BBDA11328}"/>
              </c:ext>
            </c:extLst>
          </c:dPt>
          <c:dPt>
            <c:idx val="9"/>
            <c:invertIfNegative val="0"/>
            <c:bubble3D val="0"/>
            <c:spPr>
              <a:solidFill>
                <a:srgbClr val="3EB3E2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r3="http://schemas.microsoft.com/office/drawing/2017/03/chart" xmlns:c16="http://schemas.microsoft.com/office/drawing/2014/chart">
              <c:ext xmlns:c16="http://schemas.microsoft.com/office/drawing/2014/chart" uri="{C3380CC4-5D6E-409C-BE32-E72D297353CC}">
                <c16:uniqueId val="{00000013-71E8-4C95-90C6-357BBDA11328}"/>
              </c:ext>
            </c:extLst>
          </c:dPt>
          <c:dPt>
            <c:idx val="10"/>
            <c:invertIfNegative val="0"/>
            <c:bubble3D val="0"/>
            <c:spPr>
              <a:solidFill>
                <a:srgbClr val="55CCF1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r3="http://schemas.microsoft.com/office/drawing/2017/03/chart" xmlns:c16="http://schemas.microsoft.com/office/drawing/2014/chart">
              <c:ext xmlns:c16="http://schemas.microsoft.com/office/drawing/2014/chart" uri="{C3380CC4-5D6E-409C-BE32-E72D297353CC}">
                <c16:uniqueId val="{00000015-71E8-4C95-90C6-357BBDA11328}"/>
              </c:ext>
            </c:extLst>
          </c:dPt>
          <c:dPt>
            <c:idx val="11"/>
            <c:invertIfNegative val="0"/>
            <c:bubble3D val="0"/>
            <c:spPr>
              <a:solidFill>
                <a:srgbClr val="8BDCF5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r3="http://schemas.microsoft.com/office/drawing/2017/03/chart" xmlns:c16="http://schemas.microsoft.com/office/drawing/2014/chart">
              <c:ext xmlns:c16="http://schemas.microsoft.com/office/drawing/2014/chart" uri="{C3380CC4-5D6E-409C-BE32-E72D297353CC}">
                <c16:uniqueId val="{00000017-71E8-4C95-90C6-357BBDA11328}"/>
              </c:ext>
            </c:extLst>
          </c:dPt>
          <c:dPt>
            <c:idx val="12"/>
            <c:invertIfNegative val="0"/>
            <c:bubble3D val="0"/>
            <c:spPr>
              <a:solidFill>
                <a:srgbClr val="8BDCF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1E8-4C95-90C6-357BBDA11328}"/>
              </c:ext>
            </c:extLst>
          </c:dPt>
          <c:dPt>
            <c:idx val="13"/>
            <c:invertIfNegative val="0"/>
            <c:bubble3D val="0"/>
            <c:spPr>
              <a:solidFill>
                <a:srgbClr val="AAE5F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1E8-4C95-90C6-357BBDA11328}"/>
              </c:ext>
            </c:extLst>
          </c:dPt>
          <c:dPt>
            <c:idx val="14"/>
            <c:invertIfNegative val="0"/>
            <c:bubble3D val="0"/>
            <c:spPr>
              <a:solidFill>
                <a:srgbClr val="AAE5F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1E8-4C95-90C6-357BBDA11328}"/>
              </c:ext>
            </c:extLst>
          </c:dPt>
          <c:dPt>
            <c:idx val="15"/>
            <c:invertIfNegative val="0"/>
            <c:bubble3D val="0"/>
            <c:spPr>
              <a:solidFill>
                <a:srgbClr val="D1F1F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71E8-4C95-90C6-357BBDA11328}"/>
              </c:ext>
            </c:extLst>
          </c:dPt>
          <c:dPt>
            <c:idx val="16"/>
            <c:invertIfNegative val="0"/>
            <c:bubble3D val="0"/>
            <c:spPr>
              <a:solidFill>
                <a:srgbClr val="DCF4F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1E8-4C95-90C6-357BBDA113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Wide variety of films or series to choose from</c:v>
                </c:pt>
                <c:pt idx="1">
                  <c:v>Attractive price</c:v>
                </c:pt>
                <c:pt idx="2">
                  <c:v>High quality films or series</c:v>
                </c:pt>
                <c:pt idx="3">
                  <c:v>New films or series released regularly</c:v>
                </c:pt>
                <c:pt idx="4">
                  <c:v>Films or series not available elsewhere (original or exclusive content)</c:v>
                </c:pt>
                <c:pt idx="5">
                  <c:v>Films or series from all over the world</c:v>
                </c:pt>
                <c:pt idx="6">
                  <c:v>Lots of options from the genres I like</c:v>
                </c:pt>
                <c:pt idx="7">
                  <c:v>Films or series from the franchises I like (e.g., sequels, prequels, spinoffs)/ new seasons of series I like</c:v>
                </c:pt>
                <c:pt idx="8">
                  <c:v>A promotion or free trial</c:v>
                </c:pt>
                <c:pt idx="9">
                  <c:v>Films or series others talk about</c:v>
                </c:pt>
                <c:pt idx="10">
                  <c:v>Older films or series which were popular in previous decades</c:v>
                </c:pt>
                <c:pt idx="11">
                  <c:v>I got it in a package with my TV subscription</c:v>
                </c:pt>
                <c:pt idx="12">
                  <c:v>Friends or family also have a subscription</c:v>
                </c:pt>
                <c:pt idx="13">
                  <c:v>The streaming service is a well-known brand</c:v>
                </c:pt>
                <c:pt idx="14">
                  <c:v>Wide variety of other programmes like reality shows, stand-up comedy, sport</c:v>
                </c:pt>
                <c:pt idx="15">
                  <c:v>Don’t know</c:v>
                </c:pt>
                <c:pt idx="16">
                  <c:v>Other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32.3671419915134</c:v>
                </c:pt>
                <c:pt idx="1">
                  <c:v>32.061550943865399</c:v>
                </c:pt>
                <c:pt idx="2">
                  <c:v>24.595599760243701</c:v>
                </c:pt>
                <c:pt idx="3">
                  <c:v>20.9817811840533</c:v>
                </c:pt>
                <c:pt idx="4">
                  <c:v>19.673529705886899</c:v>
                </c:pt>
                <c:pt idx="5">
                  <c:v>15.4237290627149</c:v>
                </c:pt>
                <c:pt idx="6">
                  <c:v>14.9264455296357</c:v>
                </c:pt>
                <c:pt idx="7">
                  <c:v>14.1628301200092</c:v>
                </c:pt>
                <c:pt idx="8">
                  <c:v>12.8307469013339</c:v>
                </c:pt>
                <c:pt idx="9">
                  <c:v>10.541850790810599</c:v>
                </c:pt>
                <c:pt idx="10">
                  <c:v>9.3258046724063792</c:v>
                </c:pt>
                <c:pt idx="11">
                  <c:v>7.9322879460090201</c:v>
                </c:pt>
                <c:pt idx="12">
                  <c:v>7.5015125522894701</c:v>
                </c:pt>
                <c:pt idx="13">
                  <c:v>6.0825042859792804</c:v>
                </c:pt>
                <c:pt idx="14">
                  <c:v>6.0257071631537702</c:v>
                </c:pt>
                <c:pt idx="15">
                  <c:v>4.3266469975137101</c:v>
                </c:pt>
                <c:pt idx="16">
                  <c:v>2.5803926809643198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C-71E8-4C95-90C6-357BBDA113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033480"/>
        <c:axId val="476030856"/>
      </c:barChart>
      <c:catAx>
        <c:axId val="4760334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6030856"/>
        <c:crosses val="autoZero"/>
        <c:auto val="1"/>
        <c:lblAlgn val="ctr"/>
        <c:lblOffset val="100"/>
        <c:noMultiLvlLbl val="0"/>
      </c:catAx>
      <c:valAx>
        <c:axId val="47603085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47603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15366976344252E-2"/>
          <c:y val="2.8580355244063858E-2"/>
          <c:w val="0.9029963102438282"/>
          <c:h val="0.94283928951187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3275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4DE-45AA-83B1-AEE3457DB09C}"/>
              </c:ext>
            </c:extLst>
          </c:dPt>
          <c:dPt>
            <c:idx val="1"/>
            <c:invertIfNegative val="0"/>
            <c:bubble3D val="0"/>
            <c:spPr>
              <a:solidFill>
                <a:srgbClr val="013A81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54DE-45AA-83B1-AEE3457DB09C}"/>
              </c:ext>
            </c:extLst>
          </c:dPt>
          <c:dPt>
            <c:idx val="2"/>
            <c:invertIfNegative val="0"/>
            <c:bubble3D val="0"/>
            <c:spPr>
              <a:solidFill>
                <a:srgbClr val="03418E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54DE-45AA-83B1-AEE3457DB09C}"/>
              </c:ext>
            </c:extLst>
          </c:dPt>
          <c:dPt>
            <c:idx val="3"/>
            <c:invertIfNegative val="0"/>
            <c:bubble3D val="0"/>
            <c:spPr>
              <a:solidFill>
                <a:srgbClr val="0961A6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54DE-45AA-83B1-AEE3457DB09C}"/>
              </c:ext>
            </c:extLst>
          </c:dPt>
          <c:dPt>
            <c:idx val="4"/>
            <c:invertIfNegative val="0"/>
            <c:bubble3D val="0"/>
            <c:spPr>
              <a:solidFill>
                <a:srgbClr val="0F6FB0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54DE-45AA-83B1-AEE3457DB09C}"/>
              </c:ext>
            </c:extLst>
          </c:dPt>
          <c:dPt>
            <c:idx val="5"/>
            <c:invertIfNegative val="0"/>
            <c:bubble3D val="0"/>
            <c:spPr>
              <a:solidFill>
                <a:srgbClr val="1684C1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54DE-45AA-83B1-AEE3457DB09C}"/>
              </c:ext>
            </c:extLst>
          </c:dPt>
          <c:dPt>
            <c:idx val="6"/>
            <c:invertIfNegative val="0"/>
            <c:bubble3D val="0"/>
            <c:spPr>
              <a:solidFill>
                <a:srgbClr val="1684C1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D-54DE-45AA-83B1-AEE3457DB09C}"/>
              </c:ext>
            </c:extLst>
          </c:dPt>
          <c:dPt>
            <c:idx val="7"/>
            <c:invertIfNegative val="0"/>
            <c:bubble3D val="0"/>
            <c:spPr>
              <a:solidFill>
                <a:srgbClr val="55CCF1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F-54DE-45AA-83B1-AEE3457DB09C}"/>
              </c:ext>
            </c:extLst>
          </c:dPt>
          <c:dPt>
            <c:idx val="8"/>
            <c:invertIfNegative val="0"/>
            <c:bubble3D val="0"/>
            <c:spPr>
              <a:solidFill>
                <a:srgbClr val="55CCF1"/>
              </a:solidFill>
              <a:ln w="19050">
                <a:noFill/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1-54DE-45AA-83B1-AEE3457DB09C}"/>
              </c:ext>
            </c:extLst>
          </c:dPt>
          <c:dPt>
            <c:idx val="9"/>
            <c:invertIfNegative val="0"/>
            <c:bubble3D val="0"/>
            <c:spPr>
              <a:solidFill>
                <a:srgbClr val="55CCF1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r3="http://schemas.microsoft.com/office/drawing/2017/03/chart" xmlns:c16="http://schemas.microsoft.com/office/drawing/2014/chart">
              <c:ext xmlns:c16="http://schemas.microsoft.com/office/drawing/2014/chart" uri="{C3380CC4-5D6E-409C-BE32-E72D297353CC}">
                <c16:uniqueId val="{00000013-54DE-45AA-83B1-AEE3457DB09C}"/>
              </c:ext>
            </c:extLst>
          </c:dPt>
          <c:dPt>
            <c:idx val="10"/>
            <c:invertIfNegative val="0"/>
            <c:bubble3D val="0"/>
            <c:spPr>
              <a:solidFill>
                <a:srgbClr val="8BDCF5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r3="http://schemas.microsoft.com/office/drawing/2017/03/chart" xmlns:c16="http://schemas.microsoft.com/office/drawing/2014/chart">
              <c:ext xmlns:c16="http://schemas.microsoft.com/office/drawing/2014/chart" uri="{C3380CC4-5D6E-409C-BE32-E72D297353CC}">
                <c16:uniqueId val="{00000015-54DE-45AA-83B1-AEE3457DB09C}"/>
              </c:ext>
            </c:extLst>
          </c:dPt>
          <c:dPt>
            <c:idx val="11"/>
            <c:invertIfNegative val="0"/>
            <c:bubble3D val="0"/>
            <c:spPr>
              <a:solidFill>
                <a:srgbClr val="AAE5F8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r3="http://schemas.microsoft.com/office/drawing/2017/03/chart" xmlns:c16="http://schemas.microsoft.com/office/drawing/2014/chart">
              <c:ext xmlns:c16="http://schemas.microsoft.com/office/drawing/2014/chart" uri="{C3380CC4-5D6E-409C-BE32-E72D297353CC}">
                <c16:uniqueId val="{00000017-54DE-45AA-83B1-AEE3457DB09C}"/>
              </c:ext>
            </c:extLst>
          </c:dPt>
          <c:dPt>
            <c:idx val="12"/>
            <c:invertIfNegative val="0"/>
            <c:bubble3D val="0"/>
            <c:spPr>
              <a:solidFill>
                <a:srgbClr val="AAE5F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4DE-45AA-83B1-AEE3457DB09C}"/>
              </c:ext>
            </c:extLst>
          </c:dPt>
          <c:dPt>
            <c:idx val="13"/>
            <c:invertIfNegative val="0"/>
            <c:bubble3D val="0"/>
            <c:spPr>
              <a:solidFill>
                <a:srgbClr val="DCF4F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4DE-45AA-83B1-AEE3457DB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Crime/mystery/thriller</c:v>
                </c:pt>
                <c:pt idx="1">
                  <c:v>Action/adventure</c:v>
                </c:pt>
                <c:pt idx="2">
                  <c:v>Comedy</c:v>
                </c:pt>
                <c:pt idx="3">
                  <c:v>Sci-Fi/Fantasy</c:v>
                </c:pt>
                <c:pt idx="4">
                  <c:v>Drama</c:v>
                </c:pt>
                <c:pt idx="5">
                  <c:v>Documentary/ biography</c:v>
                </c:pt>
                <c:pt idx="6">
                  <c:v>Romance</c:v>
                </c:pt>
                <c:pt idx="7">
                  <c:v>History/war</c:v>
                </c:pt>
                <c:pt idx="8">
                  <c:v>Horror</c:v>
                </c:pt>
                <c:pt idx="9">
                  <c:v>Family</c:v>
                </c:pt>
                <c:pt idx="10">
                  <c:v>Animation</c:v>
                </c:pt>
                <c:pt idx="11">
                  <c:v>I do not have a preference</c:v>
                </c:pt>
                <c:pt idx="12">
                  <c:v>Other (Adult, Film noir, Western, Musical)</c:v>
                </c:pt>
                <c:pt idx="13">
                  <c:v>Don’t know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39</c:v>
                </c:pt>
                <c:pt idx="1">
                  <c:v>37</c:v>
                </c:pt>
                <c:pt idx="2">
                  <c:v>36</c:v>
                </c:pt>
                <c:pt idx="3">
                  <c:v>26</c:v>
                </c:pt>
                <c:pt idx="4">
                  <c:v>20</c:v>
                </c:pt>
                <c:pt idx="5">
                  <c:v>19</c:v>
                </c:pt>
                <c:pt idx="6">
                  <c:v>19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9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C-54DE-45AA-83B1-AEE3457DB0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033480"/>
        <c:axId val="476030856"/>
      </c:barChart>
      <c:catAx>
        <c:axId val="4760334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6030856"/>
        <c:crosses val="autoZero"/>
        <c:auto val="1"/>
        <c:lblAlgn val="ctr"/>
        <c:lblOffset val="100"/>
        <c:noMultiLvlLbl val="0"/>
      </c:catAx>
      <c:valAx>
        <c:axId val="47603085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47603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54233134402852E-2"/>
          <c:y val="1.6892487495666814E-2"/>
          <c:w val="0.78122328774441718"/>
          <c:h val="0.93370270622990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3275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1-C04F-43C4-9CF9-44DB6E4D5379}"/>
              </c:ext>
            </c:extLst>
          </c:dPt>
          <c:dPt>
            <c:idx val="1"/>
            <c:invertIfNegative val="0"/>
            <c:bubble3D val="0"/>
            <c:spPr>
              <a:solidFill>
                <a:srgbClr val="03418E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3-C04F-43C4-9CF9-44DB6E4D5379}"/>
              </c:ext>
            </c:extLst>
          </c:dPt>
          <c:dPt>
            <c:idx val="2"/>
            <c:invertIfNegative val="0"/>
            <c:bubble3D val="0"/>
            <c:spPr>
              <a:solidFill>
                <a:srgbClr val="0961A6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5-C04F-43C4-9CF9-44DB6E4D5379}"/>
              </c:ext>
            </c:extLst>
          </c:dPt>
          <c:dPt>
            <c:idx val="3"/>
            <c:invertIfNegative val="0"/>
            <c:bubble3D val="0"/>
            <c:spPr>
              <a:solidFill>
                <a:srgbClr val="0F6FB0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7-C04F-43C4-9CF9-44DB6E4D5379}"/>
              </c:ext>
            </c:extLst>
          </c:dPt>
          <c:dPt>
            <c:idx val="4"/>
            <c:invertIfNegative val="0"/>
            <c:bubble3D val="0"/>
            <c:spPr>
              <a:solidFill>
                <a:srgbClr val="1684C1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9-C04F-43C4-9CF9-44DB6E4D5379}"/>
              </c:ext>
            </c:extLst>
          </c:dPt>
          <c:dPt>
            <c:idx val="5"/>
            <c:invertIfNegative val="0"/>
            <c:bubble3D val="0"/>
            <c:spPr>
              <a:solidFill>
                <a:srgbClr val="1F9DCF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B-C04F-43C4-9CF9-44DB6E4D5379}"/>
              </c:ext>
            </c:extLst>
          </c:dPt>
          <c:dPt>
            <c:idx val="6"/>
            <c:invertIfNegative val="0"/>
            <c:bubble3D val="0"/>
            <c:spPr>
              <a:solidFill>
                <a:srgbClr val="55CCF1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D-C04F-43C4-9CF9-44DB6E4D5379}"/>
              </c:ext>
            </c:extLst>
          </c:dPt>
          <c:dPt>
            <c:idx val="7"/>
            <c:invertIfNegative val="0"/>
            <c:bubble3D val="0"/>
            <c:spPr>
              <a:solidFill>
                <a:srgbClr val="8BDCF5"/>
              </a:solidFill>
              <a:ln w="19050"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F-C04F-43C4-9CF9-44DB6E4D5379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The United States of America</c:v>
                </c:pt>
                <c:pt idx="1">
                  <c:v>Your own country</c:v>
                </c:pt>
                <c:pt idx="2">
                  <c:v>The United Kingdom/ Great Britain</c:v>
                </c:pt>
                <c:pt idx="3">
                  <c:v>Other European countries</c:v>
                </c:pt>
                <c:pt idx="4">
                  <c:v>Don’t know</c:v>
                </c:pt>
                <c:pt idx="5">
                  <c:v>Asia</c:v>
                </c:pt>
                <c:pt idx="6">
                  <c:v>Elsewhere, e.g. Latin America, Africa</c:v>
                </c:pt>
                <c:pt idx="7">
                  <c:v>None of these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45</c:v>
                </c:pt>
                <c:pt idx="1">
                  <c:v>44</c:v>
                </c:pt>
                <c:pt idx="2">
                  <c:v>28</c:v>
                </c:pt>
                <c:pt idx="3">
                  <c:v>28</c:v>
                </c:pt>
                <c:pt idx="4">
                  <c:v>13</c:v>
                </c:pt>
                <c:pt idx="5">
                  <c:v>10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0-C04F-43C4-9CF9-44DB6E4D53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033480"/>
        <c:axId val="476030856"/>
      </c:barChart>
      <c:catAx>
        <c:axId val="4760334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6030856"/>
        <c:crosses val="autoZero"/>
        <c:auto val="1"/>
        <c:lblAlgn val="ctr"/>
        <c:lblOffset val="100"/>
        <c:noMultiLvlLbl val="0"/>
      </c:catAx>
      <c:valAx>
        <c:axId val="47603085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47603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F506F9-91AB-457B-A321-BA32DFC45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1BC67-B9B6-41AE-BB4E-51234F209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063D-436A-410C-A490-190D73BB5D3E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BB79-F5ED-4C7F-A869-D9A323F2C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207CB-184F-4400-BBE4-E0B71DE06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996C-DF1E-45F4-80FD-86472FDB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A19F-7736-938D-13BC-E2BA957F1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87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2505A-D498-2418-E6AC-A769E9941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055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706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4259-3137-DA6D-B219-25280BE2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B554-AFCB-083D-1100-5BBA0E33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62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CBBF-3486-D8EE-138F-46961B8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63553-2D4D-D80C-4802-DB5662FE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82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E0CC-5816-C239-E9EE-00787CC4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129"/>
            <a:ext cx="10515600" cy="10133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B238-B155-960D-6717-6298E5467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193"/>
            <a:ext cx="5181600" cy="37484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F5FF4-3507-7A98-8CB9-E39D65968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193"/>
            <a:ext cx="5181600" cy="37484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130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CFECC-3AEA-78CF-2731-5E10DDA1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CFE9-2585-A78D-886C-31FAC3885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27707"/>
            <a:ext cx="10515600" cy="323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419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6B59F34-E4EB-743B-B940-E16CF7F84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625" y="5071798"/>
            <a:ext cx="1238002" cy="123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B8463-C858-A90A-AF4C-6753E3A31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702" y="3429000"/>
            <a:ext cx="7470058" cy="718457"/>
          </a:xfrm>
        </p:spPr>
        <p:txBody>
          <a:bodyPr anchor="ctr" anchorCtr="0">
            <a:normAutofit/>
          </a:bodyPr>
          <a:lstStyle/>
          <a:p>
            <a:pPr algn="l"/>
            <a:r>
              <a:rPr lang="fr-BE" sz="4000" dirty="0" err="1" smtClean="0">
                <a:solidFill>
                  <a:srgbClr val="1B5AA5"/>
                </a:solidFill>
                <a:latin typeface="+mn-lt"/>
              </a:rPr>
              <a:t>Karlovy</a:t>
            </a:r>
            <a:r>
              <a:rPr lang="fr-BE" sz="4000" dirty="0" smtClean="0">
                <a:solidFill>
                  <a:srgbClr val="1B5AA5"/>
                </a:solidFill>
                <a:latin typeface="+mn-lt"/>
              </a:rPr>
              <a:t> </a:t>
            </a:r>
            <a:r>
              <a:rPr lang="fr-BE" sz="4000" dirty="0" err="1" smtClean="0">
                <a:solidFill>
                  <a:srgbClr val="1B5AA5"/>
                </a:solidFill>
                <a:latin typeface="+mn-lt"/>
              </a:rPr>
              <a:t>Vary</a:t>
            </a:r>
            <a:r>
              <a:rPr lang="fr-BE" sz="4000" dirty="0" smtClean="0">
                <a:solidFill>
                  <a:srgbClr val="1B5AA5"/>
                </a:solidFill>
                <a:latin typeface="+mn-lt"/>
              </a:rPr>
              <a:t> 3 July 2023</a:t>
            </a:r>
            <a:endParaRPr lang="en-BE" sz="4000" dirty="0">
              <a:solidFill>
                <a:srgbClr val="1B5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960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C6EA0D-633A-DAD5-B5C9-C6063F8F9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74163" y="1066180"/>
            <a:ext cx="10099261" cy="5271992"/>
            <a:chOff x="1504597" y="2399471"/>
            <a:chExt cx="6134807" cy="3202478"/>
          </a:xfrm>
          <a:solidFill>
            <a:schemeClr val="bg1">
              <a:lumMod val="85000"/>
              <a:alpha val="42000"/>
            </a:schemeClr>
          </a:solidFill>
          <a:effectLst/>
        </p:grpSpPr>
        <p:sp>
          <p:nvSpPr>
            <p:cNvPr id="5" name="Freeform 5962">
              <a:extLst>
                <a:ext uri="{FF2B5EF4-FFF2-40B4-BE49-F238E27FC236}">
                  <a16:creationId xmlns:a16="http://schemas.microsoft.com/office/drawing/2014/main" id="{43B4734F-ED9D-F607-9208-B70ADC3468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" name="Freeform 6151">
              <a:extLst>
                <a:ext uri="{FF2B5EF4-FFF2-40B4-BE49-F238E27FC236}">
                  <a16:creationId xmlns:a16="http://schemas.microsoft.com/office/drawing/2014/main" id="{072A1730-494F-C69B-4A19-9F61E0F7A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" name="Freeform 6153">
              <a:extLst>
                <a:ext uri="{FF2B5EF4-FFF2-40B4-BE49-F238E27FC236}">
                  <a16:creationId xmlns:a16="http://schemas.microsoft.com/office/drawing/2014/main" id="{5E6B77B4-DDAA-D114-F7E6-64382B5A0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" name="Freeform 6155">
              <a:extLst>
                <a:ext uri="{FF2B5EF4-FFF2-40B4-BE49-F238E27FC236}">
                  <a16:creationId xmlns:a16="http://schemas.microsoft.com/office/drawing/2014/main" id="{C207A7B5-4024-A7D1-060A-A8B49C639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" name="Freeform 6156">
              <a:extLst>
                <a:ext uri="{FF2B5EF4-FFF2-40B4-BE49-F238E27FC236}">
                  <a16:creationId xmlns:a16="http://schemas.microsoft.com/office/drawing/2014/main" id="{99E7AC7B-C08F-815E-026E-AB27D07A2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" name="Freeform 6004">
              <a:extLst>
                <a:ext uri="{FF2B5EF4-FFF2-40B4-BE49-F238E27FC236}">
                  <a16:creationId xmlns:a16="http://schemas.microsoft.com/office/drawing/2014/main" id="{26874774-6511-C09C-86D6-12D20117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grpSp>
          <p:nvGrpSpPr>
            <p:cNvPr id="14" name="Gruppe 224">
              <a:extLst>
                <a:ext uri="{FF2B5EF4-FFF2-40B4-BE49-F238E27FC236}">
                  <a16:creationId xmlns:a16="http://schemas.microsoft.com/office/drawing/2014/main" id="{E28264DF-2B02-7496-3A57-8328E8253104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22" name="Freeform 6016">
                <a:extLst>
                  <a:ext uri="{FF2B5EF4-FFF2-40B4-BE49-F238E27FC236}">
                    <a16:creationId xmlns:a16="http://schemas.microsoft.com/office/drawing/2014/main" id="{902B6843-8032-E88F-01C3-A7B69619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3" name="Freeform 6017">
                <a:extLst>
                  <a:ext uri="{FF2B5EF4-FFF2-40B4-BE49-F238E27FC236}">
                    <a16:creationId xmlns:a16="http://schemas.microsoft.com/office/drawing/2014/main" id="{E683012A-DD66-2D99-38AB-79F031B52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4" name="Freeform 6018">
                <a:extLst>
                  <a:ext uri="{FF2B5EF4-FFF2-40B4-BE49-F238E27FC236}">
                    <a16:creationId xmlns:a16="http://schemas.microsoft.com/office/drawing/2014/main" id="{59920B24-572A-AA7F-A2CA-0CCA20A47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5" name="Freeform 6019">
                <a:extLst>
                  <a:ext uri="{FF2B5EF4-FFF2-40B4-BE49-F238E27FC236}">
                    <a16:creationId xmlns:a16="http://schemas.microsoft.com/office/drawing/2014/main" id="{3974C15C-5C60-CDED-47FB-F1F82820D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6" name="Freeform 6020">
                <a:extLst>
                  <a:ext uri="{FF2B5EF4-FFF2-40B4-BE49-F238E27FC236}">
                    <a16:creationId xmlns:a16="http://schemas.microsoft.com/office/drawing/2014/main" id="{52386E5D-D5D7-A58A-4967-FE93B18BD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7" name="Freeform 6021">
                <a:extLst>
                  <a:ext uri="{FF2B5EF4-FFF2-40B4-BE49-F238E27FC236}">
                    <a16:creationId xmlns:a16="http://schemas.microsoft.com/office/drawing/2014/main" id="{168BAC5E-CBF7-6950-E817-C46F3BB76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8" name="Freeform 6022">
                <a:extLst>
                  <a:ext uri="{FF2B5EF4-FFF2-40B4-BE49-F238E27FC236}">
                    <a16:creationId xmlns:a16="http://schemas.microsoft.com/office/drawing/2014/main" id="{F40363E4-13AF-F527-5945-D2A813E9A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9" name="Freeform 6023">
                <a:extLst>
                  <a:ext uri="{FF2B5EF4-FFF2-40B4-BE49-F238E27FC236}">
                    <a16:creationId xmlns:a16="http://schemas.microsoft.com/office/drawing/2014/main" id="{B5102051-BF4D-E424-BE36-A245E694C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0" name="Freeform 6024">
                <a:extLst>
                  <a:ext uri="{FF2B5EF4-FFF2-40B4-BE49-F238E27FC236}">
                    <a16:creationId xmlns:a16="http://schemas.microsoft.com/office/drawing/2014/main" id="{B6FD7937-319A-A4DD-A964-D6AA94E4A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1" name="Freeform 6025">
                <a:extLst>
                  <a:ext uri="{FF2B5EF4-FFF2-40B4-BE49-F238E27FC236}">
                    <a16:creationId xmlns:a16="http://schemas.microsoft.com/office/drawing/2014/main" id="{3250ED28-324B-67DE-CB93-75202C904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2" name="Freeform 6026">
                <a:extLst>
                  <a:ext uri="{FF2B5EF4-FFF2-40B4-BE49-F238E27FC236}">
                    <a16:creationId xmlns:a16="http://schemas.microsoft.com/office/drawing/2014/main" id="{8FB095A2-7F22-7974-0829-820381E1A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3" name="Freeform 6027">
                <a:extLst>
                  <a:ext uri="{FF2B5EF4-FFF2-40B4-BE49-F238E27FC236}">
                    <a16:creationId xmlns:a16="http://schemas.microsoft.com/office/drawing/2014/main" id="{1A27BCEB-5AF6-F64D-AD25-A3B3C0E7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4" name="Freeform 6033">
                <a:extLst>
                  <a:ext uri="{FF2B5EF4-FFF2-40B4-BE49-F238E27FC236}">
                    <a16:creationId xmlns:a16="http://schemas.microsoft.com/office/drawing/2014/main" id="{3BB0E1BA-0F6C-6B92-AEB6-6F52270BA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5" name="Freeform 6037">
                <a:extLst>
                  <a:ext uri="{FF2B5EF4-FFF2-40B4-BE49-F238E27FC236}">
                    <a16:creationId xmlns:a16="http://schemas.microsoft.com/office/drawing/2014/main" id="{05EA51CB-97C6-5934-61A0-EF9BA9408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6" name="Freeform 6054">
                <a:extLst>
                  <a:ext uri="{FF2B5EF4-FFF2-40B4-BE49-F238E27FC236}">
                    <a16:creationId xmlns:a16="http://schemas.microsoft.com/office/drawing/2014/main" id="{F97B0B3B-BB0E-C259-6135-58175CD15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7" name="Freeform 6074">
                <a:extLst>
                  <a:ext uri="{FF2B5EF4-FFF2-40B4-BE49-F238E27FC236}">
                    <a16:creationId xmlns:a16="http://schemas.microsoft.com/office/drawing/2014/main" id="{D7A04C5A-BCE3-5E68-8CD3-E6B4A255C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8" name="Freeform 6084">
                <a:extLst>
                  <a:ext uri="{FF2B5EF4-FFF2-40B4-BE49-F238E27FC236}">
                    <a16:creationId xmlns:a16="http://schemas.microsoft.com/office/drawing/2014/main" id="{C500AC68-B56A-CED3-44DE-0ED8FC38A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9" name="Freeform 6086">
                <a:extLst>
                  <a:ext uri="{FF2B5EF4-FFF2-40B4-BE49-F238E27FC236}">
                    <a16:creationId xmlns:a16="http://schemas.microsoft.com/office/drawing/2014/main" id="{A52E2548-817E-28D7-9AE0-7131300D88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0" name="Freeform 6087">
                <a:extLst>
                  <a:ext uri="{FF2B5EF4-FFF2-40B4-BE49-F238E27FC236}">
                    <a16:creationId xmlns:a16="http://schemas.microsoft.com/office/drawing/2014/main" id="{5600EF87-CC78-BE12-D7B1-FF5C452BE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1" name="Freeform 6088">
                <a:extLst>
                  <a:ext uri="{FF2B5EF4-FFF2-40B4-BE49-F238E27FC236}">
                    <a16:creationId xmlns:a16="http://schemas.microsoft.com/office/drawing/2014/main" id="{BC010247-B955-1A70-E86C-4EDDBF63A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2" name="Freeform 6089">
                <a:extLst>
                  <a:ext uri="{FF2B5EF4-FFF2-40B4-BE49-F238E27FC236}">
                    <a16:creationId xmlns:a16="http://schemas.microsoft.com/office/drawing/2014/main" id="{0C82E91C-23D4-7ACB-0701-3930BA1A1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3" name="Freeform 6091">
                <a:extLst>
                  <a:ext uri="{FF2B5EF4-FFF2-40B4-BE49-F238E27FC236}">
                    <a16:creationId xmlns:a16="http://schemas.microsoft.com/office/drawing/2014/main" id="{FDCDD88E-32E0-9349-51D7-EE20C9CA1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4" name="Freeform 6092">
                <a:extLst>
                  <a:ext uri="{FF2B5EF4-FFF2-40B4-BE49-F238E27FC236}">
                    <a16:creationId xmlns:a16="http://schemas.microsoft.com/office/drawing/2014/main" id="{648F3110-537C-C4D2-63E6-B8B5ACF44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5" name="Freeform 6094">
                <a:extLst>
                  <a:ext uri="{FF2B5EF4-FFF2-40B4-BE49-F238E27FC236}">
                    <a16:creationId xmlns:a16="http://schemas.microsoft.com/office/drawing/2014/main" id="{1EC3FF56-F6FD-9E1C-80ED-672A415A2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6" name="Freeform 6098">
                <a:extLst>
                  <a:ext uri="{FF2B5EF4-FFF2-40B4-BE49-F238E27FC236}">
                    <a16:creationId xmlns:a16="http://schemas.microsoft.com/office/drawing/2014/main" id="{16AB61C1-B953-8DCA-90D7-43289B0F4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7" name="Freeform 6099">
                <a:extLst>
                  <a:ext uri="{FF2B5EF4-FFF2-40B4-BE49-F238E27FC236}">
                    <a16:creationId xmlns:a16="http://schemas.microsoft.com/office/drawing/2014/main" id="{DDD2F61F-C03E-2D31-E4B2-55F434177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8" name="Freeform 6100">
                <a:extLst>
                  <a:ext uri="{FF2B5EF4-FFF2-40B4-BE49-F238E27FC236}">
                    <a16:creationId xmlns:a16="http://schemas.microsoft.com/office/drawing/2014/main" id="{DA999D04-430F-3069-A84F-A58A61837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9" name="Freeform 6101">
                <a:extLst>
                  <a:ext uri="{FF2B5EF4-FFF2-40B4-BE49-F238E27FC236}">
                    <a16:creationId xmlns:a16="http://schemas.microsoft.com/office/drawing/2014/main" id="{3444B26D-B27D-89E9-4000-0699B922D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0" name="Freeform 6102">
                <a:extLst>
                  <a:ext uri="{FF2B5EF4-FFF2-40B4-BE49-F238E27FC236}">
                    <a16:creationId xmlns:a16="http://schemas.microsoft.com/office/drawing/2014/main" id="{B228F4C6-BD96-E7BC-DEFA-298E76D2D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1" name="Freeform 6103">
                <a:extLst>
                  <a:ext uri="{FF2B5EF4-FFF2-40B4-BE49-F238E27FC236}">
                    <a16:creationId xmlns:a16="http://schemas.microsoft.com/office/drawing/2014/main" id="{64EE17B8-55FC-A72A-88E2-D4DF9A6C6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2" name="Freeform 6104">
                <a:extLst>
                  <a:ext uri="{FF2B5EF4-FFF2-40B4-BE49-F238E27FC236}">
                    <a16:creationId xmlns:a16="http://schemas.microsoft.com/office/drawing/2014/main" id="{743FB4FE-7AFB-5748-A9E2-8A33C7373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3" name="Freeform 6105">
                <a:extLst>
                  <a:ext uri="{FF2B5EF4-FFF2-40B4-BE49-F238E27FC236}">
                    <a16:creationId xmlns:a16="http://schemas.microsoft.com/office/drawing/2014/main" id="{D28D3DEA-11BF-3060-A8D9-26B94196C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4" name="Freeform 6106">
                <a:extLst>
                  <a:ext uri="{FF2B5EF4-FFF2-40B4-BE49-F238E27FC236}">
                    <a16:creationId xmlns:a16="http://schemas.microsoft.com/office/drawing/2014/main" id="{0693D13C-2750-357B-0221-985DD59F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5" name="Freeform 6107">
                <a:extLst>
                  <a:ext uri="{FF2B5EF4-FFF2-40B4-BE49-F238E27FC236}">
                    <a16:creationId xmlns:a16="http://schemas.microsoft.com/office/drawing/2014/main" id="{DCD6F62E-CCEF-B213-9DA3-B8261FD3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6" name="Freeform 6108">
                <a:extLst>
                  <a:ext uri="{FF2B5EF4-FFF2-40B4-BE49-F238E27FC236}">
                    <a16:creationId xmlns:a16="http://schemas.microsoft.com/office/drawing/2014/main" id="{DB9D699E-D430-227F-4AC0-66008E169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7" name="Freeform 6109">
                <a:extLst>
                  <a:ext uri="{FF2B5EF4-FFF2-40B4-BE49-F238E27FC236}">
                    <a16:creationId xmlns:a16="http://schemas.microsoft.com/office/drawing/2014/main" id="{C281B95C-ED29-F1EA-3841-491A94F72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8" name="Freeform 6110">
                <a:extLst>
                  <a:ext uri="{FF2B5EF4-FFF2-40B4-BE49-F238E27FC236}">
                    <a16:creationId xmlns:a16="http://schemas.microsoft.com/office/drawing/2014/main" id="{E14F4371-547C-13E5-C0C8-D62999EF4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9" name="Freeform 6111">
                <a:extLst>
                  <a:ext uri="{FF2B5EF4-FFF2-40B4-BE49-F238E27FC236}">
                    <a16:creationId xmlns:a16="http://schemas.microsoft.com/office/drawing/2014/main" id="{24E61468-CB25-D5ED-F3C9-2140172D3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60" name="Freeform 6112">
                <a:extLst>
                  <a:ext uri="{FF2B5EF4-FFF2-40B4-BE49-F238E27FC236}">
                    <a16:creationId xmlns:a16="http://schemas.microsoft.com/office/drawing/2014/main" id="{F6CD8AAE-50BB-929A-A970-B17A69824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61" name="Freeform 6113">
                <a:extLst>
                  <a:ext uri="{FF2B5EF4-FFF2-40B4-BE49-F238E27FC236}">
                    <a16:creationId xmlns:a16="http://schemas.microsoft.com/office/drawing/2014/main" id="{36433DC8-940B-580D-613E-86D77E0A3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62" name="Freeform 6115">
                <a:extLst>
                  <a:ext uri="{FF2B5EF4-FFF2-40B4-BE49-F238E27FC236}">
                    <a16:creationId xmlns:a16="http://schemas.microsoft.com/office/drawing/2014/main" id="{AE24C0B3-42DA-0D3C-AB23-6C426E2E1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63" name="Freeform 6116">
                <a:extLst>
                  <a:ext uri="{FF2B5EF4-FFF2-40B4-BE49-F238E27FC236}">
                    <a16:creationId xmlns:a16="http://schemas.microsoft.com/office/drawing/2014/main" id="{A1FEA0ED-5E41-F06D-46BE-EB53668EF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64" name="Freeform 6117">
                <a:extLst>
                  <a:ext uri="{FF2B5EF4-FFF2-40B4-BE49-F238E27FC236}">
                    <a16:creationId xmlns:a16="http://schemas.microsoft.com/office/drawing/2014/main" id="{1A69DB96-EF89-1D42-E10C-B13F23F17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65" name="Freeform 6118">
                <a:extLst>
                  <a:ext uri="{FF2B5EF4-FFF2-40B4-BE49-F238E27FC236}">
                    <a16:creationId xmlns:a16="http://schemas.microsoft.com/office/drawing/2014/main" id="{86139D13-E68D-2E32-915B-00DAA665A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</p:grpSp>
        <p:sp>
          <p:nvSpPr>
            <p:cNvPr id="15" name="Freeform 6134">
              <a:extLst>
                <a:ext uri="{FF2B5EF4-FFF2-40B4-BE49-F238E27FC236}">
                  <a16:creationId xmlns:a16="http://schemas.microsoft.com/office/drawing/2014/main" id="{E2B8C6DE-D5F4-21E7-9D6C-73852778A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" name="Freeform 6135">
              <a:extLst>
                <a:ext uri="{FF2B5EF4-FFF2-40B4-BE49-F238E27FC236}">
                  <a16:creationId xmlns:a16="http://schemas.microsoft.com/office/drawing/2014/main" id="{15E649D2-157C-56B5-F3AC-AB0A1A2E4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" name="Freeform 6136">
              <a:extLst>
                <a:ext uri="{FF2B5EF4-FFF2-40B4-BE49-F238E27FC236}">
                  <a16:creationId xmlns:a16="http://schemas.microsoft.com/office/drawing/2014/main" id="{D1621648-7D26-CEC7-D364-044A9B95C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" name="Freeform 6138">
              <a:extLst>
                <a:ext uri="{FF2B5EF4-FFF2-40B4-BE49-F238E27FC236}">
                  <a16:creationId xmlns:a16="http://schemas.microsoft.com/office/drawing/2014/main" id="{C994FCE5-9305-6486-0B41-445C6DAFF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" name="Freeform 6144">
              <a:extLst>
                <a:ext uri="{FF2B5EF4-FFF2-40B4-BE49-F238E27FC236}">
                  <a16:creationId xmlns:a16="http://schemas.microsoft.com/office/drawing/2014/main" id="{71613CA9-AE8A-9984-187E-66896214D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" name="Freeform 6149">
              <a:extLst>
                <a:ext uri="{FF2B5EF4-FFF2-40B4-BE49-F238E27FC236}">
                  <a16:creationId xmlns:a16="http://schemas.microsoft.com/office/drawing/2014/main" id="{CF45A2B8-CA2E-266B-BEEF-4E4BFFE20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" name="Freeform 6150">
              <a:extLst>
                <a:ext uri="{FF2B5EF4-FFF2-40B4-BE49-F238E27FC236}">
                  <a16:creationId xmlns:a16="http://schemas.microsoft.com/office/drawing/2014/main" id="{FF72A22F-229B-9256-2931-98AACEBB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68FE215-1FAE-95D4-DA75-032C5A117EDF}"/>
              </a:ext>
            </a:extLst>
          </p:cNvPr>
          <p:cNvSpPr txBox="1"/>
          <p:nvPr/>
        </p:nvSpPr>
        <p:spPr>
          <a:xfrm>
            <a:off x="487547" y="1065131"/>
            <a:ext cx="31677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which </a:t>
            </a:r>
            <a:r>
              <a:rPr lang="en-US" sz="20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countries or regions</a:t>
            </a:r>
            <a:r>
              <a:rPr lang="en-US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would you like to see more films or series? </a:t>
            </a:r>
          </a:p>
        </p:txBody>
      </p:sp>
      <p:graphicFrame>
        <p:nvGraphicFramePr>
          <p:cNvPr id="67" name="D_bd346bed37580365">
            <a:extLst>
              <a:ext uri="{FF2B5EF4-FFF2-40B4-BE49-F238E27FC236}">
                <a16:creationId xmlns:a16="http://schemas.microsoft.com/office/drawing/2014/main" id="{9D2B6EF6-F7E4-3AD9-AE16-0A9CA3A86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257023"/>
              </p:ext>
            </p:extLst>
          </p:nvPr>
        </p:nvGraphicFramePr>
        <p:xfrm>
          <a:off x="5689600" y="1778000"/>
          <a:ext cx="42037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8" name="Commission">
            <a:extLst>
              <a:ext uri="{FF2B5EF4-FFF2-40B4-BE49-F238E27FC236}">
                <a16:creationId xmlns:a16="http://schemas.microsoft.com/office/drawing/2014/main" id="{36E52F90-64BA-FC01-EBE8-E5CCAF5159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2723" y="5840843"/>
            <a:ext cx="1841052" cy="48132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3DE0A70-3F41-0F8C-8CB7-B53CF273AF17}"/>
              </a:ext>
            </a:extLst>
          </p:cNvPr>
          <p:cNvSpPr txBox="1"/>
          <p:nvPr/>
        </p:nvSpPr>
        <p:spPr>
          <a:xfrm>
            <a:off x="588580" y="6174093"/>
            <a:ext cx="441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Select up to three countries/regions, % EU15</a:t>
            </a:r>
            <a:endParaRPr lang="en-IE" sz="1600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CD29F0-E00C-245B-94EF-B511FE42E048}"/>
              </a:ext>
            </a:extLst>
          </p:cNvPr>
          <p:cNvSpPr/>
          <p:nvPr/>
        </p:nvSpPr>
        <p:spPr>
          <a:xfrm>
            <a:off x="1" y="292100"/>
            <a:ext cx="10655299" cy="749300"/>
          </a:xfrm>
          <a:prstGeom prst="rect">
            <a:avLst/>
          </a:prstGeom>
          <a:gradFill>
            <a:gsLst>
              <a:gs pos="0">
                <a:srgbClr val="65B0E9"/>
              </a:gs>
              <a:gs pos="100000">
                <a:srgbClr val="013275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63500" dir="354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30A474-8B45-2CE1-6DF2-D5CA722CCAC4}"/>
              </a:ext>
            </a:extLst>
          </p:cNvPr>
          <p:cNvSpPr txBox="1"/>
          <p:nvPr/>
        </p:nvSpPr>
        <p:spPr>
          <a:xfrm>
            <a:off x="286035" y="539231"/>
            <a:ext cx="109153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WHICH COUNTRIES OR REGIONS WOULD YOU LIKE TO SEE MORE FILMS OR SERIES?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DE0D80-D0D8-2273-967F-E3C65A79AB17}"/>
              </a:ext>
            </a:extLst>
          </p:cNvPr>
          <p:cNvSpPr txBox="1"/>
          <p:nvPr/>
        </p:nvSpPr>
        <p:spPr>
          <a:xfrm>
            <a:off x="1511300" y="1790701"/>
            <a:ext cx="4457700" cy="372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United States of America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own country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United Kingdom/ Great Britain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European countries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know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Elsewhere, e.g. Latin America, Africa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None of these</a:t>
            </a:r>
          </a:p>
        </p:txBody>
      </p:sp>
    </p:spTree>
    <p:extLst>
      <p:ext uri="{BB962C8B-B14F-4D97-AF65-F5344CB8AC3E}">
        <p14:creationId xmlns:p14="http://schemas.microsoft.com/office/powerpoint/2010/main" val="101922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813-3CB4-DE1B-7629-F4C309E9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298" y="968444"/>
            <a:ext cx="11363417" cy="803848"/>
          </a:xfrm>
        </p:spPr>
        <p:txBody>
          <a:bodyPr>
            <a:noAutofit/>
          </a:bodyPr>
          <a:lstStyle/>
          <a:p>
            <a:pPr algn="l"/>
            <a:r>
              <a:rPr lang="fr-BE" sz="4000" b="1" dirty="0" err="1">
                <a:solidFill>
                  <a:srgbClr val="1B5AA5"/>
                </a:solidFill>
              </a:rPr>
              <a:t>VoD</a:t>
            </a:r>
            <a:r>
              <a:rPr lang="fr-BE" sz="4000" b="1" dirty="0">
                <a:solidFill>
                  <a:srgbClr val="1B5AA5"/>
                </a:solidFill>
              </a:rPr>
              <a:t> </a:t>
            </a:r>
            <a:r>
              <a:rPr lang="fr-BE" sz="4000" b="1" smtClean="0">
                <a:solidFill>
                  <a:srgbClr val="1B5AA5"/>
                </a:solidFill>
              </a:rPr>
              <a:t>consumption</a:t>
            </a:r>
            <a:endParaRPr lang="en-BE" sz="4000" b="1" dirty="0">
              <a:solidFill>
                <a:srgbClr val="1B5AA5"/>
              </a:solidFill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EA783056-E275-E656-32BF-985582008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750" y="251896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fr-BE" sz="2800" dirty="0">
                <a:solidFill>
                  <a:srgbClr val="1B5AA5"/>
                </a:solidFill>
              </a:rPr>
              <a:t> </a:t>
            </a:r>
            <a:endParaRPr lang="en-BE" sz="2800" dirty="0">
              <a:solidFill>
                <a:srgbClr val="1B5AA5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95203D3-9B12-D235-36A4-7580E19B4F83}"/>
              </a:ext>
            </a:extLst>
          </p:cNvPr>
          <p:cNvSpPr txBox="1">
            <a:spLocks/>
          </p:cNvSpPr>
          <p:nvPr/>
        </p:nvSpPr>
        <p:spPr>
          <a:xfrm>
            <a:off x="925298" y="1772292"/>
            <a:ext cx="10503814" cy="3515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BE"/>
            </a:defPPr>
            <a:lvl1pPr marL="685800" indent="-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1B5AA5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works represented 47% of works available and 59% of viewing time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titles represented 14% of works available and 13% of viewing time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EU works constituted 14% of works available and 9% of viewing time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 works 9% for both availability and viewing time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top 10 most popular titles = 7 US, 1 EU, 1KR, 1 UK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Concentration: top 100 captured 28% of viewing; top 100 EU works captured 42%.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BE" sz="20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4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27" y="891472"/>
            <a:ext cx="10515600" cy="1325563"/>
          </a:xfrm>
        </p:spPr>
        <p:txBody>
          <a:bodyPr/>
          <a:lstStyle/>
          <a:p>
            <a:r>
              <a:rPr lang="fr-BE" b="1" dirty="0">
                <a:solidFill>
                  <a:srgbClr val="1B5AA5"/>
                </a:solidFill>
              </a:rPr>
              <a:t>Extended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795" y="1962733"/>
            <a:ext cx="10482648" cy="4363925"/>
          </a:xfrm>
        </p:spPr>
        <p:txBody>
          <a:bodyPr>
            <a:normAutofit fontScale="47500" lnSpcReduction="20000"/>
          </a:bodyPr>
          <a:lstStyle/>
          <a:p>
            <a:r>
              <a:rPr lang="fr-BE" sz="5900" b="1" dirty="0">
                <a:solidFill>
                  <a:schemeClr val="accent1">
                    <a:lumMod val="75000"/>
                  </a:schemeClr>
                </a:solidFill>
              </a:rPr>
              <a:t>XR </a:t>
            </a:r>
            <a:r>
              <a:rPr lang="fr-BE" sz="5900" b="1" dirty="0" err="1">
                <a:solidFill>
                  <a:schemeClr val="accent1">
                    <a:lumMod val="75000"/>
                  </a:schemeClr>
                </a:solidFill>
              </a:rPr>
              <a:t>technology</a:t>
            </a:r>
            <a:r>
              <a:rPr lang="fr-BE" sz="5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5900" dirty="0" err="1">
                <a:solidFill>
                  <a:schemeClr val="accent1">
                    <a:lumMod val="75000"/>
                  </a:schemeClr>
                </a:solidFill>
              </a:rPr>
              <a:t>provides</a:t>
            </a:r>
            <a:r>
              <a:rPr lang="fr-BE" sz="5900" dirty="0">
                <a:solidFill>
                  <a:schemeClr val="accent1">
                    <a:lumMod val="75000"/>
                  </a:schemeClr>
                </a:solidFill>
              </a:rPr>
              <a:t> immersive </a:t>
            </a:r>
            <a:r>
              <a:rPr lang="fr-BE" sz="5900" dirty="0" err="1">
                <a:solidFill>
                  <a:schemeClr val="accent1">
                    <a:lumMod val="75000"/>
                  </a:schemeClr>
                </a:solidFill>
              </a:rPr>
              <a:t>experiences</a:t>
            </a:r>
            <a:r>
              <a:rPr lang="fr-BE" sz="5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5900" dirty="0" err="1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fr-BE" sz="5900" dirty="0">
                <a:solidFill>
                  <a:schemeClr val="accent1">
                    <a:lumMod val="75000"/>
                  </a:schemeClr>
                </a:solidFill>
              </a:rPr>
              <a:t> hardware </a:t>
            </a:r>
            <a:r>
              <a:rPr lang="fr-BE" sz="5900" dirty="0" err="1">
                <a:solidFill>
                  <a:schemeClr val="accent1">
                    <a:lumMod val="75000"/>
                  </a:schemeClr>
                </a:solidFill>
              </a:rPr>
              <a:t>such</a:t>
            </a:r>
            <a:r>
              <a:rPr lang="fr-BE" sz="5900" dirty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fr-BE" sz="5900" dirty="0" err="1">
                <a:solidFill>
                  <a:schemeClr val="accent1">
                    <a:lumMod val="75000"/>
                  </a:schemeClr>
                </a:solidFill>
              </a:rPr>
              <a:t>headsets</a:t>
            </a:r>
            <a:endParaRPr lang="fr-BE" sz="5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900" b="1" dirty="0">
                <a:solidFill>
                  <a:schemeClr val="accent1">
                    <a:lumMod val="75000"/>
                  </a:schemeClr>
                </a:solidFill>
              </a:rPr>
              <a:t>The global XR market </a:t>
            </a:r>
            <a:r>
              <a:rPr lang="en-US" sz="5900" dirty="0">
                <a:solidFill>
                  <a:schemeClr val="accent1">
                    <a:lumMod val="75000"/>
                  </a:schemeClr>
                </a:solidFill>
              </a:rPr>
              <a:t>estimated EUR 24 </a:t>
            </a:r>
            <a:r>
              <a:rPr lang="en-US" sz="5900" dirty="0" err="1">
                <a:solidFill>
                  <a:schemeClr val="accent1">
                    <a:lumMod val="75000"/>
                  </a:schemeClr>
                </a:solidFill>
              </a:rPr>
              <a:t>bn</a:t>
            </a:r>
            <a:r>
              <a:rPr lang="en-US" sz="5900" dirty="0">
                <a:solidFill>
                  <a:schemeClr val="accent1">
                    <a:lumMod val="75000"/>
                  </a:schemeClr>
                </a:solidFill>
              </a:rPr>
              <a:t> in 2021 (the EU market representing a third of it). Forecast CAGR 40% to 2026. </a:t>
            </a:r>
          </a:p>
          <a:p>
            <a:r>
              <a:rPr lang="en-US" sz="5900" b="1" dirty="0">
                <a:solidFill>
                  <a:schemeClr val="accent1">
                    <a:lumMod val="75000"/>
                  </a:schemeClr>
                </a:solidFill>
              </a:rPr>
              <a:t>Video games, </a:t>
            </a:r>
            <a:r>
              <a:rPr lang="en-US" sz="5900" dirty="0">
                <a:solidFill>
                  <a:schemeClr val="accent1">
                    <a:lumMod val="75000"/>
                  </a:schemeClr>
                </a:solidFill>
              </a:rPr>
              <a:t>media and entertainment industries represent around half of the XR market.</a:t>
            </a:r>
          </a:p>
          <a:p>
            <a:r>
              <a:rPr lang="en-US" sz="5900" b="1" dirty="0">
                <a:solidFill>
                  <a:schemeClr val="accent1">
                    <a:lumMod val="75000"/>
                  </a:schemeClr>
                </a:solidFill>
              </a:rPr>
              <a:t>Will XR become mainstream ? </a:t>
            </a:r>
            <a:r>
              <a:rPr lang="en-US" sz="5900" dirty="0">
                <a:solidFill>
                  <a:schemeClr val="accent1">
                    <a:lumMod val="75000"/>
                  </a:schemeClr>
                </a:solidFill>
              </a:rPr>
              <a:t>Forecast 75% of the global population will be using AR by 2025.</a:t>
            </a:r>
          </a:p>
          <a:p>
            <a:r>
              <a:rPr lang="en-US" sz="5900" b="1" dirty="0">
                <a:solidFill>
                  <a:schemeClr val="accent1">
                    <a:lumMod val="75000"/>
                  </a:schemeClr>
                </a:solidFill>
              </a:rPr>
              <a:t>Top 10 companies in Europe </a:t>
            </a:r>
            <a:r>
              <a:rPr lang="en-US" sz="5900" dirty="0">
                <a:solidFill>
                  <a:schemeClr val="accent1">
                    <a:lumMod val="75000"/>
                  </a:schemeClr>
                </a:solidFill>
              </a:rPr>
              <a:t>= 84% of revenues and </a:t>
            </a:r>
            <a:r>
              <a:rPr lang="en-US" sz="5900" dirty="0" smtClean="0">
                <a:solidFill>
                  <a:schemeClr val="accent1">
                    <a:lumMod val="75000"/>
                  </a:schemeClr>
                </a:solidFill>
              </a:rPr>
              <a:t>none </a:t>
            </a:r>
            <a:r>
              <a:rPr lang="en-US" sz="5900" smtClean="0">
                <a:solidFill>
                  <a:schemeClr val="accent1">
                    <a:lumMod val="75000"/>
                  </a:schemeClr>
                </a:solidFill>
              </a:rPr>
              <a:t>are EU.  </a:t>
            </a:r>
            <a:endParaRPr lang="en-US" sz="5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900" b="1" dirty="0">
                <a:solidFill>
                  <a:schemeClr val="accent1">
                    <a:lumMod val="75000"/>
                  </a:schemeClr>
                </a:solidFill>
              </a:rPr>
              <a:t>EU strengths </a:t>
            </a:r>
            <a:r>
              <a:rPr lang="en-US" sz="5900" dirty="0">
                <a:solidFill>
                  <a:schemeClr val="accent1">
                    <a:lumMod val="75000"/>
                  </a:schemeClr>
                </a:solidFill>
              </a:rPr>
              <a:t>in research and content production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88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813-3CB4-DE1B-7629-F4C309E9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578" y="1123963"/>
            <a:ext cx="10576264" cy="803848"/>
          </a:xfrm>
        </p:spPr>
        <p:txBody>
          <a:bodyPr>
            <a:noAutofit/>
          </a:bodyPr>
          <a:lstStyle/>
          <a:p>
            <a:pPr algn="l"/>
            <a:r>
              <a:rPr lang="fr-BE" sz="4000" b="1" dirty="0">
                <a:solidFill>
                  <a:srgbClr val="1B5AA5"/>
                </a:solidFill>
              </a:rPr>
              <a:t>XR &amp; Virtual production </a:t>
            </a:r>
            <a:endParaRPr lang="en-BE" sz="4000" b="1" dirty="0">
              <a:solidFill>
                <a:srgbClr val="1B5AA5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38314C-2716-0872-EBC5-203F7F653D9F}"/>
              </a:ext>
            </a:extLst>
          </p:cNvPr>
          <p:cNvSpPr txBox="1">
            <a:spLocks/>
          </p:cNvSpPr>
          <p:nvPr/>
        </p:nvSpPr>
        <p:spPr>
          <a:xfrm>
            <a:off x="1106750" y="251896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BE" sz="28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A4B42EC-ADF0-CD50-2149-69B0AEE61031}"/>
              </a:ext>
            </a:extLst>
          </p:cNvPr>
          <p:cNvSpPr txBox="1">
            <a:spLocks/>
          </p:cNvSpPr>
          <p:nvPr/>
        </p:nvSpPr>
        <p:spPr>
          <a:xfrm>
            <a:off x="945972" y="2140507"/>
            <a:ext cx="10082571" cy="3515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BE"/>
            </a:defPPr>
            <a:lvl1pPr marL="685800" indent="-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1B5AA5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high quality 3D graphics in production process of films and TV series.  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Worldwide market forecast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 20%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EUR 2 bio revenues in 2023. Could transform audiovisual ecosystem.  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companies e.g. Disney or Netflix are early adopters and the UK is also leading.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key to harness the potential of virtual production and there is a shortage experienced professionals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assets created through virtual production could have several applications.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ssets created for film/TV can be deployed in gaming, VR/AR or virtual worlds, facilitating the emergence of transmedia content. 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about use of assets: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intellectual property ownership, use, exploitation and storage.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3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 descr="This image is of an abstract shape. ">
            <a:extLst>
              <a:ext uri="{FF2B5EF4-FFF2-40B4-BE49-F238E27FC236}">
                <a16:creationId xmlns:a16="http://schemas.microsoft.com/office/drawing/2014/main" id="{F73B2797-CC8F-5CD5-56E1-436ADA7C7E3E}"/>
              </a:ext>
            </a:extLst>
          </p:cNvPr>
          <p:cNvGrpSpPr/>
          <p:nvPr/>
        </p:nvGrpSpPr>
        <p:grpSpPr>
          <a:xfrm>
            <a:off x="6471810" y="-3697761"/>
            <a:ext cx="8948964" cy="12105059"/>
            <a:chOff x="4855953" y="-2833465"/>
            <a:chExt cx="8948964" cy="12105059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D103E5D-1D99-F9A0-C913-A6EDCD3CA2B6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E4A8A98-FF97-382F-47EE-EBE86A071066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365A9CA-DEBE-2C84-28E5-25821950BBB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2</a:t>
            </a:r>
          </a:p>
        </p:txBody>
      </p:sp>
      <p:pic>
        <p:nvPicPr>
          <p:cNvPr id="33" name="Commission">
            <a:extLst>
              <a:ext uri="{FF2B5EF4-FFF2-40B4-BE49-F238E27FC236}">
                <a16:creationId xmlns:a16="http://schemas.microsoft.com/office/drawing/2014/main" id="{D2F17626-3D67-2386-A959-097723A436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2723" y="5840843"/>
            <a:ext cx="1841052" cy="48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E2E187-76C6-C809-F6F9-8C101ABA563B}"/>
              </a:ext>
            </a:extLst>
          </p:cNvPr>
          <p:cNvSpPr/>
          <p:nvPr/>
        </p:nvSpPr>
        <p:spPr>
          <a:xfrm>
            <a:off x="343302" y="2076074"/>
            <a:ext cx="1184869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</a:t>
            </a:r>
            <a:r>
              <a:rPr lang="en-US" sz="40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  <a:p>
            <a:endParaRPr lang="en-US" sz="4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digital-strategy.ec.europa.eu/</a:t>
            </a:r>
            <a:r>
              <a:rPr lang="en-US" sz="4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</a:t>
            </a:r>
            <a:r>
              <a:rPr lang="en-US" sz="4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-media-industry-outlook</a:t>
            </a:r>
            <a:endParaRPr lang="en-US" sz="4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1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813-3CB4-DE1B-7629-F4C309E9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64" y="1239413"/>
            <a:ext cx="10576264" cy="803848"/>
          </a:xfrm>
        </p:spPr>
        <p:txBody>
          <a:bodyPr>
            <a:noAutofit/>
          </a:bodyPr>
          <a:lstStyle/>
          <a:p>
            <a:r>
              <a:rPr lang="fr-BE" sz="4000" b="1" dirty="0" err="1">
                <a:solidFill>
                  <a:srgbClr val="1B5AA5"/>
                </a:solidFill>
              </a:rPr>
              <a:t>Purpose</a:t>
            </a:r>
            <a:r>
              <a:rPr lang="fr-BE" sz="4000" b="1" dirty="0">
                <a:solidFill>
                  <a:srgbClr val="1B5AA5"/>
                </a:solidFill>
              </a:rPr>
              <a:t> and scope</a:t>
            </a:r>
            <a:endParaRPr lang="en-BE" sz="4000" b="1" dirty="0">
              <a:solidFill>
                <a:srgbClr val="1B5AA5"/>
              </a:solidFill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EA783056-E275-E656-32BF-985582008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573" y="2303203"/>
            <a:ext cx="10153726" cy="2603093"/>
          </a:xfrm>
        </p:spPr>
        <p:txBody>
          <a:bodyPr>
            <a:no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1B5AA5"/>
                </a:solidFill>
              </a:rPr>
              <a:t>Media and </a:t>
            </a:r>
            <a:r>
              <a:rPr lang="fr-BE" sz="2000" b="1" dirty="0" err="1">
                <a:solidFill>
                  <a:srgbClr val="1B5AA5"/>
                </a:solidFill>
              </a:rPr>
              <a:t>Audiovisual</a:t>
            </a:r>
            <a:r>
              <a:rPr lang="fr-BE" sz="2000" b="1" dirty="0">
                <a:solidFill>
                  <a:srgbClr val="1B5AA5"/>
                </a:solidFill>
              </a:rPr>
              <a:t> Action Plan (</a:t>
            </a:r>
            <a:r>
              <a:rPr lang="fr-BE" sz="2000" dirty="0">
                <a:solidFill>
                  <a:srgbClr val="1B5AA5"/>
                </a:solidFill>
              </a:rPr>
              <a:t>MAAP-2020): </a:t>
            </a:r>
            <a:r>
              <a:rPr lang="en-US" sz="2000" i="1" dirty="0">
                <a:solidFill>
                  <a:srgbClr val="1B5AA5"/>
                </a:solidFill>
              </a:rPr>
              <a:t>“explore media trends – from technology advances to emerging production and consumption patterns – and </a:t>
            </a:r>
            <a:r>
              <a:rPr lang="en-US" sz="2000" i="1" dirty="0" err="1">
                <a:solidFill>
                  <a:srgbClr val="1B5AA5"/>
                </a:solidFill>
              </a:rPr>
              <a:t>analyse</a:t>
            </a:r>
            <a:r>
              <a:rPr lang="en-US" sz="2000" i="1" dirty="0">
                <a:solidFill>
                  <a:srgbClr val="1B5AA5"/>
                </a:solidFill>
              </a:rPr>
              <a:t> their potential impact in the European media market and business models”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AA5"/>
                </a:solidFill>
              </a:rPr>
              <a:t>To strengthen understanding, share data with stakeholders and inform policy development, but not to prepare specific initiatives</a:t>
            </a:r>
            <a:endParaRPr lang="fr-BE" sz="2000" dirty="0">
              <a:solidFill>
                <a:srgbClr val="1B5AA5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1B5AA5"/>
                </a:solidFill>
              </a:rPr>
              <a:t>Scope</a:t>
            </a:r>
            <a:r>
              <a:rPr lang="fr-BE" sz="2000" dirty="0">
                <a:solidFill>
                  <a:srgbClr val="1B5AA5"/>
                </a:solidFill>
              </a:rPr>
              <a:t>: as in the MAAP – </a:t>
            </a:r>
            <a:r>
              <a:rPr lang="fr-BE" sz="2000" b="1" dirty="0">
                <a:solidFill>
                  <a:srgbClr val="1B5AA5"/>
                </a:solidFill>
              </a:rPr>
              <a:t>media </a:t>
            </a:r>
            <a:r>
              <a:rPr lang="fr-BE" sz="2000" b="1" dirty="0" err="1">
                <a:solidFill>
                  <a:srgbClr val="1B5AA5"/>
                </a:solidFill>
              </a:rPr>
              <a:t>ecosystem</a:t>
            </a:r>
            <a:r>
              <a:rPr lang="fr-BE" sz="2000" b="1" dirty="0">
                <a:solidFill>
                  <a:srgbClr val="1B5AA5"/>
                </a:solidFill>
              </a:rPr>
              <a:t>- </a:t>
            </a:r>
            <a:r>
              <a:rPr lang="fr-BE" sz="2000" dirty="0" err="1">
                <a:solidFill>
                  <a:srgbClr val="1B5AA5"/>
                </a:solidFill>
              </a:rPr>
              <a:t>audiovisual</a:t>
            </a:r>
            <a:r>
              <a:rPr lang="fr-BE" sz="2000" dirty="0">
                <a:solidFill>
                  <a:srgbClr val="1B5AA5"/>
                </a:solidFill>
              </a:rPr>
              <a:t> </a:t>
            </a:r>
            <a:r>
              <a:rPr lang="fr-BE" sz="2000" dirty="0" err="1">
                <a:solidFill>
                  <a:srgbClr val="1B5AA5"/>
                </a:solidFill>
              </a:rPr>
              <a:t>sector</a:t>
            </a:r>
            <a:r>
              <a:rPr lang="fr-BE" sz="2000" dirty="0">
                <a:solidFill>
                  <a:srgbClr val="1B5AA5"/>
                </a:solidFill>
              </a:rPr>
              <a:t>, </a:t>
            </a:r>
            <a:r>
              <a:rPr lang="fr-BE" sz="2000" dirty="0" err="1">
                <a:solidFill>
                  <a:srgbClr val="1B5AA5"/>
                </a:solidFill>
              </a:rPr>
              <a:t>video</a:t>
            </a:r>
            <a:r>
              <a:rPr lang="fr-BE" sz="2000" dirty="0">
                <a:solidFill>
                  <a:srgbClr val="1B5AA5"/>
                </a:solidFill>
              </a:rPr>
              <a:t> gaming, news media.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1B5AA5"/>
                </a:solidFill>
              </a:rPr>
              <a:t>Ministers of Culture </a:t>
            </a:r>
            <a:r>
              <a:rPr lang="fr-BE" sz="2000" dirty="0">
                <a:solidFill>
                  <a:srgbClr val="1B5AA5"/>
                </a:solidFill>
              </a:rPr>
              <a:t>Council </a:t>
            </a:r>
            <a:r>
              <a:rPr lang="fr-BE" sz="2000" dirty="0" err="1">
                <a:solidFill>
                  <a:srgbClr val="1B5AA5"/>
                </a:solidFill>
              </a:rPr>
              <a:t>specific</a:t>
            </a:r>
            <a:r>
              <a:rPr lang="fr-BE" sz="2000" dirty="0">
                <a:solidFill>
                  <a:srgbClr val="1B5AA5"/>
                </a:solidFill>
              </a:rPr>
              <a:t> </a:t>
            </a:r>
            <a:r>
              <a:rPr lang="fr-BE" sz="2000" dirty="0" err="1">
                <a:solidFill>
                  <a:srgbClr val="1B5AA5"/>
                </a:solidFill>
              </a:rPr>
              <a:t>request</a:t>
            </a:r>
            <a:r>
              <a:rPr lang="fr-BE" sz="2000" dirty="0">
                <a:solidFill>
                  <a:srgbClr val="1B5AA5"/>
                </a:solidFill>
              </a:rPr>
              <a:t> to </a:t>
            </a:r>
            <a:r>
              <a:rPr lang="fr-BE" sz="2000" dirty="0" err="1">
                <a:solidFill>
                  <a:srgbClr val="1B5AA5"/>
                </a:solidFill>
              </a:rPr>
              <a:t>get</a:t>
            </a:r>
            <a:r>
              <a:rPr lang="fr-BE" sz="2000" dirty="0">
                <a:solidFill>
                  <a:srgbClr val="1B5AA5"/>
                </a:solidFill>
              </a:rPr>
              <a:t> insights </a:t>
            </a:r>
            <a:r>
              <a:rPr lang="fr-BE" sz="2000" dirty="0" err="1">
                <a:solidFill>
                  <a:srgbClr val="1B5AA5"/>
                </a:solidFill>
              </a:rPr>
              <a:t>on</a:t>
            </a:r>
            <a:r>
              <a:rPr lang="fr-BE" sz="2000" dirty="0">
                <a:solidFill>
                  <a:srgbClr val="1B5AA5"/>
                </a:solidFill>
              </a:rPr>
              <a:t> EU streaming </a:t>
            </a:r>
            <a:r>
              <a:rPr lang="fr-BE" sz="2000" dirty="0" err="1">
                <a:solidFill>
                  <a:srgbClr val="1B5AA5"/>
                </a:solidFill>
              </a:rPr>
              <a:t>market</a:t>
            </a:r>
            <a:r>
              <a:rPr lang="fr-BE" sz="2000" dirty="0">
                <a:solidFill>
                  <a:srgbClr val="1B5AA5"/>
                </a:solidFill>
              </a:rPr>
              <a:t> and impact </a:t>
            </a:r>
            <a:r>
              <a:rPr lang="fr-BE" sz="2000">
                <a:solidFill>
                  <a:srgbClr val="1B5AA5"/>
                </a:solidFill>
              </a:rPr>
              <a:t>on </a:t>
            </a:r>
            <a:r>
              <a:rPr lang="fr-BE" sz="2000" smtClean="0">
                <a:solidFill>
                  <a:srgbClr val="1B5AA5"/>
                </a:solidFill>
              </a:rPr>
              <a:t>European </a:t>
            </a:r>
            <a:r>
              <a:rPr lang="fr-BE" sz="2000" dirty="0">
                <a:solidFill>
                  <a:srgbClr val="1B5AA5"/>
                </a:solidFill>
              </a:rPr>
              <a:t>production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1B5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7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813-3CB4-DE1B-7629-F4C309E9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582" y="1220260"/>
            <a:ext cx="11705889" cy="803848"/>
          </a:xfrm>
        </p:spPr>
        <p:txBody>
          <a:bodyPr>
            <a:noAutofit/>
          </a:bodyPr>
          <a:lstStyle/>
          <a:p>
            <a:pPr algn="l"/>
            <a:r>
              <a:rPr lang="fr-BE" sz="4000" b="1" dirty="0" err="1">
                <a:solidFill>
                  <a:srgbClr val="1B5AA5"/>
                </a:solidFill>
              </a:rPr>
              <a:t>Overall</a:t>
            </a:r>
            <a:r>
              <a:rPr lang="fr-BE" sz="4000" b="1" dirty="0">
                <a:solidFill>
                  <a:srgbClr val="1B5AA5"/>
                </a:solidFill>
              </a:rPr>
              <a:t> trends  (1)</a:t>
            </a:r>
            <a:endParaRPr lang="en-BE" sz="4000" b="1" dirty="0">
              <a:solidFill>
                <a:srgbClr val="1B5AA5"/>
              </a:solidFill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EA783056-E275-E656-32BF-985582008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750" y="251896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fr-BE" sz="2800" dirty="0">
                <a:solidFill>
                  <a:srgbClr val="1B5AA5"/>
                </a:solidFill>
              </a:rPr>
              <a:t> </a:t>
            </a:r>
            <a:endParaRPr lang="en-BE" sz="2800" dirty="0">
              <a:solidFill>
                <a:srgbClr val="1B5AA5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38314C-2716-0872-EBC5-203F7F653D9F}"/>
              </a:ext>
            </a:extLst>
          </p:cNvPr>
          <p:cNvSpPr txBox="1">
            <a:spLocks/>
          </p:cNvSpPr>
          <p:nvPr/>
        </p:nvSpPr>
        <p:spPr>
          <a:xfrm>
            <a:off x="940777" y="2162908"/>
            <a:ext cx="9754623" cy="201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BE"/>
            </a:defPPr>
            <a:lvl1pPr marL="685800" indent="-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1B5AA5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 compete in the same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attention economy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growth is driven by online players and consumers increasingly shift online.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revenues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recovering from COVID but show important differences.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size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estimated at EUR 91.4 billion for the audiovisual sector, EUR 23.5 billion for the video games sector and EUR 19.8 billion for news media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preferred media for films and series and is among the most trusted sources of information.</a:t>
            </a:r>
            <a:endParaRPr kumimoji="0" lang="en-BE" sz="28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0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813-3CB4-DE1B-7629-F4C309E9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582" y="1220260"/>
            <a:ext cx="11363417" cy="803848"/>
          </a:xfrm>
        </p:spPr>
        <p:txBody>
          <a:bodyPr>
            <a:noAutofit/>
          </a:bodyPr>
          <a:lstStyle/>
          <a:p>
            <a:pPr algn="l"/>
            <a:r>
              <a:rPr lang="fr-BE" sz="4000" b="1" dirty="0" err="1">
                <a:solidFill>
                  <a:srgbClr val="1B5AA5"/>
                </a:solidFill>
              </a:rPr>
              <a:t>Overall</a:t>
            </a:r>
            <a:r>
              <a:rPr lang="fr-BE" sz="4000" b="1" dirty="0">
                <a:solidFill>
                  <a:srgbClr val="1B5AA5"/>
                </a:solidFill>
              </a:rPr>
              <a:t> trends (2)</a:t>
            </a:r>
            <a:endParaRPr lang="en-BE" sz="4000" b="1" dirty="0">
              <a:solidFill>
                <a:srgbClr val="1B5AA5"/>
              </a:solidFill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EA783056-E275-E656-32BF-985582008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750" y="251896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fr-BE" sz="2800" dirty="0">
                <a:solidFill>
                  <a:srgbClr val="1B5AA5"/>
                </a:solidFill>
              </a:rPr>
              <a:t> </a:t>
            </a:r>
            <a:endParaRPr lang="en-BE" sz="2800" dirty="0">
              <a:solidFill>
                <a:srgbClr val="1B5AA5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38314C-2716-0872-EBC5-203F7F653D9F}"/>
              </a:ext>
            </a:extLst>
          </p:cNvPr>
          <p:cNvSpPr txBox="1">
            <a:spLocks/>
          </p:cNvSpPr>
          <p:nvPr/>
        </p:nvSpPr>
        <p:spPr>
          <a:xfrm>
            <a:off x="890427" y="2077272"/>
            <a:ext cx="10194823" cy="3075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BE"/>
            </a:defPPr>
            <a:lvl1pPr marL="685800" indent="-6858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1B5AA5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Intellectual property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strategic asset to be independent. 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key to adapt and open new market opportunities (data, AI, XR). 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</a:t>
            </a:r>
            <a:r>
              <a:rPr kumimoji="0" lang="fr-B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</a:t>
            </a: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driving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business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capital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the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media but new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needed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</a:t>
            </a:r>
            <a:r>
              <a:rPr kumimoji="0" lang="fr-B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</a:t>
            </a: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important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above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5A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685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BE" sz="2000" b="0" i="0" u="none" strike="noStrike" kern="1200" cap="none" spc="0" normalizeH="0" baseline="0" noProof="0" dirty="0">
              <a:ln>
                <a:noFill/>
              </a:ln>
              <a:solidFill>
                <a:srgbClr val="1B5A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58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1B5AA5"/>
                </a:solidFill>
              </a:rPr>
              <a:t>AV </a:t>
            </a:r>
            <a:r>
              <a:rPr lang="fr-BE" b="1" dirty="0" err="1">
                <a:solidFill>
                  <a:srgbClr val="1B5AA5"/>
                </a:solidFill>
              </a:rPr>
              <a:t>market</a:t>
            </a:r>
            <a:r>
              <a:rPr lang="fr-BE" b="1" dirty="0">
                <a:solidFill>
                  <a:srgbClr val="1B5AA5"/>
                </a:solidFill>
              </a:rPr>
              <a:t> </a:t>
            </a:r>
            <a:r>
              <a:rPr lang="fr-BE" b="1" dirty="0" err="1">
                <a:solidFill>
                  <a:srgbClr val="1B5AA5"/>
                </a:solidFill>
              </a:rPr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Growth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of 8%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2021</a:t>
            </a:r>
          </a:p>
          <a:p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Broadcasting 83.7% of revenues (stable), VOD 12.8% (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rapid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growth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cinema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2.5% (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decreasing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99%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SMEs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but value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concentrated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in top 100</a:t>
            </a:r>
          </a:p>
          <a:p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US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players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reach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30% of revenues of top 100 and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three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companies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capture 71% of VOD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subscriptions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23" y="883630"/>
            <a:ext cx="10515600" cy="1325563"/>
          </a:xfrm>
        </p:spPr>
        <p:txBody>
          <a:bodyPr/>
          <a:lstStyle/>
          <a:p>
            <a:r>
              <a:rPr lang="fr-BE" b="1" dirty="0">
                <a:solidFill>
                  <a:srgbClr val="1B5AA5"/>
                </a:solidFill>
              </a:rPr>
              <a:t>Consumer </a:t>
            </a:r>
            <a:r>
              <a:rPr lang="fr-BE" b="1" dirty="0" err="1">
                <a:solidFill>
                  <a:srgbClr val="1B5AA5"/>
                </a:solidFill>
              </a:rPr>
              <a:t>preferences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24" y="2312201"/>
            <a:ext cx="10515600" cy="3510658"/>
          </a:xfrm>
        </p:spPr>
        <p:txBody>
          <a:bodyPr>
            <a:normAutofit lnSpcReduction="10000"/>
          </a:bodyPr>
          <a:lstStyle/>
          <a:p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TV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remains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preferred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service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71%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saying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watch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films or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series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TV at least once a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month</a:t>
            </a: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significant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substitution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effect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? More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40% of SVOD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users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said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intend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to use more streaming in the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coming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year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Tastes are diverse but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liked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genres are thrillers, action and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comedy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Tastes are open to content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all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origins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but US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appealing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(45%),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domestic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(44%)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European at 28%.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8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BAB3B0-D63D-41C7-C21C-E645998B1682}"/>
              </a:ext>
            </a:extLst>
          </p:cNvPr>
          <p:cNvSpPr/>
          <p:nvPr/>
        </p:nvSpPr>
        <p:spPr>
          <a:xfrm>
            <a:off x="0" y="344805"/>
            <a:ext cx="8663940" cy="1095375"/>
          </a:xfrm>
          <a:prstGeom prst="rect">
            <a:avLst/>
          </a:prstGeom>
          <a:gradFill>
            <a:gsLst>
              <a:gs pos="0">
                <a:srgbClr val="65B0E9"/>
              </a:gs>
              <a:gs pos="100000">
                <a:srgbClr val="013275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63500" dir="354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C1F6F-28A3-7AFE-8FEB-0E00DA210191}"/>
              </a:ext>
            </a:extLst>
          </p:cNvPr>
          <p:cNvSpPr txBox="1"/>
          <p:nvPr/>
        </p:nvSpPr>
        <p:spPr>
          <a:xfrm>
            <a:off x="334162" y="567304"/>
            <a:ext cx="70381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OFTEN DO YOU THINK THAT YOU WILL DO EACH OF THE FOLLOWING ACTIVITIES IN THE COMING YEAR? </a:t>
            </a:r>
          </a:p>
        </p:txBody>
      </p:sp>
      <p:graphicFrame>
        <p:nvGraphicFramePr>
          <p:cNvPr id="6" name="D_44b59208fa31a67a">
            <a:extLst>
              <a:ext uri="{FF2B5EF4-FFF2-40B4-BE49-F238E27FC236}">
                <a16:creationId xmlns:a16="http://schemas.microsoft.com/office/drawing/2014/main" id="{30D45CF6-8D9C-00F4-585F-C545E862C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789362"/>
              </p:ext>
            </p:extLst>
          </p:nvPr>
        </p:nvGraphicFramePr>
        <p:xfrm>
          <a:off x="217170" y="1701800"/>
          <a:ext cx="1304163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BAB3B0-D63D-41C7-C21C-E645998B1682}"/>
              </a:ext>
            </a:extLst>
          </p:cNvPr>
          <p:cNvSpPr/>
          <p:nvPr/>
        </p:nvSpPr>
        <p:spPr>
          <a:xfrm>
            <a:off x="1" y="168342"/>
            <a:ext cx="7581899" cy="936558"/>
          </a:xfrm>
          <a:prstGeom prst="rect">
            <a:avLst/>
          </a:prstGeom>
          <a:gradFill>
            <a:gsLst>
              <a:gs pos="0">
                <a:srgbClr val="65B0E9"/>
              </a:gs>
              <a:gs pos="100000">
                <a:srgbClr val="013275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63500" dir="354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C1F6F-28A3-7AFE-8FEB-0E00DA210191}"/>
              </a:ext>
            </a:extLst>
          </p:cNvPr>
          <p:cNvSpPr txBox="1"/>
          <p:nvPr/>
        </p:nvSpPr>
        <p:spPr>
          <a:xfrm>
            <a:off x="286035" y="310631"/>
            <a:ext cx="71561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TYPICALLY BE THE MAIN REASONS FOR YOU TO SUBSCRIBE TO A NEW VIDEO STREAMING SERVICE?</a:t>
            </a:r>
          </a:p>
        </p:txBody>
      </p:sp>
      <p:graphicFrame>
        <p:nvGraphicFramePr>
          <p:cNvPr id="6" name="D_bd346bed37580365">
            <a:extLst>
              <a:ext uri="{FF2B5EF4-FFF2-40B4-BE49-F238E27FC236}">
                <a16:creationId xmlns:a16="http://schemas.microsoft.com/office/drawing/2014/main" id="{1941B671-242A-89C1-2DEB-36601405B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111932"/>
              </p:ext>
            </p:extLst>
          </p:nvPr>
        </p:nvGraphicFramePr>
        <p:xfrm>
          <a:off x="7061200" y="1104900"/>
          <a:ext cx="4838700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CE8437-B832-1F97-9F1D-350EF8254C4E}"/>
              </a:ext>
            </a:extLst>
          </p:cNvPr>
          <p:cNvSpPr txBox="1"/>
          <p:nvPr/>
        </p:nvSpPr>
        <p:spPr>
          <a:xfrm>
            <a:off x="203200" y="1193801"/>
            <a:ext cx="6883400" cy="56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Wide variety of films or series to choose from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Attractive price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quality films or series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films or series released regularly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Films or series not available elsewhere (original or exclusive content)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Films or series from all over the world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Lots of options from the genres I like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Films or series from the franchises I like (e.g., sequels, prequels, spinoffs)/ new seasons of series I like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promotion or free trial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Films or series others talk about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Older films or series which were popular in previous decades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got it in a package with my TV subscription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Friends or family also have a subscription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streaming service is a well-known brand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Wide variety of other </a:t>
            </a:r>
            <a:r>
              <a:rPr lang="en-US" sz="132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programmes</a:t>
            </a: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like reality shows, stand-up comedy, sport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know</a:t>
            </a:r>
          </a:p>
          <a:p>
            <a:pPr algn="r">
              <a:lnSpc>
                <a:spcPct val="150000"/>
              </a:lnSpc>
            </a:pPr>
            <a:r>
              <a:rPr lang="en-US" sz="132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3307A-2716-301A-76B9-6AB53E281CDA}"/>
              </a:ext>
            </a:extLst>
          </p:cNvPr>
          <p:cNvSpPr txBox="1"/>
          <p:nvPr/>
        </p:nvSpPr>
        <p:spPr>
          <a:xfrm>
            <a:off x="207580" y="6339193"/>
            <a:ext cx="4414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Select up to three countries/regions, % EU15</a:t>
            </a:r>
            <a:endParaRPr lang="en-IE" sz="1400" i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1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5CDA65-D85C-B141-175A-BAF34A614C57}"/>
              </a:ext>
            </a:extLst>
          </p:cNvPr>
          <p:cNvSpPr/>
          <p:nvPr/>
        </p:nvSpPr>
        <p:spPr>
          <a:xfrm>
            <a:off x="1" y="292100"/>
            <a:ext cx="7708899" cy="749300"/>
          </a:xfrm>
          <a:prstGeom prst="rect">
            <a:avLst/>
          </a:prstGeom>
          <a:gradFill>
            <a:gsLst>
              <a:gs pos="0">
                <a:srgbClr val="65B0E9"/>
              </a:gs>
              <a:gs pos="100000">
                <a:srgbClr val="013275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63500" dir="354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5DFF2-5F7B-5E9A-8D72-C7568DAE194B}"/>
              </a:ext>
            </a:extLst>
          </p:cNvPr>
          <p:cNvSpPr txBox="1"/>
          <p:nvPr/>
        </p:nvSpPr>
        <p:spPr>
          <a:xfrm>
            <a:off x="286035" y="539231"/>
            <a:ext cx="71053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GENRES OF SERIES, IF ANY, DO YOU LIKE THE MOST?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961AA-B9AC-4771-57D1-582F6616C8DB}"/>
              </a:ext>
            </a:extLst>
          </p:cNvPr>
          <p:cNvSpPr txBox="1"/>
          <p:nvPr/>
        </p:nvSpPr>
        <p:spPr>
          <a:xfrm>
            <a:off x="2826200" y="1320801"/>
            <a:ext cx="3409500" cy="514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Crime/mystery/thriller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Action/adventure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Comedy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Sci-Fi/Fantasy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Drama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Documentary/ biography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Romance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History/war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Horror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Family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Animation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do not have a preference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(Adult, Film noir, Western, Musical)</a:t>
            </a:r>
          </a:p>
          <a:p>
            <a:pPr algn="r">
              <a:lnSpc>
                <a:spcPct val="150000"/>
              </a:lnSpc>
            </a:pPr>
            <a:r>
              <a:rPr lang="en-IE" sz="147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know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F838B-ECDC-B9B4-3718-1784EF3AF0DD}"/>
              </a:ext>
            </a:extLst>
          </p:cNvPr>
          <p:cNvSpPr txBox="1"/>
          <p:nvPr/>
        </p:nvSpPr>
        <p:spPr>
          <a:xfrm>
            <a:off x="207580" y="6339193"/>
            <a:ext cx="4414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Select up to three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genres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% EU15</a:t>
            </a:r>
            <a:endParaRPr lang="en-IE" sz="1400" i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D_bd346bed37580365">
            <a:extLst>
              <a:ext uri="{FF2B5EF4-FFF2-40B4-BE49-F238E27FC236}">
                <a16:creationId xmlns:a16="http://schemas.microsoft.com/office/drawing/2014/main" id="{92923250-BD7F-A231-753C-1476FA0CC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252880"/>
              </p:ext>
            </p:extLst>
          </p:nvPr>
        </p:nvGraphicFramePr>
        <p:xfrm>
          <a:off x="6210300" y="1244600"/>
          <a:ext cx="3911600" cy="533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88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68227_win32_fixed" id="{17DD1A52-D3DE-4BC7-AB4E-5ED952CBB3F4}" vid="{D8C85220-06A0-4E3D-954C-BC12E2647BF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19F95F53B3F0469C7D7CD3016A95CB" ma:contentTypeVersion="16" ma:contentTypeDescription="Vytvoří nový dokument" ma:contentTypeScope="" ma:versionID="1a6fe33901164b7af7d8dd7c95904214">
  <xsd:schema xmlns:xsd="http://www.w3.org/2001/XMLSchema" xmlns:xs="http://www.w3.org/2001/XMLSchema" xmlns:p="http://schemas.microsoft.com/office/2006/metadata/properties" xmlns:ns2="86929e96-4e0c-4b8c-b402-5747692292e1" xmlns:ns3="a1b83faa-3ce2-4c13-a4b6-d8dc90d9f3be" targetNamespace="http://schemas.microsoft.com/office/2006/metadata/properties" ma:root="true" ma:fieldsID="e52171bb8469f6ab26e56bbab4a000a2" ns2:_="" ns3:_="">
    <xsd:import namespace="86929e96-4e0c-4b8c-b402-5747692292e1"/>
    <xsd:import namespace="a1b83faa-3ce2-4c13-a4b6-d8dc90d9f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29e96-4e0c-4b8c-b402-574769229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963bf98-57c4-4760-a4ee-5cd875bb7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3faa-3ce2-4c13-a4b6-d8dc90d9f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734989-f5d5-48b8-8905-bc4fd07334d2}" ma:internalName="TaxCatchAll" ma:showField="CatchAllData" ma:web="a1b83faa-3ce2-4c13-a4b6-d8dc90d9f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b83faa-3ce2-4c13-a4b6-d8dc90d9f3be" xsi:nil="true"/>
    <MediaServiceKeyPoints xmlns="86929e96-4e0c-4b8c-b402-5747692292e1" xsi:nil="true"/>
    <lcf76f155ced4ddcb4097134ff3c332f xmlns="86929e96-4e0c-4b8c-b402-5747692292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16AB37-D7B9-4507-B21E-5D459905C6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3FF277-158D-4DF8-8117-4181140DD38E}"/>
</file>

<file path=customXml/itemProps3.xml><?xml version="1.0" encoding="utf-8"?>
<ds:datastoreItem xmlns:ds="http://schemas.openxmlformats.org/officeDocument/2006/customXml" ds:itemID="{FE40622C-5D03-4258-98D9-CB4F18C7FAD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71af3243-3dd4-4a8d-8c0d-dd76da1f02a5"/>
    <ds:schemaRef ds:uri="http://purl.org/dc/dcmitype/"/>
    <ds:schemaRef ds:uri="230e9df3-be65-4c73-a93b-d1236ebd677e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Human resources, from 24Slides</Template>
  <TotalTime>598</TotalTime>
  <Words>1017</Words>
  <Application>Microsoft Office PowerPoint</Application>
  <PresentationFormat>Widescreen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Office Theme</vt:lpstr>
      <vt:lpstr>1_Office Theme</vt:lpstr>
      <vt:lpstr>Karlovy Vary 3 July 2023</vt:lpstr>
      <vt:lpstr>Purpose and scope</vt:lpstr>
      <vt:lpstr>Overall trends  (1)</vt:lpstr>
      <vt:lpstr>Overall trends (2)</vt:lpstr>
      <vt:lpstr>AV market overview</vt:lpstr>
      <vt:lpstr>Consumer preferences</vt:lpstr>
      <vt:lpstr>PowerPoint Presentation</vt:lpstr>
      <vt:lpstr>PowerPoint Presentation</vt:lpstr>
      <vt:lpstr>PowerPoint Presentation</vt:lpstr>
      <vt:lpstr>PowerPoint Presentation</vt:lpstr>
      <vt:lpstr>VoD consumption</vt:lpstr>
      <vt:lpstr>Extended Reality</vt:lpstr>
      <vt:lpstr>XR &amp; Virtual production </vt:lpstr>
      <vt:lpstr>Human resources slide 2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slide 1</dc:title>
  <dc:creator>LUCINI DE TORRES Sofia (CNECT-EXT)</dc:creator>
  <cp:lastModifiedBy>DAWSON Martin (CNECT)</cp:lastModifiedBy>
  <cp:revision>33</cp:revision>
  <dcterms:created xsi:type="dcterms:W3CDTF">2023-02-14T10:00:59Z</dcterms:created>
  <dcterms:modified xsi:type="dcterms:W3CDTF">2023-07-01T16:40:17Z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2023-02-14T10:01:00Z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b2fa132c-dd72-4539-adc3-60984032d362</vt:lpwstr>
  </property>
  <property fmtid="{D5CDD505-2E9C-101B-9397-08002B2CF9AE}" pid="9" name="MSIP_Label_6bd9ddd1-4d20-43f6-abfa-fc3c07406f94_ContentBits">
    <vt:lpwstr>0</vt:lpwstr>
  </property>
</Properties>
</file>