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64" r:id="rId2"/>
    <p:sldId id="256" r:id="rId3"/>
    <p:sldId id="257" r:id="rId4"/>
    <p:sldId id="258" r:id="rId5"/>
    <p:sldId id="259" r:id="rId6"/>
    <p:sldId id="260" r:id="rId7"/>
    <p:sldId id="261" r:id="rId8"/>
    <p:sldId id="262" r:id="rId9"/>
    <p:sldId id="263" r:id="rId10"/>
    <p:sldId id="267" r:id="rId11"/>
    <p:sldId id="266" r:id="rId12"/>
  </p:sldIdLst>
  <p:sldSz cx="12192000" cy="6858000"/>
  <p:notesSz cx="6669088" cy="9926638"/>
  <p:embeddedFontLst>
    <p:embeddedFont>
      <p:font typeface="Roboto Medium" panose="020B060402020202020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
      <p:font typeface="Roboto Black" panose="020B0604020202020204" charset="0"/>
      <p:bold r:id="rId22"/>
      <p:boldItalic r:id="rId23"/>
    </p:embeddedFont>
    <p:embeddedFont>
      <p:font typeface="Roboto Ligh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1">
          <p15:clr>
            <a:srgbClr val="A4A3A4"/>
          </p15:clr>
        </p15:guide>
        <p15:guide id="2" pos="393">
          <p15:clr>
            <a:srgbClr val="A4A3A4"/>
          </p15:clr>
        </p15:guide>
        <p15:guide id="3" pos="7401">
          <p15:clr>
            <a:srgbClr val="A4A3A4"/>
          </p15:clr>
        </p15:guide>
        <p15:guide id="4" orient="horz" pos="3816">
          <p15:clr>
            <a:srgbClr val="A4A3A4"/>
          </p15:clr>
        </p15:guide>
        <p15:guide id="5" pos="5223">
          <p15:clr>
            <a:srgbClr val="A4A3A4"/>
          </p15:clr>
        </p15:guide>
        <p15:guide id="6" pos="3182">
          <p15:clr>
            <a:srgbClr val="A4A3A4"/>
          </p15:clr>
        </p15:guide>
        <p15:guide id="7" pos="75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UYd7nnQg+xOv1VcYYM7VWhOnO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99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guide orient="horz" pos="391"/>
        <p:guide pos="393"/>
        <p:guide pos="7401"/>
        <p:guide orient="horz" pos="3816"/>
        <p:guide pos="5223"/>
        <p:guide pos="3182"/>
        <p:guide pos="7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k-S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9" name="Google Shape;149;p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27" name="Google Shape;227;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11</a:t>
            </a:fld>
            <a:endParaRPr/>
          </a:p>
        </p:txBody>
      </p:sp>
    </p:spTree>
    <p:extLst>
      <p:ext uri="{BB962C8B-B14F-4D97-AF65-F5344CB8AC3E}">
        <p14:creationId xmlns:p14="http://schemas.microsoft.com/office/powerpoint/2010/main" val="126123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59" name="Google Shape;159;p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70" name="Google Shape;170;p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81" name="Google Shape;181;p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91" name="Google Shape;191;p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k-SK" sz="1200" b="1" i="0" u="none" strike="noStrike">
                <a:solidFill>
                  <a:srgbClr val="000000"/>
                </a:solidFill>
                <a:latin typeface="Verdana"/>
                <a:ea typeface="Verdana"/>
                <a:cs typeface="Verdana"/>
                <a:sym typeface="Verdana"/>
              </a:rPr>
              <a:t>Creative Europe contribution to the EU Greening efforts </a:t>
            </a:r>
            <a:endParaRPr sz="1200" b="0" i="0" u="none" strike="noStrike">
              <a:solidFill>
                <a:srgbClr val="000000"/>
              </a:solidFill>
              <a:latin typeface="Verdana"/>
              <a:ea typeface="Verdana"/>
              <a:cs typeface="Verdana"/>
              <a:sym typeface="Verdana"/>
            </a:endParaRPr>
          </a:p>
          <a:p>
            <a:pPr marL="0" lvl="0" indent="0" algn="l" rtl="0">
              <a:spcBef>
                <a:spcPts val="0"/>
              </a:spcBef>
              <a:spcAft>
                <a:spcPts val="0"/>
              </a:spcAft>
              <a:buNone/>
            </a:pPr>
            <a:r>
              <a:rPr lang="sk-SK" sz="1200" b="0" i="0" u="none" strike="noStrike">
                <a:solidFill>
                  <a:srgbClr val="000000"/>
                </a:solidFill>
                <a:latin typeface="Verdana"/>
                <a:ea typeface="Verdana"/>
                <a:cs typeface="Verdana"/>
                <a:sym typeface="Verdana"/>
              </a:rPr>
              <a:t>In 2025, the Commission will continue looking into ways how environmental, sustainable, and proportional measures are effectively and efficiently introduced in Creative Europe actions, addressing the objectives of the European Green Deal, while respecting the core values of the Programme. The results of the study </a:t>
            </a:r>
            <a:r>
              <a:rPr lang="sk-SK" sz="1200" b="0" i="0" u="none" strike="noStrike">
                <a:solidFill>
                  <a:srgbClr val="0087CC"/>
                </a:solidFill>
                <a:latin typeface="Verdana"/>
                <a:ea typeface="Verdana"/>
                <a:cs typeface="Verdana"/>
                <a:sym typeface="Verdana"/>
              </a:rPr>
              <a:t>“Greening the Creative Europe programme”, </a:t>
            </a:r>
            <a:r>
              <a:rPr lang="sk-SK" sz="1200" b="0" i="0" u="none" strike="noStrike">
                <a:solidFill>
                  <a:srgbClr val="000000"/>
                </a:solidFill>
                <a:latin typeface="Verdana"/>
                <a:ea typeface="Verdana"/>
                <a:cs typeface="Verdana"/>
                <a:sym typeface="Verdana"/>
              </a:rPr>
              <a:t>published in May 2023, may serve as an inspiration for culture and creative stakeholders. </a:t>
            </a:r>
            <a:endParaRPr/>
          </a:p>
          <a:p>
            <a:pPr marL="0" lvl="0" indent="0" algn="l" rtl="0">
              <a:spcBef>
                <a:spcPts val="0"/>
              </a:spcBef>
              <a:spcAft>
                <a:spcPts val="0"/>
              </a:spcAft>
              <a:buNone/>
            </a:pPr>
            <a:r>
              <a:rPr lang="sk-SK" sz="1200" b="0" i="0" u="none" strike="noStrike">
                <a:solidFill>
                  <a:srgbClr val="000000"/>
                </a:solidFill>
                <a:latin typeface="Verdana"/>
                <a:ea typeface="Verdana"/>
                <a:cs typeface="Verdana"/>
                <a:sym typeface="Verdana"/>
              </a:rPr>
              <a:t>This is aligned with the EU Work Plan for Culture 2023- 2026 highlighting the need to stimulate the green transition of the cultural and creative sectors and providing for corresponding actions, including the set-up of an Open Method of Coordination (OMC) group of experts from both cultural and environmental-climate policies, which is expected to produce recommendations by the end of 2025. </a:t>
            </a:r>
            <a:endParaRPr/>
          </a:p>
          <a:p>
            <a:pPr marL="0" lvl="0" indent="0" algn="l" rtl="0">
              <a:spcBef>
                <a:spcPts val="0"/>
              </a:spcBef>
              <a:spcAft>
                <a:spcPts val="0"/>
              </a:spcAft>
              <a:buNone/>
            </a:pPr>
            <a:r>
              <a:rPr lang="sk-SK" sz="1200" b="0" i="0" u="none" strike="noStrike">
                <a:solidFill>
                  <a:srgbClr val="000000"/>
                </a:solidFill>
                <a:latin typeface="Verdana"/>
                <a:ea typeface="Verdana"/>
                <a:cs typeface="Verdana"/>
                <a:sym typeface="Verdana"/>
              </a:rPr>
              <a:t>The network of Green Contact Points in Creative Europe Culture Desks, launched in October 2023, has increased the capacity of the desks so that they can better support potential applicants in calls under the Culture strand of the Programme to reflect green aspects in their application. </a:t>
            </a:r>
            <a:endParaRPr/>
          </a:p>
          <a:p>
            <a:pPr marL="0" lvl="0" indent="0" algn="l" rtl="0">
              <a:spcBef>
                <a:spcPts val="0"/>
              </a:spcBef>
              <a:spcAft>
                <a:spcPts val="0"/>
              </a:spcAft>
              <a:buNone/>
            </a:pPr>
            <a:r>
              <a:rPr lang="sk-SK" sz="1200" b="0" i="0" u="none" strike="noStrike">
                <a:solidFill>
                  <a:srgbClr val="000000"/>
                </a:solidFill>
                <a:latin typeface="Verdana"/>
                <a:ea typeface="Verdana"/>
                <a:cs typeface="Verdana"/>
                <a:sym typeface="Verdana"/>
              </a:rPr>
              <a:t>Furthermore, in line with the </a:t>
            </a:r>
            <a:r>
              <a:rPr lang="sk-SK" sz="1200" b="1" i="0" u="none" strike="noStrike">
                <a:solidFill>
                  <a:srgbClr val="000000"/>
                </a:solidFill>
                <a:latin typeface="Verdana"/>
                <a:ea typeface="Verdana"/>
                <a:cs typeface="Verdana"/>
                <a:sym typeface="Verdana"/>
              </a:rPr>
              <a:t>European Green Deal </a:t>
            </a:r>
            <a:r>
              <a:rPr lang="sk-SK" sz="1200" b="0" i="0" u="none" strike="noStrike">
                <a:solidFill>
                  <a:srgbClr val="000000"/>
                </a:solidFill>
                <a:latin typeface="Verdana"/>
                <a:ea typeface="Verdana"/>
                <a:cs typeface="Verdana"/>
                <a:sym typeface="Verdana"/>
              </a:rPr>
              <a:t>and </a:t>
            </a:r>
            <a:r>
              <a:rPr lang="sk-SK" sz="1200" b="1" i="0" u="none" strike="noStrike">
                <a:solidFill>
                  <a:srgbClr val="000000"/>
                </a:solidFill>
                <a:latin typeface="Verdana"/>
                <a:ea typeface="Verdana"/>
                <a:cs typeface="Verdana"/>
                <a:sym typeface="Verdana"/>
              </a:rPr>
              <a:t>Creative Europe’s </a:t>
            </a:r>
            <a:r>
              <a:rPr lang="sk-SK" sz="1200" b="0" i="0" u="none" strike="noStrike">
                <a:solidFill>
                  <a:srgbClr val="000000"/>
                </a:solidFill>
                <a:latin typeface="Verdana"/>
                <a:ea typeface="Verdana"/>
                <a:cs typeface="Verdana"/>
                <a:sym typeface="Verdana"/>
              </a:rPr>
              <a:t>ambition to support environmentally sustainable cultural practices as outlined in the study “</a:t>
            </a:r>
            <a:r>
              <a:rPr lang="sk-SK" sz="1200" b="0" i="1" u="none" strike="noStrike">
                <a:solidFill>
                  <a:srgbClr val="0000FF"/>
                </a:solidFill>
                <a:latin typeface="Verdana"/>
                <a:ea typeface="Verdana"/>
                <a:cs typeface="Verdana"/>
                <a:sym typeface="Verdana"/>
              </a:rPr>
              <a:t>How Creative Europe aims to go green </a:t>
            </a:r>
            <a:r>
              <a:rPr lang="sk-SK" sz="1200" b="0" i="0" u="none" strike="noStrike">
                <a:solidFill>
                  <a:srgbClr val="000000"/>
                </a:solidFill>
                <a:latin typeface="Verdana"/>
                <a:ea typeface="Verdana"/>
                <a:cs typeface="Verdana"/>
                <a:sym typeface="Verdana"/>
              </a:rPr>
              <a:t>», the European Commission has published a new document focused on the </a:t>
            </a:r>
            <a:r>
              <a:rPr lang="sk-SK" sz="1200" b="0" i="0" u="none" strike="noStrike">
                <a:solidFill>
                  <a:srgbClr val="0087CC"/>
                </a:solidFill>
                <a:latin typeface="Verdana"/>
                <a:ea typeface="Verdana"/>
                <a:cs typeface="Verdana"/>
                <a:sym typeface="Verdana"/>
              </a:rPr>
              <a:t>quality assessment of green aspects in Creative Europe (Culture Strand) projects</a:t>
            </a:r>
            <a:r>
              <a:rPr lang="sk-SK" sz="1200" b="0" i="0" u="none" strike="noStrike">
                <a:solidFill>
                  <a:srgbClr val="000000"/>
                </a:solidFill>
                <a:latin typeface="Verdana"/>
                <a:ea typeface="Verdana"/>
                <a:cs typeface="Verdana"/>
                <a:sym typeface="Verdana"/>
              </a:rPr>
              <a:t>. This document offers valuable guidance for both applicants and evaluators, covering key concepts, essential questions, and basis to assess environmental sustainability aspects included in projects.</a:t>
            </a:r>
            <a:endParaRPr/>
          </a:p>
          <a:p>
            <a:pPr marL="0" lvl="0" indent="0" algn="l" rtl="0">
              <a:spcBef>
                <a:spcPts val="0"/>
              </a:spcBef>
              <a:spcAft>
                <a:spcPts val="0"/>
              </a:spcAft>
              <a:buNone/>
            </a:pPr>
            <a:r>
              <a:rPr lang="sk-SK" sz="1800" b="1" i="0" u="none" strike="noStrike">
                <a:solidFill>
                  <a:srgbClr val="000000"/>
                </a:solidFill>
                <a:latin typeface="Verdana"/>
                <a:ea typeface="Verdana"/>
                <a:cs typeface="Verdana"/>
                <a:sym typeface="Verdana"/>
              </a:rPr>
              <a:t>Inclusion and gender equality </a:t>
            </a:r>
            <a:endParaRPr sz="1800" b="0" i="0" u="none" strike="noStrike">
              <a:solidFill>
                <a:srgbClr val="000000"/>
              </a:solidFill>
              <a:latin typeface="Verdana"/>
              <a:ea typeface="Verdana"/>
              <a:cs typeface="Verdana"/>
              <a:sym typeface="Verdana"/>
            </a:endParaRPr>
          </a:p>
          <a:p>
            <a:pPr marL="0" lvl="0" indent="0" algn="l" rtl="0">
              <a:spcBef>
                <a:spcPts val="0"/>
              </a:spcBef>
              <a:spcAft>
                <a:spcPts val="0"/>
              </a:spcAft>
              <a:buNone/>
            </a:pPr>
            <a:r>
              <a:rPr lang="sk-SK" sz="1800" b="0" i="0" u="none" strike="noStrike">
                <a:solidFill>
                  <a:srgbClr val="000000"/>
                </a:solidFill>
                <a:latin typeface="Verdana"/>
                <a:ea typeface="Verdana"/>
                <a:cs typeface="Verdana"/>
                <a:sym typeface="Verdana"/>
              </a:rPr>
              <a:t>Gender equality and social inclusion remain at the heart of the Creative Europe Programme, meaning that funded projects must address these topics. In the assessment of proposals across all actions, a special focus will be placed on the strategies put forth by applicants to guarantee social inclusion and gender balance. </a:t>
            </a:r>
            <a:endParaRPr/>
          </a:p>
          <a:p>
            <a:pPr marL="0" lvl="0" indent="0" algn="l" rtl="0">
              <a:spcBef>
                <a:spcPts val="0"/>
              </a:spcBef>
              <a:spcAft>
                <a:spcPts val="0"/>
              </a:spcAft>
              <a:buNone/>
            </a:pPr>
            <a:r>
              <a:rPr lang="sk-SK" sz="1800" b="0" i="0" u="none" strike="noStrike">
                <a:solidFill>
                  <a:srgbClr val="000000"/>
                </a:solidFill>
                <a:latin typeface="Verdana"/>
                <a:ea typeface="Verdana"/>
                <a:cs typeface="Verdana"/>
                <a:sym typeface="Verdana"/>
              </a:rPr>
              <a:t>The Programme aligns with the European Commission’s Strategy for the Rights of Persons with Disabilities 2021-2030 and the Gender Equality Strategy spanning from 2020 to 2025. This commitment is reflected in various policy initiatives outlined in the 2018 New European Agenda for Culture, the Council's 2019–2022 and 2023-2026 Work Plans for Culture. </a:t>
            </a:r>
            <a:endParaRPr/>
          </a:p>
          <a:p>
            <a:pPr marL="0" lvl="0" indent="0" algn="l" rtl="0">
              <a:spcBef>
                <a:spcPts val="0"/>
              </a:spcBef>
              <a:spcAft>
                <a:spcPts val="0"/>
              </a:spcAft>
              <a:buNone/>
            </a:pPr>
            <a:r>
              <a:rPr lang="sk-SK" sz="1800" b="0" i="0" u="none" strike="noStrike">
                <a:solidFill>
                  <a:srgbClr val="000000"/>
                </a:solidFill>
                <a:latin typeface="Verdana"/>
                <a:ea typeface="Verdana"/>
                <a:cs typeface="Verdana"/>
                <a:sym typeface="Verdana"/>
              </a:rPr>
              <a:t>In this way, projects under the Creative Europe Programme will contribute to the </a:t>
            </a:r>
            <a:r>
              <a:rPr lang="sk-SK" sz="1800" b="0" i="0" u="none" strike="noStrike">
                <a:solidFill>
                  <a:srgbClr val="0087CC"/>
                </a:solidFill>
                <a:latin typeface="Verdana"/>
                <a:ea typeface="Verdana"/>
                <a:cs typeface="Verdana"/>
                <a:sym typeface="Verdana"/>
              </a:rPr>
              <a:t>Commission equality strategies under </a:t>
            </a:r>
            <a:r>
              <a:rPr lang="sk-SK" sz="1800" b="0" i="0" u="none" strike="noStrike">
                <a:solidFill>
                  <a:srgbClr val="000000"/>
                </a:solidFill>
                <a:latin typeface="Verdana"/>
                <a:ea typeface="Verdana"/>
                <a:cs typeface="Verdana"/>
                <a:sym typeface="Verdana"/>
              </a:rPr>
              <a:t>the Union of Equality initiative, on gender equality, anti-racism and fighting antisemitism, Roma strategic framework for equality, inclusion and participation, LGBTIQ equality and rights of persons with disabilities. </a:t>
            </a:r>
            <a:endParaRPr/>
          </a:p>
          <a:p>
            <a:pPr marL="0" lvl="0" indent="0" algn="l" rtl="0">
              <a:spcBef>
                <a:spcPts val="0"/>
              </a:spcBef>
              <a:spcAft>
                <a:spcPts val="0"/>
              </a:spcAft>
              <a:buNone/>
            </a:pPr>
            <a:r>
              <a:rPr lang="sk-SK" sz="1800" b="1" i="0" u="none" strike="noStrike">
                <a:solidFill>
                  <a:srgbClr val="000000"/>
                </a:solidFill>
                <a:latin typeface="Verdana"/>
                <a:ea typeface="Verdana"/>
                <a:cs typeface="Verdana"/>
                <a:sym typeface="Verdana"/>
              </a:rPr>
              <a:t>Digital transition </a:t>
            </a:r>
            <a:endParaRPr sz="1800" b="0" i="0" u="none" strike="noStrike">
              <a:solidFill>
                <a:srgbClr val="000000"/>
              </a:solidFill>
              <a:latin typeface="Verdana"/>
              <a:ea typeface="Verdana"/>
              <a:cs typeface="Verdana"/>
              <a:sym typeface="Verdana"/>
            </a:endParaRPr>
          </a:p>
          <a:p>
            <a:pPr marL="0" lvl="0" indent="0" algn="l" rtl="0">
              <a:spcBef>
                <a:spcPts val="0"/>
              </a:spcBef>
              <a:spcAft>
                <a:spcPts val="0"/>
              </a:spcAft>
              <a:buNone/>
            </a:pPr>
            <a:r>
              <a:rPr lang="sk-SK" sz="1800" b="0" i="0" u="none" strike="noStrike">
                <a:solidFill>
                  <a:srgbClr val="000000"/>
                </a:solidFill>
                <a:latin typeface="Verdana"/>
                <a:ea typeface="Verdana"/>
                <a:cs typeface="Verdana"/>
                <a:sym typeface="Verdana"/>
              </a:rPr>
              <a:t>The way in which cultural content is created, produced, distributed, and disseminated is increasingly digital. </a:t>
            </a:r>
            <a:endParaRPr/>
          </a:p>
          <a:p>
            <a:pPr marL="0" lvl="0" indent="0" algn="l" rtl="0">
              <a:spcBef>
                <a:spcPts val="0"/>
              </a:spcBef>
              <a:spcAft>
                <a:spcPts val="0"/>
              </a:spcAft>
              <a:buNone/>
            </a:pPr>
            <a:r>
              <a:rPr lang="sk-SK" sz="1800" b="0" i="0" u="none" strike="noStrike">
                <a:solidFill>
                  <a:srgbClr val="000000"/>
                </a:solidFill>
                <a:latin typeface="Verdana"/>
                <a:ea typeface="Verdana"/>
                <a:cs typeface="Verdana"/>
                <a:sym typeface="Verdana"/>
              </a:rPr>
              <a:t>The acceleration in generative Artificial Intelligence applications has raised new opportunities as well as concerns. In particular, it is of utmost importance that the training and deployment of these models is carried out in full respect of copyright. The provisions included in the </a:t>
            </a:r>
            <a:r>
              <a:rPr lang="sk-SK" sz="1800" b="0" i="0" u="none" strike="noStrike">
                <a:solidFill>
                  <a:srgbClr val="0087CC"/>
                </a:solidFill>
                <a:latin typeface="Verdana"/>
                <a:ea typeface="Verdana"/>
                <a:cs typeface="Verdana"/>
                <a:sym typeface="Verdana"/>
              </a:rPr>
              <a:t>Artificial Intelligence Act </a:t>
            </a:r>
            <a:r>
              <a:rPr lang="sk-SK" sz="1800" b="0" i="0" u="none" strike="noStrike">
                <a:solidFill>
                  <a:srgbClr val="000000"/>
                </a:solidFill>
                <a:latin typeface="Verdana"/>
                <a:ea typeface="Verdana"/>
                <a:cs typeface="Verdana"/>
                <a:sym typeface="Verdana"/>
              </a:rPr>
              <a:t>will support the enforcement of the EU copyright rules for the training of general-purpose AI models and will increase transparency about the training content. Furthermore, AI generated content will have to be labelled as such.</a:t>
            </a:r>
            <a:endParaRPr/>
          </a:p>
          <a:p>
            <a:pPr marL="0" lvl="0" indent="0" algn="l" rtl="0">
              <a:spcBef>
                <a:spcPts val="0"/>
              </a:spcBef>
              <a:spcAft>
                <a:spcPts val="0"/>
              </a:spcAft>
              <a:buNone/>
            </a:pPr>
            <a:r>
              <a:rPr lang="sk-SK" sz="1200" b="0" i="0" u="none" strike="noStrike" cap="none">
                <a:solidFill>
                  <a:srgbClr val="000000"/>
                </a:solidFill>
                <a:latin typeface="Calibri"/>
                <a:ea typeface="Calibri"/>
                <a:cs typeface="Calibri"/>
                <a:sym typeface="Calibri"/>
              </a:rPr>
              <a:t>Meanwhile, artists, cultural professionals and creative companies and organisations need to position themselves to be ready to take advantage of the new opportunities offered by AI.</a:t>
            </a:r>
            <a:endParaRPr/>
          </a:p>
          <a:p>
            <a:pPr marL="0" lvl="0" indent="0" algn="l" rtl="0">
              <a:spcBef>
                <a:spcPts val="0"/>
              </a:spcBef>
              <a:spcAft>
                <a:spcPts val="0"/>
              </a:spcAft>
              <a:buNone/>
            </a:pPr>
            <a:r>
              <a:rPr lang="sk-SK" sz="1200" b="0" i="0" u="none" strike="noStrike" cap="none">
                <a:solidFill>
                  <a:srgbClr val="000000"/>
                </a:solidFill>
                <a:latin typeface="Calibri"/>
                <a:ea typeface="Calibri"/>
                <a:cs typeface="Calibri"/>
                <a:sym typeface="Calibri"/>
              </a:rPr>
              <a:t>Stakeholders have highlighted how AI and data are facilitating new ways of creation, opening new markets and influencing the entire value chain e.g. transforming the creation, production, promotion, distribution and dissemination of content. There are also concerns related to the potential impact of automation and AI on jobs and skills, fairness and cultural diversity. Creative Europe funding, in particular on European Cooperation, skills and talent, innovative tools and cross-sectoral collaboration will be a catalyst for the sector to take up this technology.</a:t>
            </a:r>
            <a:endParaRPr/>
          </a:p>
          <a:p>
            <a:pPr marL="0" lvl="0" indent="0" algn="l" rtl="0">
              <a:spcBef>
                <a:spcPts val="0"/>
              </a:spcBef>
              <a:spcAft>
                <a:spcPts val="0"/>
              </a:spcAft>
              <a:buNone/>
            </a:pPr>
            <a:r>
              <a:rPr lang="sk-SK" sz="1200" b="0" i="0" u="none" strike="noStrike" cap="none">
                <a:solidFill>
                  <a:srgbClr val="000000"/>
                </a:solidFill>
                <a:latin typeface="Calibri"/>
                <a:ea typeface="Calibri"/>
                <a:cs typeface="Calibri"/>
                <a:sym typeface="Calibri"/>
              </a:rPr>
              <a:t>Creative Europe will continue to support projects to accelerate the digital transition, to leverage the role that artists, creative and cultural professionals may play in shaping a fair and ethical digital environment aligned with European values and to foster innovative formats and experiences, tools, and applications.</a:t>
            </a:r>
            <a:endParaRPr/>
          </a:p>
          <a:p>
            <a:pPr marL="0" lvl="0" indent="0" algn="l" rtl="0">
              <a:spcBef>
                <a:spcPts val="0"/>
              </a:spcBef>
              <a:spcAft>
                <a:spcPts val="0"/>
              </a:spcAft>
              <a:buNone/>
            </a:pPr>
            <a:r>
              <a:rPr lang="sk-SK" sz="1200" b="0" i="0" u="none" strike="noStrike" cap="none">
                <a:solidFill>
                  <a:srgbClr val="000000"/>
                </a:solidFill>
                <a:latin typeface="Calibri"/>
                <a:ea typeface="Calibri"/>
                <a:cs typeface="Calibri"/>
                <a:sym typeface="Calibri"/>
              </a:rPr>
              <a:t>The Programme will also be implemented in line with the values enshrined in the declaration on European Digital rights and principles declaration, which promotes a sustainable, human-centric vision for the digital transformation.</a:t>
            </a:r>
            <a:endParaRPr/>
          </a:p>
          <a:p>
            <a:pPr marL="0" lvl="0" indent="0" algn="l" rtl="0">
              <a:spcBef>
                <a:spcPts val="0"/>
              </a:spcBef>
              <a:spcAft>
                <a:spcPts val="0"/>
              </a:spcAft>
              <a:buNone/>
            </a:pPr>
            <a:r>
              <a:rPr lang="sk-SK" sz="1200" b="1" i="0" u="none" strike="noStrike" cap="none">
                <a:solidFill>
                  <a:srgbClr val="000000"/>
                </a:solidFill>
                <a:latin typeface="Calibri"/>
                <a:ea typeface="Calibri"/>
                <a:cs typeface="Calibri"/>
                <a:sym typeface="Calibri"/>
              </a:rPr>
              <a:t>International relations</a:t>
            </a:r>
            <a:endParaRPr/>
          </a:p>
          <a:p>
            <a:pPr marL="0" lvl="0" indent="0" algn="l" rtl="0">
              <a:spcBef>
                <a:spcPts val="0"/>
              </a:spcBef>
              <a:spcAft>
                <a:spcPts val="0"/>
              </a:spcAft>
              <a:buNone/>
            </a:pPr>
            <a:r>
              <a:rPr lang="sk-SK" sz="1200" b="0" i="0" u="none" strike="noStrike" cap="none">
                <a:solidFill>
                  <a:srgbClr val="000000"/>
                </a:solidFill>
                <a:latin typeface="Calibri"/>
                <a:ea typeface="Calibri"/>
                <a:cs typeface="Calibri"/>
                <a:sym typeface="Calibri"/>
              </a:rPr>
              <a:t>Following the Russian’s war of aggression against Ukraine, Creative Europe launched specific actions to respond to the needs of Ukrainian cultural and creative sectors. These actions helped Ukrainian organisations to continue creating and showcasing Ukrainian culture, addressing the need of Ukrainians to have access to culture and of the cultural heritage to be preserved. In 2025, Creative Europe will continue supporting Ukrainian artists and cultural operators to showcase their work and support the Ukrainian displaced population in accessing culture in these extremely challenging times. The participation of Ukrainian organisations is therefore specifically encouraged for the following calls: “Circulation of European Literary Works” and “European Cooperation Projects”.</a:t>
            </a:r>
            <a:endParaRPr sz="1200" b="0" i="0" u="none" strike="noStrike" cap="none">
              <a:solidFill>
                <a:srgbClr val="000000"/>
              </a:solidFill>
              <a:latin typeface="Calibri"/>
              <a:ea typeface="Calibri"/>
              <a:cs typeface="Calibri"/>
              <a:sym typeface="Calibri"/>
            </a:endParaRPr>
          </a:p>
        </p:txBody>
      </p:sp>
      <p:sp>
        <p:nvSpPr>
          <p:cNvPr id="202" name="Google Shape;202;p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14" name="Google Shape;214;p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27" name="Google Shape;227;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27" name="Google Shape;227;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k-SK"/>
              <a:t>10</a:t>
            </a:fld>
            <a:endParaRPr/>
          </a:p>
        </p:txBody>
      </p:sp>
    </p:spTree>
    <p:extLst>
      <p:ext uri="{BB962C8B-B14F-4D97-AF65-F5344CB8AC3E}">
        <p14:creationId xmlns:p14="http://schemas.microsoft.com/office/powerpoint/2010/main" val="3275045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4"/>
        <p:cNvGrpSpPr/>
        <p:nvPr/>
      </p:nvGrpSpPr>
      <p:grpSpPr>
        <a:xfrm>
          <a:off x="0" y="0"/>
          <a:ext cx="0" cy="0"/>
          <a:chOff x="0" y="0"/>
          <a:chExt cx="0" cy="0"/>
        </a:xfrm>
      </p:grpSpPr>
      <p:sp>
        <p:nvSpPr>
          <p:cNvPr id="15" name="Google Shape;15;p10"/>
          <p:cNvSpPr>
            <a:spLocks noGrp="1"/>
          </p:cNvSpPr>
          <p:nvPr>
            <p:ph type="pic" idx="2"/>
          </p:nvPr>
        </p:nvSpPr>
        <p:spPr>
          <a:xfrm>
            <a:off x="-59635" y="-59635"/>
            <a:ext cx="6155635" cy="6983896"/>
          </a:xfrm>
          <a:prstGeom prst="rect">
            <a:avLst/>
          </a:prstGeom>
          <a:solidFill>
            <a:schemeClr val="lt2"/>
          </a:solidFill>
          <a:ln w="28575" cap="flat" cmpd="sng">
            <a:solidFill>
              <a:srgbClr val="716FB3"/>
            </a:solidFill>
            <a:prstDash val="solid"/>
            <a:round/>
            <a:headEnd type="none" w="sm" len="sm"/>
            <a:tailEnd type="none" w="sm" len="sm"/>
          </a:ln>
        </p:spPr>
      </p:sp>
      <p:sp>
        <p:nvSpPr>
          <p:cNvPr id="16" name="Google Shape;16;p10"/>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pic>
        <p:nvPicPr>
          <p:cNvPr id="17" name="Google Shape;17;p10"/>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18" name="Google Shape;18;p10"/>
          <p:cNvSpPr txBox="1">
            <a:spLocks noGrp="1"/>
          </p:cNvSpPr>
          <p:nvPr>
            <p:ph type="body" idx="1"/>
          </p:nvPr>
        </p:nvSpPr>
        <p:spPr>
          <a:xfrm>
            <a:off x="3538331" y="1992572"/>
            <a:ext cx="8226040"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Roboto Light"/>
              <a:buNone/>
              <a:defRPr i="1">
                <a:solidFill>
                  <a:srgbClr val="716FB3"/>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81"/>
        <p:cNvGrpSpPr/>
        <p:nvPr/>
      </p:nvGrpSpPr>
      <p:grpSpPr>
        <a:xfrm>
          <a:off x="0" y="0"/>
          <a:ext cx="0" cy="0"/>
          <a:chOff x="0" y="0"/>
          <a:chExt cx="0" cy="0"/>
        </a:xfrm>
      </p:grpSpPr>
      <p:sp>
        <p:nvSpPr>
          <p:cNvPr id="82" name="Google Shape;82;p19"/>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85" name="Google Shape;85;p19"/>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86" name="Google Shape;86;p19"/>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20"/>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0"/>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0"/>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91" name="Google Shape;91;p20"/>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92" name="Google Shape;92;p20"/>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96" name="Google Shape;96;p21"/>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21"/>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99" name="Google Shape;99;p2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22"/>
          <p:cNvSpPr txBox="1">
            <a:spLocks noGrp="1"/>
          </p:cNvSpPr>
          <p:nvPr>
            <p:ph type="body" idx="2"/>
          </p:nvPr>
        </p:nvSpPr>
        <p:spPr>
          <a:xfrm>
            <a:off x="839788" y="2505075"/>
            <a:ext cx="5157787"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22"/>
          <p:cNvSpPr txBox="1">
            <a:spLocks noGrp="1"/>
          </p:cNvSpPr>
          <p:nvPr>
            <p:ph type="body" idx="4"/>
          </p:nvPr>
        </p:nvSpPr>
        <p:spPr>
          <a:xfrm>
            <a:off x="6172200" y="2505075"/>
            <a:ext cx="5183188"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106" name="Google Shape;106;p22"/>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107" name="Google Shape;107;p2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8"/>
        <p:cNvGrpSpPr/>
        <p:nvPr/>
      </p:nvGrpSpPr>
      <p:grpSpPr>
        <a:xfrm>
          <a:off x="0" y="0"/>
          <a:ext cx="0" cy="0"/>
          <a:chOff x="0" y="0"/>
          <a:chExt cx="0" cy="0"/>
        </a:xfrm>
      </p:grpSpPr>
      <p:sp>
        <p:nvSpPr>
          <p:cNvPr id="109" name="Google Shape;109;p2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110" name="Google Shape;110;p23"/>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111" name="Google Shape;111;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and Content (half page)">
  <p:cSld name="Picture and Content (half page)">
    <p:spTree>
      <p:nvGrpSpPr>
        <p:cNvPr id="1" name="Shape 112"/>
        <p:cNvGrpSpPr/>
        <p:nvPr/>
      </p:nvGrpSpPr>
      <p:grpSpPr>
        <a:xfrm>
          <a:off x="0" y="0"/>
          <a:ext cx="0" cy="0"/>
          <a:chOff x="0" y="0"/>
          <a:chExt cx="0" cy="0"/>
        </a:xfrm>
      </p:grpSpPr>
      <p:sp>
        <p:nvSpPr>
          <p:cNvPr id="113" name="Google Shape;113;p24"/>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115" name="Google Shape;115;p24"/>
          <p:cNvSpPr txBox="1">
            <a:spLocks noGrp="1"/>
          </p:cNvSpPr>
          <p:nvPr>
            <p:ph type="title"/>
          </p:nvPr>
        </p:nvSpPr>
        <p:spPr>
          <a:xfrm>
            <a:off x="6817056" y="482860"/>
            <a:ext cx="4669266"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4"/>
          <p:cNvSpPr>
            <a:spLocks noGrp="1"/>
          </p:cNvSpPr>
          <p:nvPr>
            <p:ph type="pic" idx="2"/>
          </p:nvPr>
        </p:nvSpPr>
        <p:spPr>
          <a:xfrm>
            <a:off x="-46383" y="-46383"/>
            <a:ext cx="6142383" cy="6964017"/>
          </a:xfrm>
          <a:prstGeom prst="rect">
            <a:avLst/>
          </a:prstGeom>
          <a:solidFill>
            <a:schemeClr val="lt2"/>
          </a:solidFill>
          <a:ln w="28575" cap="flat" cmpd="sng">
            <a:solidFill>
              <a:srgbClr val="716FB3"/>
            </a:solidFill>
            <a:prstDash val="solid"/>
            <a:round/>
            <a:headEnd type="none" w="sm" len="sm"/>
            <a:tailEnd type="none" w="sm" len="sm"/>
          </a:ln>
        </p:spPr>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117"/>
        <p:cNvGrpSpPr/>
        <p:nvPr/>
      </p:nvGrpSpPr>
      <p:grpSpPr>
        <a:xfrm>
          <a:off x="0" y="0"/>
          <a:ext cx="0" cy="0"/>
          <a:chOff x="0" y="0"/>
          <a:chExt cx="0" cy="0"/>
        </a:xfrm>
      </p:grpSpPr>
      <p:sp>
        <p:nvSpPr>
          <p:cNvPr id="118" name="Google Shape;118;p2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119" name="Google Shape;119;p25"/>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120" name="Google Shape;120;p2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5"/>
          <p:cNvSpPr>
            <a:spLocks noGrp="1"/>
          </p:cNvSpPr>
          <p:nvPr>
            <p:ph type="pic" idx="2"/>
          </p:nvPr>
        </p:nvSpPr>
        <p:spPr>
          <a:xfrm>
            <a:off x="970722" y="2284667"/>
            <a:ext cx="3141663" cy="2090737"/>
          </a:xfrm>
          <a:prstGeom prst="rect">
            <a:avLst/>
          </a:prstGeom>
          <a:solidFill>
            <a:schemeClr val="lt2"/>
          </a:solidFill>
          <a:ln>
            <a:noFill/>
          </a:ln>
        </p:spPr>
      </p:sp>
      <p:sp>
        <p:nvSpPr>
          <p:cNvPr id="122" name="Google Shape;122;p25"/>
          <p:cNvSpPr>
            <a:spLocks noGrp="1"/>
          </p:cNvSpPr>
          <p:nvPr>
            <p:ph type="pic" idx="3"/>
          </p:nvPr>
        </p:nvSpPr>
        <p:spPr>
          <a:xfrm>
            <a:off x="7901451" y="2284668"/>
            <a:ext cx="3141663" cy="2090737"/>
          </a:xfrm>
          <a:prstGeom prst="rect">
            <a:avLst/>
          </a:prstGeom>
          <a:solidFill>
            <a:schemeClr val="lt2"/>
          </a:solidFill>
          <a:ln>
            <a:noFill/>
          </a:ln>
        </p:spPr>
      </p:sp>
      <p:sp>
        <p:nvSpPr>
          <p:cNvPr id="123" name="Google Shape;123;p25"/>
          <p:cNvSpPr>
            <a:spLocks noGrp="1"/>
          </p:cNvSpPr>
          <p:nvPr>
            <p:ph type="pic" idx="4"/>
          </p:nvPr>
        </p:nvSpPr>
        <p:spPr>
          <a:xfrm>
            <a:off x="4436086" y="2284667"/>
            <a:ext cx="3141663" cy="2090737"/>
          </a:xfrm>
          <a:prstGeom prst="rect">
            <a:avLst/>
          </a:prstGeom>
          <a:solidFill>
            <a:schemeClr val="lt2"/>
          </a:solidFill>
          <a:ln>
            <a:noFill/>
          </a:ln>
        </p:spPr>
      </p:sp>
      <p:sp>
        <p:nvSpPr>
          <p:cNvPr id="124" name="Google Shape;124;p25"/>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5"/>
          <p:cNvSpPr txBox="1">
            <a:spLocks noGrp="1"/>
          </p:cNvSpPr>
          <p:nvPr>
            <p:ph type="body" idx="5"/>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5"/>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27"/>
        <p:cNvGrpSpPr/>
        <p:nvPr/>
      </p:nvGrpSpPr>
      <p:grpSpPr>
        <a:xfrm>
          <a:off x="0" y="0"/>
          <a:ext cx="0" cy="0"/>
          <a:chOff x="0" y="0"/>
          <a:chExt cx="0" cy="0"/>
        </a:xfrm>
      </p:grpSpPr>
      <p:sp>
        <p:nvSpPr>
          <p:cNvPr id="128" name="Google Shape;128;p2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129" name="Google Shape;129;p26"/>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130" name="Google Shape;130;p2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6"/>
          <p:cNvSpPr>
            <a:spLocks noGrp="1"/>
          </p:cNvSpPr>
          <p:nvPr>
            <p:ph type="pic" idx="2"/>
          </p:nvPr>
        </p:nvSpPr>
        <p:spPr>
          <a:xfrm>
            <a:off x="3713869" y="2159957"/>
            <a:ext cx="2461591" cy="1638158"/>
          </a:xfrm>
          <a:prstGeom prst="rect">
            <a:avLst/>
          </a:prstGeom>
          <a:solidFill>
            <a:schemeClr val="lt2"/>
          </a:solidFill>
          <a:ln>
            <a:noFill/>
          </a:ln>
        </p:spPr>
      </p:sp>
      <p:sp>
        <p:nvSpPr>
          <p:cNvPr id="132" name="Google Shape;132;p26"/>
          <p:cNvSpPr>
            <a:spLocks noGrp="1"/>
          </p:cNvSpPr>
          <p:nvPr>
            <p:ph type="pic" idx="3"/>
          </p:nvPr>
        </p:nvSpPr>
        <p:spPr>
          <a:xfrm>
            <a:off x="3713868" y="3968881"/>
            <a:ext cx="2461591" cy="1638158"/>
          </a:xfrm>
          <a:prstGeom prst="rect">
            <a:avLst/>
          </a:prstGeom>
          <a:solidFill>
            <a:schemeClr val="lt2"/>
          </a:solidFill>
          <a:ln>
            <a:noFill/>
          </a:ln>
        </p:spPr>
      </p:sp>
      <p:sp>
        <p:nvSpPr>
          <p:cNvPr id="133" name="Google Shape;133;p26"/>
          <p:cNvSpPr>
            <a:spLocks noGrp="1"/>
          </p:cNvSpPr>
          <p:nvPr>
            <p:ph type="pic" idx="4"/>
          </p:nvPr>
        </p:nvSpPr>
        <p:spPr>
          <a:xfrm>
            <a:off x="6324547" y="2159956"/>
            <a:ext cx="2461593" cy="1638159"/>
          </a:xfrm>
          <a:prstGeom prst="rect">
            <a:avLst/>
          </a:prstGeom>
          <a:solidFill>
            <a:schemeClr val="lt2"/>
          </a:solidFill>
          <a:ln>
            <a:noFill/>
          </a:ln>
        </p:spPr>
      </p:sp>
      <p:sp>
        <p:nvSpPr>
          <p:cNvPr id="134" name="Google Shape;134;p26"/>
          <p:cNvSpPr txBox="1">
            <a:spLocks noGrp="1"/>
          </p:cNvSpPr>
          <p:nvPr>
            <p:ph type="body" idx="1"/>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6"/>
          <p:cNvSpPr txBox="1">
            <a:spLocks noGrp="1"/>
          </p:cNvSpPr>
          <p:nvPr>
            <p:ph type="body" idx="5"/>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6"/>
          <p:cNvSpPr>
            <a:spLocks noGrp="1"/>
          </p:cNvSpPr>
          <p:nvPr>
            <p:ph type="pic" idx="6"/>
          </p:nvPr>
        </p:nvSpPr>
        <p:spPr>
          <a:xfrm>
            <a:off x="6324549" y="3968880"/>
            <a:ext cx="2461591" cy="1638158"/>
          </a:xfrm>
          <a:prstGeom prst="rect">
            <a:avLst/>
          </a:prstGeom>
          <a:solidFill>
            <a:schemeClr val="lt2"/>
          </a:solidFill>
          <a:ln>
            <a:noFill/>
          </a:ln>
        </p:spPr>
      </p:sp>
      <p:sp>
        <p:nvSpPr>
          <p:cNvPr id="137" name="Google Shape;137;p26"/>
          <p:cNvSpPr txBox="1">
            <a:spLocks noGrp="1"/>
          </p:cNvSpPr>
          <p:nvPr>
            <p:ph type="body" idx="7"/>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6"/>
          <p:cNvSpPr txBox="1">
            <a:spLocks noGrp="1"/>
          </p:cNvSpPr>
          <p:nvPr>
            <p:ph type="body" idx="8"/>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27"/>
          <p:cNvSpPr>
            <a:spLocks noGrp="1"/>
          </p:cNvSpPr>
          <p:nvPr>
            <p:ph type="pic" idx="2"/>
          </p:nvPr>
        </p:nvSpPr>
        <p:spPr>
          <a:xfrm>
            <a:off x="0" y="0"/>
            <a:ext cx="12192000" cy="3429000"/>
          </a:xfrm>
          <a:prstGeom prst="rect">
            <a:avLst/>
          </a:prstGeom>
          <a:solidFill>
            <a:schemeClr val="lt2"/>
          </a:solidFill>
          <a:ln>
            <a:noFill/>
          </a:ln>
        </p:spPr>
      </p:sp>
      <p:sp>
        <p:nvSpPr>
          <p:cNvPr id="141" name="Google Shape;141;p27"/>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143" name="Google Shape;143;p27"/>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11"/>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21" name="Google Shape;21;p11"/>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2" name="Google Shape;22;p11"/>
          <p:cNvSpPr/>
          <p:nvPr/>
        </p:nvSpPr>
        <p:spPr>
          <a:xfrm>
            <a:off x="0" y="1078173"/>
            <a:ext cx="12192000" cy="5779827"/>
          </a:xfrm>
          <a:prstGeom prst="rect">
            <a:avLst/>
          </a:prstGeom>
          <a:solidFill>
            <a:srgbClr val="716F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Roboto Light"/>
              <a:ea typeface="Roboto Light"/>
              <a:cs typeface="Roboto Light"/>
              <a:sym typeface="Roboto Light"/>
            </a:endParaRPr>
          </a:p>
        </p:txBody>
      </p:sp>
      <p:pic>
        <p:nvPicPr>
          <p:cNvPr id="23" name="Google Shape;23;p11"/>
          <p:cNvPicPr preferRelativeResize="0"/>
          <p:nvPr/>
        </p:nvPicPr>
        <p:blipFill rotWithShape="1">
          <a:blip r:embed="rId2">
            <a:alphaModFix/>
          </a:blip>
          <a:srcRect/>
          <a:stretch/>
        </p:blipFill>
        <p:spPr>
          <a:xfrm>
            <a:off x="5388933" y="258042"/>
            <a:ext cx="1659793" cy="1152460"/>
          </a:xfrm>
          <a:prstGeom prst="rect">
            <a:avLst/>
          </a:prstGeom>
          <a:noFill/>
          <a:ln>
            <a:noFill/>
          </a:ln>
        </p:spPr>
      </p:pic>
      <p:sp>
        <p:nvSpPr>
          <p:cNvPr id="24" name="Google Shape;24;p11"/>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Roboto Black"/>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5" name="Google Shape;25;p11"/>
          <p:cNvCxnSpPr/>
          <p:nvPr/>
        </p:nvCxnSpPr>
        <p:spPr>
          <a:xfrm>
            <a:off x="838200" y="1978925"/>
            <a:ext cx="0" cy="4879075"/>
          </a:xfrm>
          <a:prstGeom prst="straightConnector1">
            <a:avLst/>
          </a:prstGeom>
          <a:noFill/>
          <a:ln w="28575" cap="flat" cmpd="sng">
            <a:solidFill>
              <a:schemeClr val="lt1"/>
            </a:solidFill>
            <a:prstDash val="solid"/>
            <a:miter lim="800000"/>
            <a:headEnd type="none" w="sm" len="sm"/>
            <a:tailEnd type="none" w="sm" len="sm"/>
          </a:ln>
        </p:spPr>
      </p:cxnSp>
      <p:sp>
        <p:nvSpPr>
          <p:cNvPr id="26" name="Google Shape;26;p11"/>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7" name="Google Shape;27;p11"/>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1"/>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Roboto Light"/>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pic>
        <p:nvPicPr>
          <p:cNvPr id="30" name="Google Shape;30;p12"/>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31" name="Google Shape;31;p12"/>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32" name="Google Shape;32;p12"/>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33" name="Google Shape;33;p12"/>
          <p:cNvSpPr/>
          <p:nvPr/>
        </p:nvSpPr>
        <p:spPr>
          <a:xfrm>
            <a:off x="0" y="1078174"/>
            <a:ext cx="12192000" cy="2890800"/>
          </a:xfrm>
          <a:prstGeom prst="rect">
            <a:avLst/>
          </a:prstGeom>
          <a:solidFill>
            <a:srgbClr val="716F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Roboto Light"/>
              <a:ea typeface="Roboto Light"/>
              <a:cs typeface="Roboto Light"/>
              <a:sym typeface="Roboto Light"/>
            </a:endParaRPr>
          </a:p>
        </p:txBody>
      </p:sp>
      <p:pic>
        <p:nvPicPr>
          <p:cNvPr id="34" name="Google Shape;34;p12"/>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35" name="Google Shape;35;p12"/>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Roboto Black"/>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12"/>
          <p:cNvCxnSpPr/>
          <p:nvPr/>
        </p:nvCxnSpPr>
        <p:spPr>
          <a:xfrm>
            <a:off x="838200" y="1978925"/>
            <a:ext cx="0" cy="4879075"/>
          </a:xfrm>
          <a:prstGeom prst="straightConnector1">
            <a:avLst/>
          </a:prstGeom>
          <a:noFill/>
          <a:ln w="28575" cap="flat" cmpd="sng">
            <a:solidFill>
              <a:schemeClr val="lt1"/>
            </a:solidFill>
            <a:prstDash val="solid"/>
            <a:miter lim="800000"/>
            <a:headEnd type="none" w="sm" len="sm"/>
            <a:tailEnd type="none" w="sm" len="sm"/>
          </a:ln>
        </p:spPr>
      </p:cxnSp>
      <p:sp>
        <p:nvSpPr>
          <p:cNvPr id="37" name="Google Shape;37;p1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38" name="Google Shape;38;p12"/>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Roboto Light"/>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0"/>
        <p:cNvGrpSpPr/>
        <p:nvPr/>
      </p:nvGrpSpPr>
      <p:grpSpPr>
        <a:xfrm>
          <a:off x="0" y="0"/>
          <a:ext cx="0" cy="0"/>
          <a:chOff x="0" y="0"/>
          <a:chExt cx="0" cy="0"/>
        </a:xfrm>
      </p:grpSpPr>
      <p:pic>
        <p:nvPicPr>
          <p:cNvPr id="41" name="Google Shape;41;p13"/>
          <p:cNvPicPr preferRelativeResize="0"/>
          <p:nvPr/>
        </p:nvPicPr>
        <p:blipFill rotWithShape="1">
          <a:blip r:embed="rId2">
            <a:alphaModFix/>
          </a:blip>
          <a:srcRect/>
          <a:stretch/>
        </p:blipFill>
        <p:spPr>
          <a:xfrm>
            <a:off x="0" y="802219"/>
            <a:ext cx="12192000" cy="6059194"/>
          </a:xfrm>
          <a:prstGeom prst="rect">
            <a:avLst/>
          </a:prstGeom>
          <a:noFill/>
          <a:ln>
            <a:noFill/>
          </a:ln>
        </p:spPr>
      </p:pic>
      <p:sp>
        <p:nvSpPr>
          <p:cNvPr id="42" name="Google Shape;42;p13"/>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Roboto Light"/>
              <a:ea typeface="Roboto Light"/>
              <a:cs typeface="Roboto Light"/>
              <a:sym typeface="Roboto Light"/>
            </a:endParaRPr>
          </a:p>
        </p:txBody>
      </p:sp>
      <p:sp>
        <p:nvSpPr>
          <p:cNvPr id="43" name="Google Shape;43;p13"/>
          <p:cNvSpPr/>
          <p:nvPr/>
        </p:nvSpPr>
        <p:spPr>
          <a:xfrm>
            <a:off x="0" y="0"/>
            <a:ext cx="12192000" cy="10781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44" name="Google Shape;44;p13"/>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Roboto Black"/>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5" name="Google Shape;45;p13"/>
          <p:cNvCxnSpPr/>
          <p:nvPr/>
        </p:nvCxnSpPr>
        <p:spPr>
          <a:xfrm>
            <a:off x="838200" y="1978925"/>
            <a:ext cx="0" cy="4879075"/>
          </a:xfrm>
          <a:prstGeom prst="straightConnector1">
            <a:avLst/>
          </a:prstGeom>
          <a:noFill/>
          <a:ln w="28575" cap="flat" cmpd="sng">
            <a:solidFill>
              <a:srgbClr val="716FB3"/>
            </a:solidFill>
            <a:prstDash val="solid"/>
            <a:miter lim="800000"/>
            <a:headEnd type="none" w="sm" len="sm"/>
            <a:tailEnd type="none" w="sm" len="sm"/>
          </a:ln>
        </p:spPr>
      </p:cxnSp>
      <p:sp>
        <p:nvSpPr>
          <p:cNvPr id="46" name="Google Shape;46;p13"/>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47" name="Google Shape;47;p13"/>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rgbClr val="716FB3"/>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 name="Google Shape;48;p13"/>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49" name="Google Shape;49;p13"/>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Roboto Light"/>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Slide" type="title">
  <p:cSld name="TITLE">
    <p:spTree>
      <p:nvGrpSpPr>
        <p:cNvPr id="1" name="Shape 50"/>
        <p:cNvGrpSpPr/>
        <p:nvPr/>
      </p:nvGrpSpPr>
      <p:grpSpPr>
        <a:xfrm>
          <a:off x="0" y="0"/>
          <a:ext cx="0" cy="0"/>
          <a:chOff x="0" y="0"/>
          <a:chExt cx="0" cy="0"/>
        </a:xfrm>
      </p:grpSpPr>
      <p:sp>
        <p:nvSpPr>
          <p:cNvPr id="51" name="Google Shape;51;p14"/>
          <p:cNvSpPr/>
          <p:nvPr/>
        </p:nvSpPr>
        <p:spPr>
          <a:xfrm>
            <a:off x="0" y="0"/>
            <a:ext cx="12192000" cy="6858000"/>
          </a:xfrm>
          <a:prstGeom prst="rect">
            <a:avLst/>
          </a:prstGeom>
          <a:solidFill>
            <a:srgbClr val="716F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52" name="Google Shape;52;p14"/>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Roboto Black"/>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4"/>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1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Roboto Light"/>
                <a:ea typeface="Roboto Light"/>
                <a:cs typeface="Roboto Light"/>
                <a:sym typeface="Roboto Light"/>
              </a:defRPr>
            </a:lvl1pPr>
            <a:lvl2pPr marL="0" lvl="1" indent="0" algn="l">
              <a:spcBef>
                <a:spcPts val="0"/>
              </a:spcBef>
              <a:buNone/>
              <a:defRPr sz="1200" b="0" i="0" u="none" strike="noStrike" cap="none">
                <a:solidFill>
                  <a:schemeClr val="lt1"/>
                </a:solidFill>
                <a:latin typeface="Roboto Light"/>
                <a:ea typeface="Roboto Light"/>
                <a:cs typeface="Roboto Light"/>
                <a:sym typeface="Roboto Light"/>
              </a:defRPr>
            </a:lvl2pPr>
            <a:lvl3pPr marL="0" lvl="2" indent="0" algn="l">
              <a:spcBef>
                <a:spcPts val="0"/>
              </a:spcBef>
              <a:buNone/>
              <a:defRPr sz="1200" b="0" i="0" u="none" strike="noStrike" cap="none">
                <a:solidFill>
                  <a:schemeClr val="lt1"/>
                </a:solidFill>
                <a:latin typeface="Roboto Light"/>
                <a:ea typeface="Roboto Light"/>
                <a:cs typeface="Roboto Light"/>
                <a:sym typeface="Roboto Light"/>
              </a:defRPr>
            </a:lvl3pPr>
            <a:lvl4pPr marL="0" lvl="3" indent="0" algn="l">
              <a:spcBef>
                <a:spcPts val="0"/>
              </a:spcBef>
              <a:buNone/>
              <a:defRPr sz="1200" b="0" i="0" u="none" strike="noStrike" cap="none">
                <a:solidFill>
                  <a:schemeClr val="lt1"/>
                </a:solidFill>
                <a:latin typeface="Roboto Light"/>
                <a:ea typeface="Roboto Light"/>
                <a:cs typeface="Roboto Light"/>
                <a:sym typeface="Roboto Light"/>
              </a:defRPr>
            </a:lvl4pPr>
            <a:lvl5pPr marL="0" lvl="4" indent="0" algn="l">
              <a:spcBef>
                <a:spcPts val="0"/>
              </a:spcBef>
              <a:buNone/>
              <a:defRPr sz="1200" b="0" i="0" u="none" strike="noStrike" cap="none">
                <a:solidFill>
                  <a:schemeClr val="lt1"/>
                </a:solidFill>
                <a:latin typeface="Roboto Light"/>
                <a:ea typeface="Roboto Light"/>
                <a:cs typeface="Roboto Light"/>
                <a:sym typeface="Roboto Light"/>
              </a:defRPr>
            </a:lvl5pPr>
            <a:lvl6pPr marL="0" lvl="5" indent="0" algn="l">
              <a:spcBef>
                <a:spcPts val="0"/>
              </a:spcBef>
              <a:buNone/>
              <a:defRPr sz="1200" b="0" i="0" u="none" strike="noStrike" cap="none">
                <a:solidFill>
                  <a:schemeClr val="lt1"/>
                </a:solidFill>
                <a:latin typeface="Roboto Light"/>
                <a:ea typeface="Roboto Light"/>
                <a:cs typeface="Roboto Light"/>
                <a:sym typeface="Roboto Light"/>
              </a:defRPr>
            </a:lvl6pPr>
            <a:lvl7pPr marL="0" lvl="6" indent="0" algn="l">
              <a:spcBef>
                <a:spcPts val="0"/>
              </a:spcBef>
              <a:buNone/>
              <a:defRPr sz="1200" b="0" i="0" u="none" strike="noStrike" cap="none">
                <a:solidFill>
                  <a:schemeClr val="lt1"/>
                </a:solidFill>
                <a:latin typeface="Roboto Light"/>
                <a:ea typeface="Roboto Light"/>
                <a:cs typeface="Roboto Light"/>
                <a:sym typeface="Roboto Light"/>
              </a:defRPr>
            </a:lvl7pPr>
            <a:lvl8pPr marL="0" lvl="7" indent="0" algn="l">
              <a:spcBef>
                <a:spcPts val="0"/>
              </a:spcBef>
              <a:buNone/>
              <a:defRPr sz="1200" b="0" i="0" u="none" strike="noStrike" cap="none">
                <a:solidFill>
                  <a:schemeClr val="lt1"/>
                </a:solidFill>
                <a:latin typeface="Roboto Light"/>
                <a:ea typeface="Roboto Light"/>
                <a:cs typeface="Roboto Light"/>
                <a:sym typeface="Roboto Light"/>
              </a:defRPr>
            </a:lvl8pPr>
            <a:lvl9pPr marL="0" lvl="8" indent="0" algn="l">
              <a:spcBef>
                <a:spcPts val="0"/>
              </a:spcBef>
              <a:buNone/>
              <a:defRPr sz="1200" b="0" i="0" u="none" strike="noStrike" cap="none">
                <a:solidFill>
                  <a:schemeClr val="lt1"/>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sk-SK"/>
              <a:t>‹#›</a:t>
            </a:fld>
            <a:endParaRPr/>
          </a:p>
        </p:txBody>
      </p:sp>
      <p:cxnSp>
        <p:nvCxnSpPr>
          <p:cNvPr id="55" name="Google Shape;55;p14"/>
          <p:cNvCxnSpPr/>
          <p:nvPr/>
        </p:nvCxnSpPr>
        <p:spPr>
          <a:xfrm>
            <a:off x="838200" y="0"/>
            <a:ext cx="0" cy="3295934"/>
          </a:xfrm>
          <a:prstGeom prst="straightConnector1">
            <a:avLst/>
          </a:prstGeom>
          <a:noFill/>
          <a:ln w="28575" cap="flat" cmpd="sng">
            <a:solidFill>
              <a:schemeClr val="lt1"/>
            </a:solidFill>
            <a:prstDash val="solid"/>
            <a:miter lim="800000"/>
            <a:headEnd type="none" w="sm" len="sm"/>
            <a:tailEnd type="none" w="sm" len="sm"/>
          </a:ln>
        </p:spPr>
      </p:cxnSp>
      <p:pic>
        <p:nvPicPr>
          <p:cNvPr id="56" name="Google Shape;56;p14"/>
          <p:cNvPicPr preferRelativeResize="0"/>
          <p:nvPr/>
        </p:nvPicPr>
        <p:blipFill rotWithShape="1">
          <a:blip r:embed="rId2">
            <a:alphaModFix/>
          </a:blip>
          <a:srcRect/>
          <a:stretch/>
        </p:blipFill>
        <p:spPr>
          <a:xfrm>
            <a:off x="10027715" y="6045257"/>
            <a:ext cx="1718512" cy="451153"/>
          </a:xfrm>
          <a:prstGeom prst="rect">
            <a:avLst/>
          </a:prstGeom>
          <a:noFill/>
          <a:ln>
            <a:noFill/>
          </a:ln>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57"/>
        <p:cNvGrpSpPr/>
        <p:nvPr/>
      </p:nvGrpSpPr>
      <p:grpSpPr>
        <a:xfrm>
          <a:off x="0" y="0"/>
          <a:ext cx="0" cy="0"/>
          <a:chOff x="0" y="0"/>
          <a:chExt cx="0" cy="0"/>
        </a:xfrm>
      </p:grpSpPr>
      <p:sp>
        <p:nvSpPr>
          <p:cNvPr id="58" name="Google Shape;58;p1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59" name="Google Shape;59;p1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60" name="Google Shape;60;p15"/>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6000"/>
              <a:buFont typeface="Roboto Black"/>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15"/>
          <p:cNvCxnSpPr/>
          <p:nvPr/>
        </p:nvCxnSpPr>
        <p:spPr>
          <a:xfrm>
            <a:off x="838200" y="0"/>
            <a:ext cx="0" cy="3295934"/>
          </a:xfrm>
          <a:prstGeom prst="straightConnector1">
            <a:avLst/>
          </a:prstGeom>
          <a:noFill/>
          <a:ln w="28575" cap="flat" cmpd="sng">
            <a:solidFill>
              <a:schemeClr val="lt1"/>
            </a:solidFill>
            <a:prstDash val="solid"/>
            <a:miter lim="800000"/>
            <a:headEnd type="none" w="sm" len="sm"/>
            <a:tailEnd type="none" w="sm" len="sm"/>
          </a:ln>
        </p:spPr>
      </p:cxnSp>
      <p:sp>
        <p:nvSpPr>
          <p:cNvPr id="62" name="Google Shape;62;p15"/>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rgbClr val="716FB3"/>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15"/>
          <p:cNvPicPr preferRelativeResize="0"/>
          <p:nvPr/>
        </p:nvPicPr>
        <p:blipFill rotWithShape="1">
          <a:blip r:embed="rId2">
            <a:alphaModFix/>
          </a:blip>
          <a:srcRect/>
          <a:stretch/>
        </p:blipFill>
        <p:spPr>
          <a:xfrm>
            <a:off x="10027715" y="6045257"/>
            <a:ext cx="1718512" cy="451153"/>
          </a:xfrm>
          <a:prstGeom prst="rect">
            <a:avLst/>
          </a:prstGeom>
          <a:noFill/>
          <a:ln>
            <a:noFill/>
          </a:ln>
        </p:spPr>
      </p:pic>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64"/>
        <p:cNvGrpSpPr/>
        <p:nvPr/>
      </p:nvGrpSpPr>
      <p:grpSpPr>
        <a:xfrm>
          <a:off x="0" y="0"/>
          <a:ext cx="0" cy="0"/>
          <a:chOff x="0" y="0"/>
          <a:chExt cx="0" cy="0"/>
        </a:xfrm>
      </p:grpSpPr>
      <p:sp>
        <p:nvSpPr>
          <p:cNvPr id="65" name="Google Shape;65;p16"/>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66" name="Google Shape;66;p16"/>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67" name="Google Shape;67;p16"/>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6000"/>
              <a:buFont typeface="Roboto Black"/>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8" name="Google Shape;68;p16"/>
          <p:cNvCxnSpPr/>
          <p:nvPr/>
        </p:nvCxnSpPr>
        <p:spPr>
          <a:xfrm>
            <a:off x="838200" y="0"/>
            <a:ext cx="0" cy="2362711"/>
          </a:xfrm>
          <a:prstGeom prst="straightConnector1">
            <a:avLst/>
          </a:prstGeom>
          <a:noFill/>
          <a:ln w="28575" cap="flat" cmpd="sng">
            <a:solidFill>
              <a:schemeClr val="lt1"/>
            </a:solidFill>
            <a:prstDash val="solid"/>
            <a:miter lim="800000"/>
            <a:headEnd type="none" w="sm" len="sm"/>
            <a:tailEnd type="none" w="sm" len="sm"/>
          </a:ln>
        </p:spPr>
      </p:cxnSp>
      <p:sp>
        <p:nvSpPr>
          <p:cNvPr id="69" name="Google Shape;69;p16"/>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70"/>
        <p:cNvGrpSpPr/>
        <p:nvPr/>
      </p:nvGrpSpPr>
      <p:grpSpPr>
        <a:xfrm>
          <a:off x="0" y="0"/>
          <a:ext cx="0" cy="0"/>
          <a:chOff x="0" y="0"/>
          <a:chExt cx="0" cy="0"/>
        </a:xfrm>
      </p:grpSpPr>
      <p:sp>
        <p:nvSpPr>
          <p:cNvPr id="71" name="Google Shape;71;p17"/>
          <p:cNvSpPr/>
          <p:nvPr/>
        </p:nvSpPr>
        <p:spPr>
          <a:xfrm>
            <a:off x="0" y="1"/>
            <a:ext cx="12192000" cy="3428999"/>
          </a:xfrm>
          <a:prstGeom prst="rect">
            <a:avLst/>
          </a:prstGeom>
          <a:solidFill>
            <a:srgbClr val="716F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72" name="Google Shape;72;p17"/>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sp>
        <p:nvSpPr>
          <p:cNvPr id="73" name="Google Shape;73;p1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6000"/>
              <a:buFont typeface="Roboto Black"/>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4" name="Google Shape;74;p17"/>
          <p:cNvCxnSpPr/>
          <p:nvPr/>
        </p:nvCxnSpPr>
        <p:spPr>
          <a:xfrm>
            <a:off x="838200" y="0"/>
            <a:ext cx="0" cy="2362711"/>
          </a:xfrm>
          <a:prstGeom prst="straightConnector1">
            <a:avLst/>
          </a:prstGeom>
          <a:noFill/>
          <a:ln w="28575" cap="flat" cmpd="sng">
            <a:solidFill>
              <a:schemeClr val="lt1"/>
            </a:solidFill>
            <a:prstDash val="solid"/>
            <a:miter lim="800000"/>
            <a:headEnd type="none" w="sm" len="sm"/>
            <a:tailEnd type="none" w="sm" len="sm"/>
          </a:ln>
        </p:spPr>
      </p:cxnSp>
      <p:sp>
        <p:nvSpPr>
          <p:cNvPr id="75" name="Google Shape;75;p17"/>
          <p:cNvSpPr txBox="1">
            <a:spLocks noGrp="1"/>
          </p:cNvSpPr>
          <p:nvPr>
            <p:ph type="subTitle" idx="1"/>
          </p:nvPr>
        </p:nvSpPr>
        <p:spPr>
          <a:xfrm>
            <a:off x="838200" y="4160826"/>
            <a:ext cx="10889439" cy="162014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rgbClr val="7F7F7F"/>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6"/>
        <p:cNvGrpSpPr/>
        <p:nvPr/>
      </p:nvGrpSpPr>
      <p:grpSpPr>
        <a:xfrm>
          <a:off x="0" y="0"/>
          <a:ext cx="0" cy="0"/>
          <a:chOff x="0" y="0"/>
          <a:chExt cx="0" cy="0"/>
        </a:xfrm>
      </p:grpSpPr>
      <p:sp>
        <p:nvSpPr>
          <p:cNvPr id="77" name="Google Shape;77;p18"/>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8"/>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k-SK"/>
              <a:t>‹#›</a:t>
            </a:fld>
            <a:endParaRPr/>
          </a:p>
        </p:txBody>
      </p:sp>
      <p:cxnSp>
        <p:nvCxnSpPr>
          <p:cNvPr id="79" name="Google Shape;79;p18"/>
          <p:cNvCxnSpPr/>
          <p:nvPr/>
        </p:nvCxnSpPr>
        <p:spPr>
          <a:xfrm flipH="1">
            <a:off x="838199" y="0"/>
            <a:ext cx="1" cy="1276357"/>
          </a:xfrm>
          <a:prstGeom prst="straightConnector1">
            <a:avLst/>
          </a:prstGeom>
          <a:noFill/>
          <a:ln w="28575" cap="flat" cmpd="sng">
            <a:solidFill>
              <a:srgbClr val="716FB3"/>
            </a:solidFill>
            <a:prstDash val="solid"/>
            <a:miter lim="800000"/>
            <a:headEnd type="none" w="sm" len="sm"/>
            <a:tailEnd type="none" w="sm" len="sm"/>
          </a:ln>
        </p:spPr>
      </p:cxnSp>
      <p:sp>
        <p:nvSpPr>
          <p:cNvPr id="80" name="Google Shape;80;p1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716FB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rgbClr val="716FB3"/>
              </a:buClr>
              <a:buSzPts val="4000"/>
              <a:buFont typeface="Roboto Black"/>
              <a:buNone/>
              <a:defRPr sz="4000" b="0" i="0" u="none" strike="noStrike" cap="none">
                <a:solidFill>
                  <a:srgbClr val="716FB3"/>
                </a:solidFill>
                <a:latin typeface="Roboto Black"/>
                <a:ea typeface="Roboto Black"/>
                <a:cs typeface="Roboto Black"/>
                <a:sym typeface="Robo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716FB3"/>
              </a:buClr>
              <a:buSzPts val="2400"/>
              <a:buFont typeface="Arial"/>
              <a:buChar char="•"/>
              <a:defRPr sz="2400" b="0" i="0" u="none" strike="noStrike" cap="none">
                <a:solidFill>
                  <a:schemeClr val="dk1"/>
                </a:solidFill>
                <a:latin typeface="Roboto Light"/>
                <a:ea typeface="Roboto Light"/>
                <a:cs typeface="Roboto Light"/>
                <a:sym typeface="Roboto Light"/>
              </a:defRPr>
            </a:lvl1pPr>
            <a:lvl2pPr marL="914400" marR="0" lvl="1" indent="-355600" algn="l" rtl="0">
              <a:lnSpc>
                <a:spcPct val="100000"/>
              </a:lnSpc>
              <a:spcBef>
                <a:spcPts val="1800"/>
              </a:spcBef>
              <a:spcAft>
                <a:spcPts val="0"/>
              </a:spcAft>
              <a:buClr>
                <a:srgbClr val="716FB3"/>
              </a:buClr>
              <a:buSzPts val="2000"/>
              <a:buFont typeface="Arial"/>
              <a:buChar char="•"/>
              <a:defRPr sz="2000" b="0" i="0" u="none" strike="noStrike" cap="none">
                <a:solidFill>
                  <a:schemeClr val="dk1"/>
                </a:solidFill>
                <a:latin typeface="Roboto Light"/>
                <a:ea typeface="Roboto Light"/>
                <a:cs typeface="Roboto Light"/>
                <a:sym typeface="Roboto Light"/>
              </a:defRPr>
            </a:lvl2pPr>
            <a:lvl3pPr marL="1371600" marR="0" lvl="2" indent="-342900" algn="l" rtl="0">
              <a:lnSpc>
                <a:spcPct val="100000"/>
              </a:lnSpc>
              <a:spcBef>
                <a:spcPts val="1800"/>
              </a:spcBef>
              <a:spcAft>
                <a:spcPts val="0"/>
              </a:spcAft>
              <a:buClr>
                <a:srgbClr val="716FB3"/>
              </a:buClr>
              <a:buSzPts val="1800"/>
              <a:buFont typeface="Arial"/>
              <a:buChar char="•"/>
              <a:defRPr sz="1800" b="0" i="0" u="none" strike="noStrike" cap="none">
                <a:solidFill>
                  <a:schemeClr val="dk1"/>
                </a:solidFill>
                <a:latin typeface="Roboto Light"/>
                <a:ea typeface="Roboto Light"/>
                <a:cs typeface="Roboto Light"/>
                <a:sym typeface="Roboto Light"/>
              </a:defRPr>
            </a:lvl3pPr>
            <a:lvl4pPr marL="1828800" marR="0" lvl="3" indent="-330200" algn="l" rtl="0">
              <a:lnSpc>
                <a:spcPct val="100000"/>
              </a:lnSpc>
              <a:spcBef>
                <a:spcPts val="1800"/>
              </a:spcBef>
              <a:spcAft>
                <a:spcPts val="0"/>
              </a:spcAft>
              <a:buClr>
                <a:srgbClr val="716FB3"/>
              </a:buClr>
              <a:buSzPts val="1600"/>
              <a:buFont typeface="Arial"/>
              <a:buChar char="•"/>
              <a:defRPr sz="1600" b="0" i="0" u="none" strike="noStrike" cap="none">
                <a:solidFill>
                  <a:schemeClr val="dk1"/>
                </a:solidFill>
                <a:latin typeface="Roboto Light"/>
                <a:ea typeface="Roboto Light"/>
                <a:cs typeface="Roboto Light"/>
                <a:sym typeface="Roboto Light"/>
              </a:defRPr>
            </a:lvl4pPr>
            <a:lvl5pPr marL="2286000" marR="0" lvl="4" indent="-330200" algn="l" rtl="0">
              <a:lnSpc>
                <a:spcPct val="100000"/>
              </a:lnSpc>
              <a:spcBef>
                <a:spcPts val="1800"/>
              </a:spcBef>
              <a:spcAft>
                <a:spcPts val="0"/>
              </a:spcAft>
              <a:buClr>
                <a:srgbClr val="716FB3"/>
              </a:buClr>
              <a:buSzPts val="1600"/>
              <a:buFont typeface="Arial"/>
              <a:buChar char="•"/>
              <a:defRPr sz="16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2" name="Google Shape;12;p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49494"/>
                </a:solidFill>
                <a:latin typeface="Roboto Light"/>
                <a:ea typeface="Roboto Light"/>
                <a:cs typeface="Roboto Light"/>
                <a:sym typeface="Roboto Light"/>
              </a:defRPr>
            </a:lvl1pPr>
            <a:lvl2pPr marL="0" marR="0" lvl="1" indent="0" algn="l" rtl="0">
              <a:spcBef>
                <a:spcPts val="0"/>
              </a:spcBef>
              <a:buNone/>
              <a:defRPr sz="1200" b="0" i="0" u="none" strike="noStrike" cap="none">
                <a:solidFill>
                  <a:srgbClr val="949494"/>
                </a:solidFill>
                <a:latin typeface="Roboto Light"/>
                <a:ea typeface="Roboto Light"/>
                <a:cs typeface="Roboto Light"/>
                <a:sym typeface="Roboto Light"/>
              </a:defRPr>
            </a:lvl2pPr>
            <a:lvl3pPr marL="0" marR="0" lvl="2" indent="0" algn="l" rtl="0">
              <a:spcBef>
                <a:spcPts val="0"/>
              </a:spcBef>
              <a:buNone/>
              <a:defRPr sz="1200" b="0" i="0" u="none" strike="noStrike" cap="none">
                <a:solidFill>
                  <a:srgbClr val="949494"/>
                </a:solidFill>
                <a:latin typeface="Roboto Light"/>
                <a:ea typeface="Roboto Light"/>
                <a:cs typeface="Roboto Light"/>
                <a:sym typeface="Roboto Light"/>
              </a:defRPr>
            </a:lvl3pPr>
            <a:lvl4pPr marL="0" marR="0" lvl="3" indent="0" algn="l" rtl="0">
              <a:spcBef>
                <a:spcPts val="0"/>
              </a:spcBef>
              <a:buNone/>
              <a:defRPr sz="1200" b="0" i="0" u="none" strike="noStrike" cap="none">
                <a:solidFill>
                  <a:srgbClr val="949494"/>
                </a:solidFill>
                <a:latin typeface="Roboto Light"/>
                <a:ea typeface="Roboto Light"/>
                <a:cs typeface="Roboto Light"/>
                <a:sym typeface="Roboto Light"/>
              </a:defRPr>
            </a:lvl4pPr>
            <a:lvl5pPr marL="0" marR="0" lvl="4" indent="0" algn="l" rtl="0">
              <a:spcBef>
                <a:spcPts val="0"/>
              </a:spcBef>
              <a:buNone/>
              <a:defRPr sz="1200" b="0" i="0" u="none" strike="noStrike" cap="none">
                <a:solidFill>
                  <a:srgbClr val="949494"/>
                </a:solidFill>
                <a:latin typeface="Roboto Light"/>
                <a:ea typeface="Roboto Light"/>
                <a:cs typeface="Roboto Light"/>
                <a:sym typeface="Roboto Light"/>
              </a:defRPr>
            </a:lvl5pPr>
            <a:lvl6pPr marL="0" marR="0" lvl="5" indent="0" algn="l" rtl="0">
              <a:spcBef>
                <a:spcPts val="0"/>
              </a:spcBef>
              <a:buNone/>
              <a:defRPr sz="1200" b="0" i="0" u="none" strike="noStrike" cap="none">
                <a:solidFill>
                  <a:srgbClr val="949494"/>
                </a:solidFill>
                <a:latin typeface="Roboto Light"/>
                <a:ea typeface="Roboto Light"/>
                <a:cs typeface="Roboto Light"/>
                <a:sym typeface="Roboto Light"/>
              </a:defRPr>
            </a:lvl6pPr>
            <a:lvl7pPr marL="0" marR="0" lvl="6" indent="0" algn="l" rtl="0">
              <a:spcBef>
                <a:spcPts val="0"/>
              </a:spcBef>
              <a:buNone/>
              <a:defRPr sz="1200" b="0" i="0" u="none" strike="noStrike" cap="none">
                <a:solidFill>
                  <a:srgbClr val="949494"/>
                </a:solidFill>
                <a:latin typeface="Roboto Light"/>
                <a:ea typeface="Roboto Light"/>
                <a:cs typeface="Roboto Light"/>
                <a:sym typeface="Roboto Light"/>
              </a:defRPr>
            </a:lvl7pPr>
            <a:lvl8pPr marL="0" marR="0" lvl="7" indent="0" algn="l" rtl="0">
              <a:spcBef>
                <a:spcPts val="0"/>
              </a:spcBef>
              <a:buNone/>
              <a:defRPr sz="1200" b="0" i="0" u="none" strike="noStrike" cap="none">
                <a:solidFill>
                  <a:srgbClr val="949494"/>
                </a:solidFill>
                <a:latin typeface="Roboto Light"/>
                <a:ea typeface="Roboto Light"/>
                <a:cs typeface="Roboto Light"/>
                <a:sym typeface="Roboto Light"/>
              </a:defRPr>
            </a:lvl8pPr>
            <a:lvl9pPr marL="0" marR="0" lvl="8" indent="0" algn="l" rtl="0">
              <a:spcBef>
                <a:spcPts val="0"/>
              </a:spcBef>
              <a:buNone/>
              <a:defRPr sz="1200" b="0" i="0" u="none" strike="noStrike" cap="none">
                <a:solidFill>
                  <a:srgbClr val="949494"/>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sk-SK"/>
              <a:t>‹#›</a:t>
            </a:fld>
            <a:endParaRPr/>
          </a:p>
        </p:txBody>
      </p:sp>
      <p:pic>
        <p:nvPicPr>
          <p:cNvPr id="13" name="Google Shape;13;p9"/>
          <p:cNvPicPr preferRelativeResize="0"/>
          <p:nvPr/>
        </p:nvPicPr>
        <p:blipFill rotWithShape="1">
          <a:blip r:embed="rId21">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edslovakia.eu/" TargetMode="External"/><Relationship Id="rId7" Type="http://schemas.openxmlformats.org/officeDocument/2006/relationships/hyperlink" Target="mailto:michaela.kucova@cedslovakia.e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natalia.urblikova@cedslovakia.eu" TargetMode="External"/><Relationship Id="rId5" Type="http://schemas.openxmlformats.org/officeDocument/2006/relationships/hyperlink" Target="tel:+421917600472" TargetMode="External"/><Relationship Id="rId4" Type="http://schemas.openxmlformats.org/officeDocument/2006/relationships/hyperlink" Target="mailto:kultura@cedslovakia.e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docs/2021-2027/crea/guidance/list-3rd-country-participation_crea_e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CREA-CULT-2025-COOP-UA-1?isExactMatch=true&amp;status=31094501,31094502&amp;frameworkProgramme=43251814&amp;order=DESC&amp;pageNumber=1&amp;pageSize=50&amp;sortBy=startDate" TargetMode="External"/><Relationship Id="rId3" Type="http://schemas.openxmlformats.org/officeDocument/2006/relationships/hyperlink" Target="https://op.europa.eu/en/publication-detail/-/publication/e20ac9a0-f52b-11ed-a05c-01aa75ed71a1/language-en" TargetMode="External"/><Relationship Id="rId7" Type="http://schemas.openxmlformats.org/officeDocument/2006/relationships/hyperlink" Target="https://digital-strategy.ec.europa.eu/en/library/european-declaration-digital-rights-and-principl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ur-lex.europa.eu/eli/reg/2024/1689/oj" TargetMode="External"/><Relationship Id="rId5" Type="http://schemas.openxmlformats.org/officeDocument/2006/relationships/hyperlink" Target="https://commission.europa.eu/strategy-and-policy/priorities-2019-2024/new-push-european-democracy/equality-and-inclusion_en" TargetMode="External"/><Relationship Id="rId4" Type="http://schemas.openxmlformats.org/officeDocument/2006/relationships/hyperlink" Target="https://culture.ec.europa.eu/document/quality-assessment-of-green-aspects-in-creative-europe-projects-culture-strand" TargetMode="External"/><Relationship Id="rId9" Type="http://schemas.openxmlformats.org/officeDocument/2006/relationships/hyperlink" Target="https://op.europa.eu/en/publication-detail/-/publication/07370fba-110d-11ee-b12e-01aa75ed71a1/language-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p.europa.eu/en/publication-detail/-/publication/a4059b86-8317-11ec-8c40-01aa75ed71a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ceatl.eu/tools-of-the-trade/guidelines-for-fair-translations-contr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sk-SK" b="1" dirty="0" smtClean="0"/>
              <a:t/>
            </a:r>
            <a:br>
              <a:rPr lang="sk-SK" b="1" dirty="0" smtClean="0"/>
            </a:br>
            <a:r>
              <a:rPr lang="sk-SK" b="1" dirty="0" smtClean="0"/>
              <a:t>Šírenie </a:t>
            </a:r>
            <a:r>
              <a:rPr lang="sk-SK" b="1" dirty="0"/>
              <a:t>európskych literárnych diel</a:t>
            </a:r>
            <a:br>
              <a:rPr lang="sk-SK" b="1" dirty="0"/>
            </a:br>
            <a:endParaRPr lang="sk-SK" dirty="0"/>
          </a:p>
        </p:txBody>
      </p:sp>
    </p:spTree>
    <p:extLst>
      <p:ext uri="{BB962C8B-B14F-4D97-AF65-F5344CB8AC3E}">
        <p14:creationId xmlns:p14="http://schemas.microsoft.com/office/powerpoint/2010/main" val="331476464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8"/>
          <p:cNvGrpSpPr/>
          <p:nvPr/>
        </p:nvGrpSpPr>
        <p:grpSpPr>
          <a:xfrm>
            <a:off x="685800" y="114300"/>
            <a:ext cx="11421339" cy="5837210"/>
            <a:chOff x="770660" y="0"/>
            <a:chExt cx="11421339" cy="5837210"/>
          </a:xfrm>
        </p:grpSpPr>
        <p:sp>
          <p:nvSpPr>
            <p:cNvPr id="230" name="Google Shape;230;p8"/>
            <p:cNvSpPr/>
            <p:nvPr/>
          </p:nvSpPr>
          <p:spPr>
            <a:xfrm>
              <a:off x="8197326" y="0"/>
              <a:ext cx="3994673" cy="25925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31" name="Google Shape;231;p8"/>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232" name="Google Shape;232;p8"/>
          <p:cNvSpPr txBox="1"/>
          <p:nvPr/>
        </p:nvSpPr>
        <p:spPr>
          <a:xfrm>
            <a:off x="685800" y="508148"/>
            <a:ext cx="6797842" cy="782357"/>
          </a:xfrm>
          <a:prstGeom prst="rect">
            <a:avLst/>
          </a:prstGeom>
          <a:noFill/>
          <a:ln>
            <a:noFill/>
          </a:ln>
        </p:spPr>
        <p:txBody>
          <a:bodyPr spcFirstLastPara="1" wrap="square" lIns="91425" tIns="45700" rIns="91425" bIns="45700" anchor="t" anchorCtr="0">
            <a:noAutofit/>
          </a:bodyPr>
          <a:lstStyle/>
          <a:p>
            <a:pPr>
              <a:lnSpc>
                <a:spcPct val="90000"/>
              </a:lnSpc>
              <a:buClr>
                <a:srgbClr val="716FB3"/>
              </a:buClr>
              <a:buSzPts val="4000"/>
            </a:pPr>
            <a:r>
              <a:rPr lang="sk-SK" sz="4000" b="0" i="0" u="none" strike="noStrike" cap="none" dirty="0" smtClean="0">
                <a:solidFill>
                  <a:srgbClr val="716FB3"/>
                </a:solidFill>
                <a:latin typeface="Roboto Black"/>
                <a:ea typeface="Roboto Black"/>
                <a:cs typeface="Roboto Black"/>
                <a:sym typeface="Roboto Black"/>
              </a:rPr>
              <a:t>Kontakt </a:t>
            </a:r>
            <a:r>
              <a:rPr lang="sk-SK" sz="1600" u="sng" dirty="0">
                <a:solidFill>
                  <a:srgbClr val="1F1F1F"/>
                </a:solidFill>
                <a:latin typeface="Roboto Light" panose="020B0604020202020204" charset="0"/>
                <a:ea typeface="Roboto Light" panose="020B0604020202020204" charset="0"/>
                <a:hlinkClick r:id="rId3"/>
              </a:rPr>
              <a:t>www.cedslovakia.eu</a:t>
            </a:r>
            <a:endParaRPr lang="sk-SK" sz="1600" u="sng" dirty="0">
              <a:solidFill>
                <a:srgbClr val="1F1F1F"/>
              </a:solidFill>
              <a:latin typeface="Roboto Light" panose="020B0604020202020204" charset="0"/>
              <a:ea typeface="Roboto Light" panose="020B0604020202020204" charset="0"/>
            </a:endParaRPr>
          </a:p>
          <a:p>
            <a:pPr marL="0" marR="0" lvl="0" indent="0" algn="l" rtl="0">
              <a:lnSpc>
                <a:spcPct val="90000"/>
              </a:lnSpc>
              <a:spcBef>
                <a:spcPts val="0"/>
              </a:spcBef>
              <a:spcAft>
                <a:spcPts val="0"/>
              </a:spcAft>
              <a:buClr>
                <a:srgbClr val="716FB3"/>
              </a:buClr>
              <a:buSzPts val="4000"/>
              <a:buFont typeface="Roboto Black"/>
              <a:buNone/>
            </a:pPr>
            <a:endParaRPr sz="4000" b="1" i="0" u="none" strike="sngStrike" cap="none" dirty="0">
              <a:solidFill>
                <a:srgbClr val="716FB3"/>
              </a:solidFill>
              <a:highlight>
                <a:srgbClr val="FFFF00"/>
              </a:highlight>
              <a:latin typeface="Roboto Black"/>
              <a:ea typeface="Roboto Black"/>
              <a:cs typeface="Roboto Black"/>
              <a:sym typeface="Roboto Black"/>
            </a:endParaRPr>
          </a:p>
        </p:txBody>
      </p:sp>
      <p:sp>
        <p:nvSpPr>
          <p:cNvPr id="233" name="Google Shape;233;p8"/>
          <p:cNvSpPr txBox="1"/>
          <p:nvPr/>
        </p:nvSpPr>
        <p:spPr>
          <a:xfrm>
            <a:off x="4673600" y="2065544"/>
            <a:ext cx="606552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endParaRPr sz="1600" b="0" i="0" u="none" strike="noStrike" cap="none" dirty="0">
              <a:solidFill>
                <a:schemeClr val="dk1"/>
              </a:solidFill>
              <a:latin typeface="Roboto Light"/>
              <a:ea typeface="Roboto Light"/>
              <a:cs typeface="Roboto Light"/>
              <a:sym typeface="Roboto Light"/>
            </a:endParaRPr>
          </a:p>
        </p:txBody>
      </p:sp>
      <p:sp>
        <p:nvSpPr>
          <p:cNvPr id="2" name="Obdĺžnik 1"/>
          <p:cNvSpPr/>
          <p:nvPr/>
        </p:nvSpPr>
        <p:spPr>
          <a:xfrm>
            <a:off x="685800" y="1691230"/>
            <a:ext cx="8373340" cy="3785652"/>
          </a:xfrm>
          <a:prstGeom prst="rect">
            <a:avLst/>
          </a:prstGeom>
        </p:spPr>
        <p:txBody>
          <a:bodyPr wrap="square">
            <a:spAutoFit/>
          </a:bodyPr>
          <a:lstStyle/>
          <a:p>
            <a:r>
              <a:rPr lang="sk-SK" sz="1600" b="1" dirty="0">
                <a:solidFill>
                  <a:srgbClr val="1F1F1F"/>
                </a:solidFill>
                <a:latin typeface="Roboto Light" panose="020B0604020202020204" charset="0"/>
                <a:ea typeface="Roboto Light" panose="020B0604020202020204" charset="0"/>
              </a:rPr>
              <a:t>Kontakty Kultúra</a:t>
            </a:r>
          </a:p>
          <a:p>
            <a:r>
              <a:rPr lang="sk-SK" sz="1600" u="sng" dirty="0" smtClean="0">
                <a:solidFill>
                  <a:srgbClr val="1F1F1F"/>
                </a:solidFill>
                <a:latin typeface="Roboto Light" panose="020B0604020202020204" charset="0"/>
                <a:ea typeface="Roboto Light" panose="020B0604020202020204" charset="0"/>
                <a:hlinkClick r:id="rId4"/>
              </a:rPr>
              <a:t>kultura@cedslovakia.eu</a:t>
            </a:r>
            <a:endParaRPr lang="sk-SK" sz="1600" u="sng" dirty="0" smtClean="0">
              <a:solidFill>
                <a:srgbClr val="1F1F1F"/>
              </a:solidFill>
              <a:latin typeface="Roboto Light" panose="020B0604020202020204" charset="0"/>
              <a:ea typeface="Roboto Light" panose="020B0604020202020204" charset="0"/>
            </a:endParaRPr>
          </a:p>
          <a:p>
            <a:endParaRPr lang="sk-SK" sz="1600" dirty="0">
              <a:solidFill>
                <a:srgbClr val="1F1F1F"/>
              </a:solidFill>
              <a:latin typeface="Roboto Light" panose="020B0604020202020204" charset="0"/>
              <a:ea typeface="Roboto Light" panose="020B0604020202020204" charset="0"/>
            </a:endParaRPr>
          </a:p>
          <a:p>
            <a:r>
              <a:rPr lang="sk-SK" sz="1600" b="1" dirty="0">
                <a:solidFill>
                  <a:srgbClr val="1F1F1F"/>
                </a:solidFill>
                <a:latin typeface="Roboto Light" panose="020B0604020202020204" charset="0"/>
                <a:ea typeface="Roboto Light" panose="020B0604020202020204" charset="0"/>
              </a:rPr>
              <a:t>Natália Derner Urblíková</a:t>
            </a:r>
            <a:endParaRPr lang="sk-SK" sz="1600" dirty="0">
              <a:solidFill>
                <a:srgbClr val="1F1F1F"/>
              </a:solidFill>
              <a:latin typeface="Roboto Light" panose="020B0604020202020204" charset="0"/>
              <a:ea typeface="Roboto Light" panose="020B0604020202020204" charset="0"/>
            </a:endParaRPr>
          </a:p>
          <a:p>
            <a:r>
              <a:rPr lang="sk-SK" sz="1600" dirty="0">
                <a:solidFill>
                  <a:srgbClr val="1F1F1F"/>
                </a:solidFill>
                <a:latin typeface="Roboto Light" panose="020B0604020202020204" charset="0"/>
                <a:ea typeface="Roboto Light" panose="020B0604020202020204" charset="0"/>
              </a:rPr>
              <a:t>Koordinátorka</a:t>
            </a:r>
            <a:br>
              <a:rPr lang="sk-SK" sz="1600" dirty="0">
                <a:solidFill>
                  <a:srgbClr val="1F1F1F"/>
                </a:solidFill>
                <a:latin typeface="Roboto Light" panose="020B0604020202020204" charset="0"/>
                <a:ea typeface="Roboto Light" panose="020B0604020202020204" charset="0"/>
              </a:rPr>
            </a:br>
            <a:r>
              <a:rPr lang="sk-SK" sz="1600" dirty="0">
                <a:solidFill>
                  <a:srgbClr val="1F1F1F"/>
                </a:solidFill>
                <a:latin typeface="Roboto Light" panose="020B0604020202020204" charset="0"/>
                <a:ea typeface="Roboto Light" panose="020B0604020202020204" charset="0"/>
              </a:rPr>
              <a:t>Tel.: </a:t>
            </a:r>
            <a:r>
              <a:rPr lang="sk-SK" sz="1600" u="sng" dirty="0">
                <a:solidFill>
                  <a:srgbClr val="1F1F1F"/>
                </a:solidFill>
                <a:latin typeface="Roboto Light" panose="020B0604020202020204" charset="0"/>
                <a:ea typeface="Roboto Light" panose="020B0604020202020204" charset="0"/>
                <a:hlinkClick r:id="rId5"/>
              </a:rPr>
              <a:t>+421 917 600 472</a:t>
            </a:r>
            <a:r>
              <a:rPr lang="sk-SK" sz="1600" dirty="0">
                <a:solidFill>
                  <a:srgbClr val="1F1F1F"/>
                </a:solidFill>
                <a:latin typeface="Roboto Light" panose="020B0604020202020204" charset="0"/>
                <a:ea typeface="Roboto Light" panose="020B0604020202020204" charset="0"/>
              </a:rPr>
              <a:t/>
            </a:r>
            <a:br>
              <a:rPr lang="sk-SK" sz="1600" dirty="0">
                <a:solidFill>
                  <a:srgbClr val="1F1F1F"/>
                </a:solidFill>
                <a:latin typeface="Roboto Light" panose="020B0604020202020204" charset="0"/>
                <a:ea typeface="Roboto Light" panose="020B0604020202020204" charset="0"/>
              </a:rPr>
            </a:br>
            <a:r>
              <a:rPr lang="sk-SK" sz="1600" u="sng" dirty="0" smtClean="0">
                <a:solidFill>
                  <a:srgbClr val="1F1F1F"/>
                </a:solidFill>
                <a:latin typeface="Roboto Light" panose="020B0604020202020204" charset="0"/>
                <a:ea typeface="Roboto Light" panose="020B0604020202020204" charset="0"/>
                <a:hlinkClick r:id="rId6"/>
              </a:rPr>
              <a:t>natalia.urblikova@cedslovakia.eu</a:t>
            </a:r>
            <a:endParaRPr lang="sk-SK" sz="1600" u="sng" dirty="0" smtClean="0">
              <a:solidFill>
                <a:srgbClr val="1F1F1F"/>
              </a:solidFill>
              <a:latin typeface="Roboto Light" panose="020B0604020202020204" charset="0"/>
              <a:ea typeface="Roboto Light" panose="020B0604020202020204" charset="0"/>
            </a:endParaRPr>
          </a:p>
          <a:p>
            <a:endParaRPr lang="sk-SK" sz="1600" dirty="0">
              <a:solidFill>
                <a:srgbClr val="1F1F1F"/>
              </a:solidFill>
              <a:latin typeface="Roboto Light" panose="020B0604020202020204" charset="0"/>
              <a:ea typeface="Roboto Light" panose="020B0604020202020204" charset="0"/>
            </a:endParaRPr>
          </a:p>
          <a:p>
            <a:r>
              <a:rPr lang="sk-SK" sz="1600" b="1" dirty="0">
                <a:solidFill>
                  <a:srgbClr val="1F1F1F"/>
                </a:solidFill>
                <a:latin typeface="Roboto Light" panose="020B0604020202020204" charset="0"/>
                <a:ea typeface="Roboto Light" panose="020B0604020202020204" charset="0"/>
              </a:rPr>
              <a:t>Michaela Kučová</a:t>
            </a:r>
            <a:r>
              <a:rPr lang="sk-SK" sz="1600" dirty="0">
                <a:solidFill>
                  <a:srgbClr val="1F1F1F"/>
                </a:solidFill>
                <a:latin typeface="Roboto Light" panose="020B0604020202020204" charset="0"/>
                <a:ea typeface="Roboto Light" panose="020B0604020202020204" charset="0"/>
              </a:rPr>
              <a:t/>
            </a:r>
            <a:br>
              <a:rPr lang="sk-SK" sz="1600" dirty="0">
                <a:solidFill>
                  <a:srgbClr val="1F1F1F"/>
                </a:solidFill>
                <a:latin typeface="Roboto Light" panose="020B0604020202020204" charset="0"/>
                <a:ea typeface="Roboto Light" panose="020B0604020202020204" charset="0"/>
              </a:rPr>
            </a:br>
            <a:r>
              <a:rPr lang="sk-SK" sz="1600" dirty="0">
                <a:solidFill>
                  <a:srgbClr val="1F1F1F"/>
                </a:solidFill>
                <a:latin typeface="Roboto Light" panose="020B0604020202020204" charset="0"/>
                <a:ea typeface="Roboto Light" panose="020B0604020202020204" charset="0"/>
              </a:rPr>
              <a:t>Koordinátorka</a:t>
            </a:r>
            <a:br>
              <a:rPr lang="sk-SK" sz="1600" dirty="0">
                <a:solidFill>
                  <a:srgbClr val="1F1F1F"/>
                </a:solidFill>
                <a:latin typeface="Roboto Light" panose="020B0604020202020204" charset="0"/>
                <a:ea typeface="Roboto Light" panose="020B0604020202020204" charset="0"/>
              </a:rPr>
            </a:br>
            <a:r>
              <a:rPr lang="sk-SK" sz="1600" u="sng" dirty="0" smtClean="0">
                <a:solidFill>
                  <a:srgbClr val="1F1F1F"/>
                </a:solidFill>
                <a:latin typeface="Roboto Light" panose="020B0604020202020204" charset="0"/>
                <a:ea typeface="Roboto Light" panose="020B0604020202020204" charset="0"/>
                <a:hlinkClick r:id="rId7"/>
              </a:rPr>
              <a:t>michaela.kucova@cedslovakia.eu</a:t>
            </a:r>
            <a:endParaRPr lang="sk-SK" sz="1600" u="sng" dirty="0" smtClean="0">
              <a:solidFill>
                <a:srgbClr val="1F1F1F"/>
              </a:solidFill>
              <a:latin typeface="Roboto Light" panose="020B0604020202020204" charset="0"/>
              <a:ea typeface="Roboto Light" panose="020B0604020202020204" charset="0"/>
            </a:endParaRPr>
          </a:p>
          <a:p>
            <a:endParaRPr lang="sk-SK" sz="1600" u="sng" dirty="0">
              <a:solidFill>
                <a:srgbClr val="1F1F1F"/>
              </a:solidFill>
              <a:latin typeface="Roboto Light" panose="020B0604020202020204" charset="0"/>
              <a:ea typeface="Roboto Light" panose="020B0604020202020204" charset="0"/>
            </a:endParaRPr>
          </a:p>
          <a:p>
            <a:r>
              <a:rPr lang="sk-SK" sz="1600" b="1" dirty="0" smtClean="0">
                <a:latin typeface="Roboto Light" panose="020B0604020202020204" charset="0"/>
                <a:ea typeface="Roboto Light" panose="020B0604020202020204" charset="0"/>
              </a:rPr>
              <a:t>Adresa </a:t>
            </a:r>
            <a:r>
              <a:rPr lang="sk-SK" sz="1600" b="1" dirty="0">
                <a:latin typeface="Roboto Light" panose="020B0604020202020204" charset="0"/>
                <a:ea typeface="Roboto Light" panose="020B0604020202020204" charset="0"/>
              </a:rPr>
              <a:t>pre osobné stretnutie</a:t>
            </a:r>
            <a:br>
              <a:rPr lang="sk-SK" sz="1600" b="1" dirty="0">
                <a:latin typeface="Roboto Light" panose="020B0604020202020204" charset="0"/>
                <a:ea typeface="Roboto Light" panose="020B0604020202020204" charset="0"/>
              </a:rPr>
            </a:br>
            <a:r>
              <a:rPr lang="sk-SK" sz="1600" dirty="0" err="1">
                <a:latin typeface="Roboto Light" panose="020B0604020202020204" charset="0"/>
                <a:ea typeface="Roboto Light" panose="020B0604020202020204" charset="0"/>
              </a:rPr>
              <a:t>Grösslingová</a:t>
            </a:r>
            <a:r>
              <a:rPr lang="sk-SK" sz="1600" dirty="0">
                <a:latin typeface="Roboto Light" panose="020B0604020202020204" charset="0"/>
                <a:ea typeface="Roboto Light" panose="020B0604020202020204" charset="0"/>
              </a:rPr>
              <a:t> </a:t>
            </a:r>
            <a:r>
              <a:rPr lang="sk-SK" sz="1600" dirty="0" smtClean="0">
                <a:latin typeface="Roboto Light" panose="020B0604020202020204" charset="0"/>
                <a:ea typeface="Roboto Light" panose="020B0604020202020204" charset="0"/>
              </a:rPr>
              <a:t>43, </a:t>
            </a:r>
            <a:r>
              <a:rPr lang="sk-SK" sz="1600" dirty="0">
                <a:latin typeface="Roboto Light" panose="020B0604020202020204" charset="0"/>
                <a:ea typeface="Roboto Light" panose="020B0604020202020204" charset="0"/>
              </a:rPr>
              <a:t>811 09 </a:t>
            </a:r>
            <a:r>
              <a:rPr lang="sk-SK" sz="1600" dirty="0" smtClean="0">
                <a:latin typeface="Roboto Light" panose="020B0604020202020204" charset="0"/>
                <a:ea typeface="Roboto Light" panose="020B0604020202020204" charset="0"/>
              </a:rPr>
              <a:t>Bratislava, Slovensko</a:t>
            </a:r>
          </a:p>
          <a:p>
            <a:r>
              <a:rPr lang="sk-SK" sz="1600" dirty="0" smtClean="0">
                <a:latin typeface="Roboto Light" panose="020B0604020202020204" charset="0"/>
                <a:ea typeface="Roboto Light" panose="020B0604020202020204" charset="0"/>
              </a:rPr>
              <a:t>(1. poschodie)</a:t>
            </a:r>
            <a:endParaRPr lang="sk-SK" sz="1600" dirty="0">
              <a:solidFill>
                <a:srgbClr val="1F1F1F"/>
              </a:solidFill>
              <a:latin typeface="Roboto Light" panose="020B0604020202020204" charset="0"/>
              <a:ea typeface="Roboto Light" panose="020B0604020202020204" charset="0"/>
            </a:endParaRPr>
          </a:p>
        </p:txBody>
      </p:sp>
    </p:spTree>
    <p:extLst>
      <p:ext uri="{BB962C8B-B14F-4D97-AF65-F5344CB8AC3E}">
        <p14:creationId xmlns:p14="http://schemas.microsoft.com/office/powerpoint/2010/main" val="32321257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8"/>
          <p:cNvGrpSpPr/>
          <p:nvPr/>
        </p:nvGrpSpPr>
        <p:grpSpPr>
          <a:xfrm>
            <a:off x="770660" y="0"/>
            <a:ext cx="11421339" cy="5837210"/>
            <a:chOff x="770660" y="0"/>
            <a:chExt cx="11421339" cy="5837210"/>
          </a:xfrm>
        </p:grpSpPr>
        <p:sp>
          <p:nvSpPr>
            <p:cNvPr id="230" name="Google Shape;230;p8"/>
            <p:cNvSpPr/>
            <p:nvPr/>
          </p:nvSpPr>
          <p:spPr>
            <a:xfrm>
              <a:off x="8197326" y="0"/>
              <a:ext cx="3994673" cy="25925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31" name="Google Shape;231;p8"/>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Light"/>
                <a:ea typeface="Roboto Light"/>
                <a:cs typeface="Roboto Light"/>
                <a:sym typeface="Roboto Light"/>
              </a:endParaRPr>
            </a:p>
          </p:txBody>
        </p:sp>
      </p:grpSp>
      <p:sp>
        <p:nvSpPr>
          <p:cNvPr id="232" name="Google Shape;232;p8"/>
          <p:cNvSpPr txBox="1"/>
          <p:nvPr/>
        </p:nvSpPr>
        <p:spPr>
          <a:xfrm>
            <a:off x="522436" y="508148"/>
            <a:ext cx="6961206"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endParaRPr sz="4000" b="1" i="0" u="none" strike="sngStrike" cap="none" dirty="0">
              <a:solidFill>
                <a:srgbClr val="716FB3"/>
              </a:solidFill>
              <a:highlight>
                <a:srgbClr val="FFFF00"/>
              </a:highlight>
              <a:latin typeface="Roboto Black"/>
              <a:ea typeface="Roboto Black"/>
              <a:cs typeface="Roboto Black"/>
              <a:sym typeface="Roboto Black"/>
            </a:endParaRPr>
          </a:p>
        </p:txBody>
      </p:sp>
      <p:sp>
        <p:nvSpPr>
          <p:cNvPr id="233" name="Google Shape;233;p8"/>
          <p:cNvSpPr txBox="1"/>
          <p:nvPr/>
        </p:nvSpPr>
        <p:spPr>
          <a:xfrm>
            <a:off x="1270470" y="2379481"/>
            <a:ext cx="8924192" cy="2099037"/>
          </a:xfrm>
          <a:prstGeom prst="rect">
            <a:avLst/>
          </a:prstGeom>
          <a:noFill/>
          <a:ln>
            <a:noFill/>
          </a:ln>
        </p:spPr>
        <p:txBody>
          <a:bodyPr spcFirstLastPara="1" wrap="square" lIns="360000" tIns="360000" rIns="360000" bIns="360000" anchor="ctr" anchorCtr="0">
            <a:noAutofit/>
          </a:bodyPr>
          <a:lstStyle/>
          <a:p>
            <a:pPr marL="0" marR="0" lvl="0" indent="0" algn="ctr" rtl="0">
              <a:lnSpc>
                <a:spcPct val="100000"/>
              </a:lnSpc>
              <a:spcBef>
                <a:spcPts val="0"/>
              </a:spcBef>
              <a:spcAft>
                <a:spcPts val="0"/>
              </a:spcAft>
              <a:buClr>
                <a:srgbClr val="716FB3"/>
              </a:buClr>
              <a:buSzPts val="1600"/>
              <a:buFont typeface="Roboto Light"/>
              <a:buNone/>
            </a:pPr>
            <a:endParaRPr lang="sk-SK" sz="4000" b="1" i="0" u="none" strike="noStrike" cap="none" dirty="0" smtClean="0">
              <a:solidFill>
                <a:srgbClr val="9999FF"/>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716FB3"/>
              </a:buClr>
              <a:buSzPts val="1600"/>
              <a:buFont typeface="Roboto Light"/>
              <a:buNone/>
            </a:pPr>
            <a:r>
              <a:rPr lang="sk-SK" sz="4000" i="0" u="none" strike="noStrike" cap="none" dirty="0" smtClean="0">
                <a:solidFill>
                  <a:srgbClr val="9999FF"/>
                </a:solidFill>
                <a:latin typeface="Roboto Light"/>
                <a:ea typeface="Roboto Light"/>
                <a:cs typeface="Roboto Light"/>
                <a:sym typeface="Roboto Light"/>
              </a:rPr>
              <a:t>Ďakujem za pozornosť!</a:t>
            </a:r>
          </a:p>
          <a:p>
            <a:pPr marL="0" marR="0" lvl="0" indent="0" algn="ctr" rtl="0">
              <a:lnSpc>
                <a:spcPct val="100000"/>
              </a:lnSpc>
              <a:spcBef>
                <a:spcPts val="0"/>
              </a:spcBef>
              <a:spcAft>
                <a:spcPts val="0"/>
              </a:spcAft>
              <a:buClr>
                <a:srgbClr val="716FB3"/>
              </a:buClr>
              <a:buSzPts val="1600"/>
              <a:buFont typeface="Roboto Light"/>
              <a:buNone/>
            </a:pPr>
            <a:endParaRPr lang="sk-SK" sz="4000" dirty="0">
              <a:solidFill>
                <a:srgbClr val="9999FF"/>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716FB3"/>
              </a:buClr>
              <a:buSzPts val="1600"/>
              <a:buFont typeface="Roboto Light"/>
              <a:buNone/>
            </a:pPr>
            <a:r>
              <a:rPr lang="sk-SK" i="0" u="none" strike="noStrike" cap="none" dirty="0" smtClean="0">
                <a:solidFill>
                  <a:srgbClr val="9999FF"/>
                </a:solidFill>
                <a:latin typeface="Roboto Light"/>
                <a:ea typeface="Roboto Light"/>
                <a:cs typeface="Roboto Light"/>
                <a:sym typeface="Roboto Light"/>
              </a:rPr>
              <a:t>Michaela</a:t>
            </a:r>
            <a:r>
              <a:rPr lang="sk-SK" dirty="0" smtClean="0">
                <a:solidFill>
                  <a:srgbClr val="9999FF"/>
                </a:solidFill>
                <a:latin typeface="Roboto Light"/>
                <a:ea typeface="Roboto Light"/>
                <a:cs typeface="Roboto Light"/>
                <a:sym typeface="Roboto Light"/>
              </a:rPr>
              <a:t> Kučová</a:t>
            </a:r>
          </a:p>
          <a:p>
            <a:pPr marL="0" marR="0" lvl="0" indent="0" algn="ctr" rtl="0">
              <a:lnSpc>
                <a:spcPct val="100000"/>
              </a:lnSpc>
              <a:spcBef>
                <a:spcPts val="0"/>
              </a:spcBef>
              <a:spcAft>
                <a:spcPts val="0"/>
              </a:spcAft>
              <a:buClr>
                <a:srgbClr val="716FB3"/>
              </a:buClr>
              <a:buSzPts val="1600"/>
              <a:buFont typeface="Roboto Light"/>
              <a:buNone/>
            </a:pPr>
            <a:endParaRPr sz="4000" b="1" i="0" u="none" strike="noStrike" cap="none" dirty="0">
              <a:solidFill>
                <a:schemeClr val="dk1"/>
              </a:solidFill>
              <a:latin typeface="Roboto Light"/>
              <a:ea typeface="Roboto Light"/>
              <a:cs typeface="Roboto Light"/>
              <a:sym typeface="Roboto Light"/>
            </a:endParaRPr>
          </a:p>
        </p:txBody>
      </p:sp>
    </p:spTree>
    <p:extLst>
      <p:ext uri="{BB962C8B-B14F-4D97-AF65-F5344CB8AC3E}">
        <p14:creationId xmlns:p14="http://schemas.microsoft.com/office/powerpoint/2010/main" val="414247834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
          <p:cNvGrpSpPr/>
          <p:nvPr/>
        </p:nvGrpSpPr>
        <p:grpSpPr>
          <a:xfrm>
            <a:off x="770660" y="0"/>
            <a:ext cx="11421340" cy="5837210"/>
            <a:chOff x="770660" y="0"/>
            <a:chExt cx="11421340" cy="5837210"/>
          </a:xfrm>
        </p:grpSpPr>
        <p:sp>
          <p:nvSpPr>
            <p:cNvPr id="152" name="Google Shape;152;p1"/>
            <p:cNvSpPr/>
            <p:nvPr/>
          </p:nvSpPr>
          <p:spPr>
            <a:xfrm>
              <a:off x="10736132" y="0"/>
              <a:ext cx="1455868" cy="15598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153" name="Google Shape;153;p1"/>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154" name="Google Shape;154;p1"/>
          <p:cNvSpPr txBox="1"/>
          <p:nvPr/>
        </p:nvSpPr>
        <p:spPr>
          <a:xfrm>
            <a:off x="838200" y="2166823"/>
            <a:ext cx="726948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Podpora projektov zameraných na </a:t>
            </a:r>
            <a:r>
              <a:rPr lang="sk-SK" sz="1600" b="1" i="0" u="none" strike="noStrike" cap="none">
                <a:solidFill>
                  <a:schemeClr val="dk1"/>
                </a:solidFill>
                <a:latin typeface="Roboto Light"/>
                <a:ea typeface="Roboto Light"/>
                <a:cs typeface="Roboto Light"/>
                <a:sym typeface="Roboto Light"/>
              </a:rPr>
              <a:t>preklad, vydávanie, distribúciu a propagáciu beletrie </a:t>
            </a:r>
            <a:r>
              <a:rPr lang="sk-SK" sz="1600" b="0" i="0" u="none" strike="noStrike" cap="none">
                <a:solidFill>
                  <a:schemeClr val="dk1"/>
                </a:solidFill>
                <a:latin typeface="Roboto Light"/>
                <a:ea typeface="Roboto Light"/>
                <a:cs typeface="Roboto Light"/>
                <a:sym typeface="Roboto Light"/>
              </a:rPr>
              <a:t>písanej autorkami a autormi, ktorí sú spojení s krajinami Kreatívnej Európy</a:t>
            </a:r>
            <a:endParaRPr/>
          </a:p>
          <a:p>
            <a:pPr marL="285750" marR="0" lvl="0" indent="-2857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svojou národnosťou</a:t>
            </a:r>
            <a:endParaRPr/>
          </a:p>
          <a:p>
            <a:pPr marL="285750" marR="0" lvl="0" indent="-2857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miestom pobytu</a:t>
            </a:r>
            <a:endParaRPr/>
          </a:p>
          <a:p>
            <a:pPr marL="285750" marR="0" lvl="0" indent="-2857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sú súčasťou ich literárneho kultúrneho dedičstva</a:t>
            </a:r>
            <a:endParaRPr sz="1600" b="0" i="0" u="none" strike="noStrike" cap="none">
              <a:solidFill>
                <a:schemeClr val="dk1"/>
              </a:solidFill>
              <a:latin typeface="Roboto Light"/>
              <a:ea typeface="Roboto Light"/>
              <a:cs typeface="Roboto Light"/>
              <a:sym typeface="Roboto Light"/>
            </a:endParaRPr>
          </a:p>
        </p:txBody>
      </p:sp>
      <p:sp>
        <p:nvSpPr>
          <p:cNvPr id="155" name="Google Shape;155;p1"/>
          <p:cNvSpPr txBox="1"/>
          <p:nvPr/>
        </p:nvSpPr>
        <p:spPr>
          <a:xfrm>
            <a:off x="770660" y="305915"/>
            <a:ext cx="4177155"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dirty="0" smtClean="0">
                <a:solidFill>
                  <a:srgbClr val="716FB3"/>
                </a:solidFill>
                <a:latin typeface="Roboto Black"/>
                <a:ea typeface="Roboto Black"/>
                <a:cs typeface="Roboto Black"/>
                <a:sym typeface="Roboto Black"/>
              </a:rPr>
              <a:t>Cieľ </a:t>
            </a:r>
            <a:r>
              <a:rPr lang="sk-SK" sz="4000" b="0" i="0" u="none" strike="noStrike" cap="none" dirty="0">
                <a:solidFill>
                  <a:srgbClr val="716FB3"/>
                </a:solidFill>
                <a:latin typeface="Roboto Black"/>
                <a:ea typeface="Roboto Black"/>
                <a:cs typeface="Roboto Black"/>
                <a:sym typeface="Roboto Black"/>
              </a:rPr>
              <a:t>výzvy</a:t>
            </a:r>
            <a:endParaRPr sz="4000" b="1" i="0" u="none" strike="noStrike" cap="none" dirty="0">
              <a:solidFill>
                <a:srgbClr val="716FB3"/>
              </a:solidFill>
              <a:latin typeface="Roboto Black"/>
              <a:ea typeface="Roboto Black"/>
              <a:cs typeface="Roboto Black"/>
              <a:sym typeface="Roboto Black"/>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
          <p:cNvGrpSpPr/>
          <p:nvPr/>
        </p:nvGrpSpPr>
        <p:grpSpPr>
          <a:xfrm>
            <a:off x="770660" y="0"/>
            <a:ext cx="11421339" cy="5837210"/>
            <a:chOff x="770660" y="0"/>
            <a:chExt cx="11421339" cy="5837210"/>
          </a:xfrm>
        </p:grpSpPr>
        <p:sp>
          <p:nvSpPr>
            <p:cNvPr id="162" name="Google Shape;162;p2"/>
            <p:cNvSpPr/>
            <p:nvPr/>
          </p:nvSpPr>
          <p:spPr>
            <a:xfrm>
              <a:off x="7820808" y="0"/>
              <a:ext cx="4371191" cy="19794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163" name="Google Shape;163;p2"/>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164" name="Google Shape;164;p2"/>
          <p:cNvSpPr txBox="1"/>
          <p:nvPr/>
        </p:nvSpPr>
        <p:spPr>
          <a:xfrm>
            <a:off x="7675634" y="2062814"/>
            <a:ext cx="356108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Projekty zamerané na poskytovanie literárnych diel v ukrajinskom jazyku pre ukrajinských utečencov a vysídlených ľudí sú vítané. </a:t>
            </a:r>
            <a:r>
              <a:rPr lang="sk-SK" sz="1600" b="1" i="0" u="none" strike="noStrike" cap="none">
                <a:solidFill>
                  <a:schemeClr val="dk1"/>
                </a:solidFill>
                <a:latin typeface="Roboto Light"/>
                <a:ea typeface="Roboto Light"/>
                <a:cs typeface="Roboto Light"/>
                <a:sym typeface="Roboto Light"/>
              </a:rPr>
              <a:t>V tomto kontexte je oprávnené vydávanie (nepreložených) ukrajinských literárnych diel v ukrajinskom jazyku</a:t>
            </a:r>
            <a:r>
              <a:rPr lang="sk-SK" sz="1600" b="0" i="0" u="none" strike="noStrike" cap="none">
                <a:solidFill>
                  <a:schemeClr val="dk1"/>
                </a:solidFill>
                <a:latin typeface="Roboto Light"/>
                <a:ea typeface="Roboto Light"/>
                <a:cs typeface="Roboto Light"/>
                <a:sym typeface="Roboto Light"/>
              </a:rPr>
              <a:t>. </a:t>
            </a:r>
            <a:endParaRPr sz="1600" b="0" i="0" u="none" strike="noStrike" cap="none">
              <a:solidFill>
                <a:schemeClr val="dk1"/>
              </a:solidFill>
              <a:latin typeface="Roboto Light"/>
              <a:ea typeface="Roboto Light"/>
              <a:cs typeface="Roboto Light"/>
              <a:sym typeface="Roboto Light"/>
            </a:endParaRPr>
          </a:p>
        </p:txBody>
      </p:sp>
      <p:sp>
        <p:nvSpPr>
          <p:cNvPr id="165" name="Google Shape;165;p2"/>
          <p:cNvSpPr txBox="1"/>
          <p:nvPr/>
        </p:nvSpPr>
        <p:spPr>
          <a:xfrm>
            <a:off x="522436" y="508148"/>
            <a:ext cx="5665004"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Špecifické priority</a:t>
            </a:r>
            <a:endParaRPr sz="4000" b="1" i="0" u="none" strike="noStrike" cap="none">
              <a:solidFill>
                <a:srgbClr val="716FB3"/>
              </a:solidFill>
              <a:latin typeface="Roboto Black"/>
              <a:ea typeface="Roboto Black"/>
              <a:cs typeface="Roboto Black"/>
              <a:sym typeface="Roboto Black"/>
            </a:endParaRPr>
          </a:p>
        </p:txBody>
      </p:sp>
      <p:sp>
        <p:nvSpPr>
          <p:cNvPr id="166" name="Google Shape;166;p2"/>
          <p:cNvSpPr txBox="1"/>
          <p:nvPr/>
        </p:nvSpPr>
        <p:spPr>
          <a:xfrm>
            <a:off x="838200" y="2065544"/>
            <a:ext cx="6427839"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Zvýšenie medzinárodného šírenie európskych literárnych diel </a:t>
            </a:r>
            <a:r>
              <a:rPr lang="sk-SK" sz="1600" b="0" i="0" u="none" strike="noStrike" cap="none">
                <a:solidFill>
                  <a:schemeClr val="dk1"/>
                </a:solidFill>
                <a:latin typeface="Roboto Light"/>
                <a:ea typeface="Roboto Light"/>
                <a:cs typeface="Roboto Light"/>
                <a:sym typeface="Roboto Light"/>
              </a:rPr>
              <a:t>prostredníctvom prekladu, vydávania, distribúcie a propagácie beletristických diel </a:t>
            </a:r>
            <a:r>
              <a:rPr lang="sk-SK" sz="1600" b="1" i="0" u="none" strike="noStrike" cap="none">
                <a:solidFill>
                  <a:schemeClr val="dk1"/>
                </a:solidFill>
                <a:latin typeface="Roboto Light"/>
                <a:ea typeface="Roboto Light"/>
                <a:cs typeface="Roboto Light"/>
                <a:sym typeface="Roboto Light"/>
              </a:rPr>
              <a:t>v menej používaných jazykoch</a:t>
            </a:r>
            <a:r>
              <a:rPr lang="sk-SK" sz="1600" b="0" i="0" u="none" strike="noStrike" cap="none">
                <a:solidFill>
                  <a:schemeClr val="dk1"/>
                </a:solidFill>
                <a:latin typeface="Roboto Light"/>
                <a:ea typeface="Roboto Light"/>
                <a:cs typeface="Roboto Light"/>
                <a:sym typeface="Roboto Light"/>
              </a:rPr>
              <a:t>. </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Podpora čítania a jazykovej a kultúrnej rozmanitosti </a:t>
            </a:r>
            <a:r>
              <a:rPr lang="sk-SK" sz="1600" b="0" i="0" u="none" strike="noStrike" cap="none">
                <a:solidFill>
                  <a:schemeClr val="dk1"/>
                </a:solidFill>
                <a:latin typeface="Roboto Light"/>
                <a:ea typeface="Roboto Light"/>
                <a:cs typeface="Roboto Light"/>
                <a:sym typeface="Roboto Light"/>
              </a:rPr>
              <a:t>európskej literatúry u širokého publika.</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Podpora profesie literárneho prekladu </a:t>
            </a:r>
            <a:r>
              <a:rPr lang="sk-SK" sz="1600" b="0" i="0" u="none" strike="noStrike" cap="none">
                <a:solidFill>
                  <a:schemeClr val="dk1"/>
                </a:solidFill>
                <a:latin typeface="Roboto Light"/>
                <a:ea typeface="Roboto Light"/>
                <a:cs typeface="Roboto Light"/>
                <a:sym typeface="Roboto Light"/>
              </a:rPr>
              <a:t>princípmi dobrých pracovných podmienok a spravodlivej odmeny.</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Zvýšenie kompetetívnosti knižného sektoru </a:t>
            </a:r>
            <a:r>
              <a:rPr lang="sk-SK" sz="1600" b="0" i="0" u="none" strike="noStrike" cap="none">
                <a:solidFill>
                  <a:schemeClr val="dk1"/>
                </a:solidFill>
                <a:latin typeface="Roboto Light"/>
                <a:ea typeface="Roboto Light"/>
                <a:cs typeface="Roboto Light"/>
                <a:sym typeface="Roboto Light"/>
              </a:rPr>
              <a:t>povzbudzovaním spolupráce rôznych aktérov v reťazci knižnej hodnoty (</a:t>
            </a:r>
            <a:r>
              <a:rPr lang="sk-SK" sz="1600" b="0" i="1" u="none" strike="noStrike" cap="none">
                <a:solidFill>
                  <a:schemeClr val="dk1"/>
                </a:solidFill>
                <a:latin typeface="Roboto Light"/>
                <a:ea typeface="Roboto Light"/>
                <a:cs typeface="Roboto Light"/>
                <a:sym typeface="Roboto Light"/>
              </a:rPr>
              <a:t>book value chain</a:t>
            </a:r>
            <a:r>
              <a:rPr lang="sk-SK" sz="1600" b="0" i="0" u="none" strike="noStrike" cap="none">
                <a:solidFill>
                  <a:schemeClr val="dk1"/>
                </a:solidFill>
                <a:latin typeface="Roboto Light"/>
                <a:ea typeface="Roboto Light"/>
                <a:cs typeface="Roboto Light"/>
                <a:sym typeface="Roboto Light"/>
              </a:rPr>
              <a:t>).</a:t>
            </a:r>
            <a:endParaRPr sz="1600" b="0" i="0" u="none" strike="noStrike" cap="none">
              <a:solidFill>
                <a:schemeClr val="dk1"/>
              </a:solidFill>
              <a:latin typeface="Roboto Light"/>
              <a:ea typeface="Roboto Light"/>
              <a:cs typeface="Roboto Light"/>
              <a:sym typeface="Roboto Light"/>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3"/>
          <p:cNvGrpSpPr/>
          <p:nvPr/>
        </p:nvGrpSpPr>
        <p:grpSpPr>
          <a:xfrm>
            <a:off x="770660" y="0"/>
            <a:ext cx="11421340" cy="5837210"/>
            <a:chOff x="770660" y="0"/>
            <a:chExt cx="11421340" cy="5837210"/>
          </a:xfrm>
        </p:grpSpPr>
        <p:sp>
          <p:nvSpPr>
            <p:cNvPr id="173" name="Google Shape;173;p3"/>
            <p:cNvSpPr/>
            <p:nvPr/>
          </p:nvSpPr>
          <p:spPr>
            <a:xfrm>
              <a:off x="9014908" y="0"/>
              <a:ext cx="3177092" cy="18072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174" name="Google Shape;174;p3"/>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175" name="Google Shape;175;p3"/>
          <p:cNvSpPr txBox="1"/>
          <p:nvPr/>
        </p:nvSpPr>
        <p:spPr>
          <a:xfrm>
            <a:off x="838200" y="2166823"/>
            <a:ext cx="307340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Každý projekt musí zahŕňať </a:t>
            </a:r>
            <a:r>
              <a:rPr lang="sk-SK" sz="1600" b="1" i="0" u="none" strike="noStrike" cap="none">
                <a:solidFill>
                  <a:schemeClr val="dk1"/>
                </a:solidFill>
                <a:latin typeface="Roboto Light"/>
                <a:ea typeface="Roboto Light"/>
                <a:cs typeface="Roboto Light"/>
                <a:sym typeface="Roboto Light"/>
              </a:rPr>
              <a:t>aspoň 5 oprávnených diel </a:t>
            </a:r>
            <a:r>
              <a:rPr lang="sk-SK" sz="1600" b="0" i="0" u="none" strike="noStrike" cap="none">
                <a:solidFill>
                  <a:schemeClr val="dk1"/>
                </a:solidFill>
                <a:latin typeface="Roboto Light"/>
                <a:ea typeface="Roboto Light"/>
                <a:cs typeface="Roboto Light"/>
                <a:sym typeface="Roboto Light"/>
              </a:rPr>
              <a:t>beletrie na preklad, vydanie, distribúciu a propagáciu. </a:t>
            </a:r>
            <a:endParaRPr/>
          </a:p>
        </p:txBody>
      </p:sp>
      <p:sp>
        <p:nvSpPr>
          <p:cNvPr id="176" name="Google Shape;176;p3"/>
          <p:cNvSpPr txBox="1"/>
          <p:nvPr/>
        </p:nvSpPr>
        <p:spPr>
          <a:xfrm>
            <a:off x="522436" y="508148"/>
            <a:ext cx="9881404"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Oprávnení žiadatelia</a:t>
            </a:r>
            <a:endParaRPr sz="4000" b="1" i="0" u="none" strike="noStrike" cap="none">
              <a:solidFill>
                <a:srgbClr val="716FB3"/>
              </a:solidFill>
              <a:latin typeface="Roboto Black"/>
              <a:ea typeface="Roboto Black"/>
              <a:cs typeface="Roboto Black"/>
              <a:sym typeface="Roboto Black"/>
            </a:endParaRPr>
          </a:p>
        </p:txBody>
      </p:sp>
      <p:sp>
        <p:nvSpPr>
          <p:cNvPr id="177" name="Google Shape;177;p3"/>
          <p:cNvSpPr txBox="1"/>
          <p:nvPr/>
        </p:nvSpPr>
        <p:spPr>
          <a:xfrm>
            <a:off x="3911600" y="2065544"/>
            <a:ext cx="735584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Právnické osoby </a:t>
            </a:r>
            <a:r>
              <a:rPr lang="sk-SK" sz="1600" b="0" i="0" u="none" strike="noStrike" cap="none">
                <a:solidFill>
                  <a:schemeClr val="dk1"/>
                </a:solidFill>
                <a:latin typeface="Roboto Light"/>
                <a:ea typeface="Roboto Light"/>
                <a:cs typeface="Roboto Light"/>
                <a:sym typeface="Roboto Light"/>
              </a:rPr>
              <a:t>(verejné alebo súkromné)</a:t>
            </a:r>
            <a:endParaRPr/>
          </a:p>
          <a:p>
            <a:pPr marL="0" marR="0" lvl="0" indent="0" algn="l" rtl="0">
              <a:lnSpc>
                <a:spcPct val="100000"/>
              </a:lnSpc>
              <a:spcBef>
                <a:spcPts val="180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Aktívne vo vydavateľskom a knižnom sektore</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1" i="0" u="none" strike="noStrike" cap="none">
                <a:solidFill>
                  <a:schemeClr val="dk1"/>
                </a:solidFill>
                <a:latin typeface="Roboto Light"/>
                <a:ea typeface="Roboto Light"/>
                <a:cs typeface="Roboto Light"/>
                <a:sym typeface="Roboto Light"/>
              </a:rPr>
              <a:t>Založené v jednej z krajín zapojených do Kreatívnej Európy:</a:t>
            </a:r>
            <a:endParaRPr sz="1600" b="1"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Členské krajiny EÚ (vrátane OCTs)</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Nečlenské krajiny EÚ: krajiny EHP a krajiny, ktoré sú súčasťou programu Kreatívna Európa (</a:t>
            </a:r>
            <a:r>
              <a:rPr lang="sk-SK" sz="1600" b="0" i="0" u="sng" strike="noStrike" cap="none">
                <a:solidFill>
                  <a:schemeClr val="dk1"/>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zoznam</a:t>
            </a:r>
            <a:r>
              <a:rPr lang="sk-SK" sz="1600" b="0" i="0" u="none" strike="noStrike" cap="none">
                <a:solidFill>
                  <a:schemeClr val="dk1"/>
                </a:solidFill>
                <a:latin typeface="Roboto Light"/>
                <a:ea typeface="Roboto Light"/>
                <a:cs typeface="Roboto Light"/>
                <a:sym typeface="Roboto Light"/>
              </a:rPr>
              <a:t>)</a:t>
            </a:r>
            <a:endParaRPr sz="1600" b="0" i="0" u="none" strike="noStrike" cap="none">
              <a:solidFill>
                <a:schemeClr val="dk1"/>
              </a:solidFill>
              <a:latin typeface="Roboto Light"/>
              <a:ea typeface="Roboto Light"/>
              <a:cs typeface="Roboto Light"/>
              <a:sym typeface="Roboto Light"/>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Google Shape;183;p4"/>
          <p:cNvGrpSpPr/>
          <p:nvPr/>
        </p:nvGrpSpPr>
        <p:grpSpPr>
          <a:xfrm>
            <a:off x="770660" y="0"/>
            <a:ext cx="11421339" cy="5837210"/>
            <a:chOff x="770660" y="0"/>
            <a:chExt cx="11421339" cy="5837210"/>
          </a:xfrm>
        </p:grpSpPr>
        <p:sp>
          <p:nvSpPr>
            <p:cNvPr id="184" name="Google Shape;184;p4"/>
            <p:cNvSpPr/>
            <p:nvPr/>
          </p:nvSpPr>
          <p:spPr>
            <a:xfrm>
              <a:off x="9660366" y="0"/>
              <a:ext cx="2531633" cy="19471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185" name="Google Shape;185;p4"/>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186" name="Google Shape;186;p4"/>
          <p:cNvSpPr txBox="1"/>
          <p:nvPr/>
        </p:nvSpPr>
        <p:spPr>
          <a:xfrm>
            <a:off x="522436" y="508148"/>
            <a:ext cx="7117884"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Oprávnené aktivity</a:t>
            </a:r>
            <a:endParaRPr sz="4000" b="1" i="0" u="none" strike="noStrike" cap="none">
              <a:solidFill>
                <a:srgbClr val="716FB3"/>
              </a:solidFill>
              <a:latin typeface="Roboto Black"/>
              <a:ea typeface="Roboto Black"/>
              <a:cs typeface="Roboto Black"/>
              <a:sym typeface="Roboto Black"/>
            </a:endParaRPr>
          </a:p>
        </p:txBody>
      </p:sp>
      <p:sp>
        <p:nvSpPr>
          <p:cNvPr id="187" name="Google Shape;187;p4"/>
          <p:cNvSpPr txBox="1"/>
          <p:nvPr/>
        </p:nvSpPr>
        <p:spPr>
          <a:xfrm>
            <a:off x="3911600" y="2065544"/>
            <a:ext cx="6959600" cy="2726912"/>
          </a:xfrm>
          <a:prstGeom prst="rect">
            <a:avLst/>
          </a:prstGeom>
          <a:noFill/>
          <a:ln>
            <a:noFill/>
          </a:ln>
        </p:spPr>
        <p:txBody>
          <a:bodyPr spcFirstLastPara="1" wrap="square" lIns="360000" tIns="360000" rIns="360000" bIns="360000" anchor="ctr" anchorCtr="0">
            <a:noAutofit/>
          </a:bodyPr>
          <a:lstStyle/>
          <a:p>
            <a:pPr marL="285750" marR="0" lvl="0" indent="-184150" algn="l" rtl="0">
              <a:lnSpc>
                <a:spcPct val="100000"/>
              </a:lnSpc>
              <a:spcBef>
                <a:spcPts val="0"/>
              </a:spcBef>
              <a:spcAft>
                <a:spcPts val="0"/>
              </a:spcAft>
              <a:buClr>
                <a:srgbClr val="716FB3"/>
              </a:buClr>
              <a:buSzPts val="1600"/>
              <a:buFont typeface="Arial"/>
              <a:buChar char="•"/>
            </a:pPr>
            <a:r>
              <a:rPr lang="sk-SK" sz="1600" b="1" i="0" u="none" strike="noStrike" cap="none">
                <a:solidFill>
                  <a:schemeClr val="dk1"/>
                </a:solidFill>
                <a:latin typeface="Roboto Light"/>
                <a:ea typeface="Roboto Light"/>
                <a:cs typeface="Roboto Light"/>
                <a:sym typeface="Roboto Light"/>
              </a:rPr>
              <a:t>beletria</a:t>
            </a:r>
            <a:r>
              <a:rPr lang="sk-SK" sz="1600" b="0" i="0" u="none" strike="noStrike" cap="none">
                <a:solidFill>
                  <a:schemeClr val="dk1"/>
                </a:solidFill>
                <a:latin typeface="Roboto Light"/>
                <a:ea typeface="Roboto Light"/>
                <a:cs typeface="Roboto Light"/>
                <a:sym typeface="Roboto Light"/>
              </a:rPr>
              <a:t> – romány, poviedky, divadelné a rozhlasové hry, poézia, komiks, literatúra pre deti a mládež </a:t>
            </a:r>
            <a:endParaRPr sz="1600"/>
          </a:p>
          <a:p>
            <a:pPr marL="285750" marR="0" lvl="0" indent="-1841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diela autoriek a autorov, ktorí majú národnosť, sú obyvateľmi či súčasťou literárneho kultúrneho dedičstva krajín Kreatívnej Európy</a:t>
            </a:r>
            <a:endParaRPr sz="1600" b="0" i="0" u="none" strike="noStrike" cap="none">
              <a:solidFill>
                <a:schemeClr val="dk1"/>
              </a:solidFill>
              <a:latin typeface="Roboto Light"/>
              <a:ea typeface="Roboto Light"/>
              <a:cs typeface="Roboto Light"/>
              <a:sym typeface="Roboto Light"/>
            </a:endParaRPr>
          </a:p>
          <a:p>
            <a:pPr marL="285750" marR="0" lvl="0" indent="-184150" algn="l" rtl="0">
              <a:lnSpc>
                <a:spcPct val="100000"/>
              </a:lnSpc>
              <a:spcBef>
                <a:spcPts val="1800"/>
              </a:spcBef>
              <a:spcAft>
                <a:spcPts val="0"/>
              </a:spcAft>
              <a:buClr>
                <a:srgbClr val="716FB3"/>
              </a:buClr>
              <a:buSzPts val="1600"/>
              <a:buFont typeface="Arial"/>
              <a:buChar char="•"/>
            </a:pPr>
            <a:r>
              <a:rPr lang="sk-SK" sz="1600" b="1" i="0" u="none" strike="noStrike" cap="none">
                <a:solidFill>
                  <a:schemeClr val="dk1"/>
                </a:solidFill>
                <a:latin typeface="Roboto Light"/>
                <a:ea typeface="Roboto Light"/>
                <a:cs typeface="Roboto Light"/>
                <a:sym typeface="Roboto Light"/>
              </a:rPr>
              <a:t>diela, ktoré už boli publikované</a:t>
            </a:r>
            <a:endParaRPr sz="1600"/>
          </a:p>
          <a:p>
            <a:pPr marL="285750" marR="0" lvl="0" indent="-1841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diela, ktoré ešte </a:t>
            </a:r>
            <a:r>
              <a:rPr lang="sk-SK" sz="1600" b="1" i="0" u="none" strike="noStrike" cap="none">
                <a:solidFill>
                  <a:schemeClr val="dk1"/>
                </a:solidFill>
                <a:latin typeface="Roboto Light"/>
                <a:ea typeface="Roboto Light"/>
                <a:cs typeface="Roboto Light"/>
                <a:sym typeface="Roboto Light"/>
              </a:rPr>
              <a:t>nie sú preložené do zvoleného jazyka </a:t>
            </a:r>
            <a:r>
              <a:rPr lang="sk-SK" sz="1600" b="0" i="0" u="none" strike="noStrike" cap="none">
                <a:solidFill>
                  <a:schemeClr val="dk1"/>
                </a:solidFill>
                <a:latin typeface="Roboto Light"/>
                <a:ea typeface="Roboto Light"/>
                <a:cs typeface="Roboto Light"/>
                <a:sym typeface="Roboto Light"/>
              </a:rPr>
              <a:t>(pokiaľ nový preklad nezodpovedá jasne definovanej potrebe)</a:t>
            </a:r>
            <a:endParaRPr sz="1600"/>
          </a:p>
          <a:p>
            <a:pPr marL="285750" marR="0" lvl="0" indent="-184150" algn="l" rtl="0">
              <a:lnSpc>
                <a:spcPct val="100000"/>
              </a:lnSpc>
              <a:spcBef>
                <a:spcPts val="1800"/>
              </a:spcBef>
              <a:spcAft>
                <a:spcPts val="0"/>
              </a:spcAft>
              <a:buClr>
                <a:srgbClr val="716FB3"/>
              </a:buClr>
              <a:buSzPts val="1600"/>
              <a:buFont typeface="Arial"/>
              <a:buChar char="•"/>
            </a:pPr>
            <a:r>
              <a:rPr lang="sk-SK" sz="1600" b="0" i="0" u="none" strike="noStrike" cap="none">
                <a:solidFill>
                  <a:schemeClr val="dk1"/>
                </a:solidFill>
                <a:latin typeface="Roboto Light"/>
                <a:ea typeface="Roboto Light"/>
                <a:cs typeface="Roboto Light"/>
                <a:sym typeface="Roboto Light"/>
              </a:rPr>
              <a:t>môžu zahŕňať aktivity a náklady na vydanie, propagáciu a distribúciu diel beletrie napísaných </a:t>
            </a:r>
            <a:r>
              <a:rPr lang="sk-SK" sz="1600" b="1" i="0" u="none" strike="noStrike" cap="none">
                <a:solidFill>
                  <a:schemeClr val="dk1"/>
                </a:solidFill>
                <a:latin typeface="Roboto Light"/>
                <a:ea typeface="Roboto Light"/>
                <a:cs typeface="Roboto Light"/>
                <a:sym typeface="Roboto Light"/>
              </a:rPr>
              <a:t>v ukrajinskom jazyku</a:t>
            </a:r>
            <a:r>
              <a:rPr lang="sk-SK" sz="1600" b="0" i="0" u="none" strike="noStrike" cap="none">
                <a:solidFill>
                  <a:schemeClr val="dk1"/>
                </a:solidFill>
                <a:latin typeface="Roboto Light"/>
                <a:ea typeface="Roboto Light"/>
                <a:cs typeface="Roboto Light"/>
                <a:sym typeface="Roboto Light"/>
              </a:rPr>
              <a:t> </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3200"/>
              <a:buFont typeface="Roboto Light"/>
              <a:buNone/>
            </a:pPr>
            <a:r>
              <a:rPr lang="sk-SK" sz="1600" b="1" i="0" u="none" strike="noStrike" cap="none">
                <a:solidFill>
                  <a:srgbClr val="716FB3"/>
                </a:solidFill>
                <a:latin typeface="Roboto Light"/>
                <a:ea typeface="Roboto Light"/>
                <a:cs typeface="Roboto Light"/>
                <a:sym typeface="Roboto Light"/>
              </a:rPr>
              <a:t>X</a:t>
            </a:r>
            <a:r>
              <a:rPr lang="sk-SK" sz="1600" b="0" i="0" u="none" strike="noStrike" cap="none">
                <a:solidFill>
                  <a:schemeClr val="dk1"/>
                </a:solidFill>
                <a:latin typeface="Roboto Light"/>
                <a:ea typeface="Roboto Light"/>
                <a:cs typeface="Roboto Light"/>
                <a:sym typeface="Roboto Light"/>
              </a:rPr>
              <a:t> diela literatúry faktu nie sú oprávnené</a:t>
            </a:r>
            <a:endParaRPr sz="1600"/>
          </a:p>
          <a:p>
            <a:pPr marL="0" marR="0" lvl="0" indent="0" algn="l" rtl="0">
              <a:lnSpc>
                <a:spcPct val="100000"/>
              </a:lnSpc>
              <a:spcBef>
                <a:spcPts val="1800"/>
              </a:spcBef>
              <a:spcAft>
                <a:spcPts val="0"/>
              </a:spcAft>
              <a:buClr>
                <a:srgbClr val="716FB3"/>
              </a:buClr>
              <a:buSzPts val="3200"/>
              <a:buFont typeface="Roboto Light"/>
              <a:buNone/>
            </a:pPr>
            <a:r>
              <a:rPr lang="sk-SK" sz="1600" b="1" i="0" u="none" strike="noStrike" cap="none">
                <a:solidFill>
                  <a:srgbClr val="716FB3"/>
                </a:solidFill>
                <a:latin typeface="Roboto Light"/>
                <a:ea typeface="Roboto Light"/>
                <a:cs typeface="Roboto Light"/>
                <a:sym typeface="Roboto Light"/>
              </a:rPr>
              <a:t>X </a:t>
            </a:r>
            <a:r>
              <a:rPr lang="sk-SK" sz="1600" b="0" i="0" u="none" strike="noStrike" cap="none">
                <a:solidFill>
                  <a:schemeClr val="dk1"/>
                </a:solidFill>
                <a:latin typeface="Roboto Light"/>
                <a:ea typeface="Roboto Light"/>
                <a:cs typeface="Roboto Light"/>
                <a:sym typeface="Roboto Light"/>
              </a:rPr>
              <a:t>náklady na právo na preklad a právo na vydanie nie sú oprávnené</a:t>
            </a:r>
            <a:endParaRPr sz="1600" b="0" i="0" u="none" strike="noStrike" cap="none">
              <a:solidFill>
                <a:schemeClr val="dk1"/>
              </a:solidFill>
              <a:latin typeface="Roboto Light"/>
              <a:ea typeface="Roboto Light"/>
              <a:cs typeface="Roboto Light"/>
              <a:sym typeface="Roboto Light"/>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5"/>
          <p:cNvGrpSpPr/>
          <p:nvPr/>
        </p:nvGrpSpPr>
        <p:grpSpPr>
          <a:xfrm>
            <a:off x="770660" y="0"/>
            <a:ext cx="11421340" cy="5837210"/>
            <a:chOff x="770660" y="0"/>
            <a:chExt cx="11421340" cy="5837210"/>
          </a:xfrm>
        </p:grpSpPr>
        <p:sp>
          <p:nvSpPr>
            <p:cNvPr id="194" name="Google Shape;194;p5"/>
            <p:cNvSpPr/>
            <p:nvPr/>
          </p:nvSpPr>
          <p:spPr>
            <a:xfrm>
              <a:off x="8100508" y="0"/>
              <a:ext cx="4091492" cy="19901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195" name="Google Shape;195;p5"/>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196" name="Google Shape;196;p5"/>
          <p:cNvSpPr txBox="1"/>
          <p:nvPr/>
        </p:nvSpPr>
        <p:spPr>
          <a:xfrm>
            <a:off x="838200" y="2166823"/>
            <a:ext cx="337820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Výzva podporí okolo </a:t>
            </a:r>
            <a:r>
              <a:rPr lang="sk-SK" sz="1600" b="1" i="0" u="none" strike="noStrike" cap="none">
                <a:solidFill>
                  <a:schemeClr val="dk1"/>
                </a:solidFill>
                <a:latin typeface="Roboto Light"/>
                <a:ea typeface="Roboto Light"/>
                <a:cs typeface="Roboto Light"/>
                <a:sym typeface="Roboto Light"/>
              </a:rPr>
              <a:t>40 projektov</a:t>
            </a:r>
            <a:r>
              <a:rPr lang="sk-SK" sz="1600" b="0" i="0" u="none" strike="noStrike" cap="none">
                <a:solidFill>
                  <a:schemeClr val="dk1"/>
                </a:solidFill>
                <a:latin typeface="Roboto Light"/>
                <a:ea typeface="Roboto Light"/>
                <a:cs typeface="Roboto Light"/>
                <a:sym typeface="Roboto Light"/>
              </a:rPr>
              <a:t> implementovaných jedným subjektom alebo konzorciom organizácií. </a:t>
            </a:r>
            <a:endParaRPr/>
          </a:p>
          <a:p>
            <a:pPr marL="0" marR="0" lvl="0" indent="0" algn="l" rtl="0">
              <a:lnSpc>
                <a:spcPct val="100000"/>
              </a:lnSpc>
              <a:spcBef>
                <a:spcPts val="180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Predpokladaný rozpočet výzvy je </a:t>
            </a:r>
            <a:r>
              <a:rPr lang="sk-SK" sz="1600" b="1" i="0" u="none" strike="noStrike" cap="none">
                <a:solidFill>
                  <a:schemeClr val="dk1"/>
                </a:solidFill>
                <a:latin typeface="Roboto Light"/>
                <a:ea typeface="Roboto Light"/>
                <a:cs typeface="Roboto Light"/>
                <a:sym typeface="Roboto Light"/>
              </a:rPr>
              <a:t>5 milónov eur</a:t>
            </a:r>
            <a:r>
              <a:rPr lang="sk-SK" sz="1600" b="0" i="0" u="none" strike="noStrike" cap="none">
                <a:solidFill>
                  <a:schemeClr val="dk1"/>
                </a:solidFill>
                <a:latin typeface="Roboto Light"/>
                <a:ea typeface="Roboto Light"/>
                <a:cs typeface="Roboto Light"/>
                <a:sym typeface="Roboto Light"/>
              </a:rPr>
              <a:t>. </a:t>
            </a:r>
            <a:endParaRPr sz="1600" b="0" i="0" u="none" strike="noStrike" cap="none">
              <a:solidFill>
                <a:schemeClr val="dk1"/>
              </a:solidFill>
              <a:latin typeface="Roboto Medium"/>
              <a:ea typeface="Roboto Medium"/>
              <a:cs typeface="Roboto Medium"/>
              <a:sym typeface="Roboto Medium"/>
            </a:endParaRPr>
          </a:p>
        </p:txBody>
      </p:sp>
      <p:sp>
        <p:nvSpPr>
          <p:cNvPr id="197" name="Google Shape;197;p5"/>
          <p:cNvSpPr txBox="1"/>
          <p:nvPr/>
        </p:nvSpPr>
        <p:spPr>
          <a:xfrm>
            <a:off x="522436" y="508148"/>
            <a:ext cx="7117884"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Očakávaný dopad</a:t>
            </a:r>
            <a:endParaRPr sz="4000" b="1" i="0" u="none" strike="noStrike" cap="none">
              <a:solidFill>
                <a:srgbClr val="716FB3"/>
              </a:solidFill>
              <a:latin typeface="Roboto Black"/>
              <a:ea typeface="Roboto Black"/>
              <a:cs typeface="Roboto Black"/>
              <a:sym typeface="Roboto Black"/>
            </a:endParaRPr>
          </a:p>
        </p:txBody>
      </p:sp>
      <p:sp>
        <p:nvSpPr>
          <p:cNvPr id="198" name="Google Shape;198;p5"/>
          <p:cNvSpPr txBox="1"/>
          <p:nvPr/>
        </p:nvSpPr>
        <p:spPr>
          <a:xfrm>
            <a:off x="3911600" y="2065544"/>
            <a:ext cx="695960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200" b="0" i="0" u="none" strike="noStrike" cap="none">
                <a:solidFill>
                  <a:schemeClr val="dk1"/>
                </a:solidFill>
                <a:latin typeface="Roboto Light"/>
                <a:ea typeface="Roboto Light"/>
                <a:cs typeface="Roboto Light"/>
                <a:sym typeface="Roboto Light"/>
              </a:rPr>
              <a:t>Podporené budú projekty, ktoré:</a:t>
            </a:r>
            <a:endParaRPr sz="1200" b="0" i="0" u="none" strike="noStrike" cap="none">
              <a:solidFill>
                <a:schemeClr val="dk1"/>
              </a:solidFill>
              <a:latin typeface="Roboto Light"/>
              <a:ea typeface="Roboto Light"/>
              <a:cs typeface="Roboto Light"/>
              <a:sym typeface="Roboto Light"/>
            </a:endParaRPr>
          </a:p>
          <a:p>
            <a:pPr marL="285750" marR="0" lvl="0" indent="-260350" algn="l" rtl="0">
              <a:lnSpc>
                <a:spcPct val="100000"/>
              </a:lnSpc>
              <a:spcBef>
                <a:spcPts val="1800"/>
              </a:spcBef>
              <a:spcAft>
                <a:spcPts val="0"/>
              </a:spcAft>
              <a:buClr>
                <a:srgbClr val="716FB3"/>
              </a:buClr>
              <a:buSzPts val="2800"/>
              <a:buFont typeface="Arial"/>
              <a:buChar char="•"/>
            </a:pPr>
            <a:r>
              <a:rPr lang="sk-SK" sz="1200" b="1" i="0" u="none" strike="noStrike" cap="none">
                <a:solidFill>
                  <a:schemeClr val="dk1"/>
                </a:solidFill>
                <a:latin typeface="Roboto Light"/>
                <a:ea typeface="Roboto Light"/>
                <a:cs typeface="Roboto Light"/>
                <a:sym typeface="Roboto Light"/>
              </a:rPr>
              <a:t>posilňujú rozmanitosť literatúry </a:t>
            </a:r>
            <a:r>
              <a:rPr lang="sk-SK" sz="1200" b="0" i="0" u="none" strike="noStrike" cap="none">
                <a:solidFill>
                  <a:schemeClr val="dk1"/>
                </a:solidFill>
                <a:latin typeface="Roboto Light"/>
                <a:ea typeface="Roboto Light"/>
                <a:cs typeface="Roboto Light"/>
                <a:sym typeface="Roboto Light"/>
              </a:rPr>
              <a:t>v cieľovej krajine, resp. krajinách, zahrnutím beletrie z menej zastúpených krajín a najmä diel v menej používaných jazykoch</a:t>
            </a:r>
            <a:endParaRPr sz="1200" b="0" i="0" u="none" strike="noStrike" cap="none">
              <a:solidFill>
                <a:schemeClr val="dk1"/>
              </a:solidFill>
              <a:latin typeface="Roboto Light"/>
              <a:ea typeface="Roboto Light"/>
              <a:cs typeface="Roboto Light"/>
              <a:sym typeface="Roboto Light"/>
            </a:endParaRPr>
          </a:p>
          <a:p>
            <a:pPr marL="285750" marR="0" lvl="0" indent="-260350" algn="l" rtl="0">
              <a:lnSpc>
                <a:spcPct val="100000"/>
              </a:lnSpc>
              <a:spcBef>
                <a:spcPts val="1800"/>
              </a:spcBef>
              <a:spcAft>
                <a:spcPts val="0"/>
              </a:spcAft>
              <a:buClr>
                <a:srgbClr val="716FB3"/>
              </a:buClr>
              <a:buSzPts val="2800"/>
              <a:buFont typeface="Arial"/>
              <a:buChar char="•"/>
            </a:pPr>
            <a:r>
              <a:rPr lang="sk-SK" sz="1200" b="1" i="0" u="none" strike="noStrike" cap="none">
                <a:solidFill>
                  <a:schemeClr val="dk1"/>
                </a:solidFill>
                <a:latin typeface="Roboto Light"/>
                <a:ea typeface="Roboto Light"/>
                <a:cs typeface="Roboto Light"/>
                <a:sym typeface="Roboto Light"/>
              </a:rPr>
              <a:t>podporujú profesiu literárneho prekladu </a:t>
            </a:r>
            <a:r>
              <a:rPr lang="sk-SK" sz="1200" b="0" i="0" u="none" strike="noStrike" cap="none">
                <a:solidFill>
                  <a:schemeClr val="dk1"/>
                </a:solidFill>
                <a:latin typeface="Roboto Light"/>
                <a:ea typeface="Roboto Light"/>
                <a:cs typeface="Roboto Light"/>
                <a:sym typeface="Roboto Light"/>
              </a:rPr>
              <a:t>a rešpektujú princípy férového ohodnotenia </a:t>
            </a:r>
            <a:endParaRPr sz="1200" b="0" i="0" u="none" strike="noStrike" cap="none">
              <a:solidFill>
                <a:schemeClr val="dk1"/>
              </a:solidFill>
              <a:latin typeface="Roboto Light"/>
              <a:ea typeface="Roboto Light"/>
              <a:cs typeface="Roboto Light"/>
              <a:sym typeface="Roboto Light"/>
            </a:endParaRPr>
          </a:p>
          <a:p>
            <a:pPr marL="285750" marR="0" lvl="0" indent="-260350" algn="l" rtl="0">
              <a:lnSpc>
                <a:spcPct val="100000"/>
              </a:lnSpc>
              <a:spcBef>
                <a:spcPts val="1800"/>
              </a:spcBef>
              <a:spcAft>
                <a:spcPts val="0"/>
              </a:spcAft>
              <a:buClr>
                <a:srgbClr val="716FB3"/>
              </a:buClr>
              <a:buSzPts val="2800"/>
              <a:buFont typeface="Arial"/>
              <a:buChar char="•"/>
            </a:pPr>
            <a:r>
              <a:rPr lang="sk-SK" sz="1200" b="0" i="0" u="none" strike="noStrike" cap="none">
                <a:solidFill>
                  <a:schemeClr val="dk1"/>
                </a:solidFill>
                <a:latin typeface="Roboto Light"/>
                <a:ea typeface="Roboto Light"/>
                <a:cs typeface="Roboto Light"/>
                <a:sym typeface="Roboto Light"/>
              </a:rPr>
              <a:t>zaisťujú široký a jednoduchý prístup k európskej literatúre a </a:t>
            </a:r>
            <a:r>
              <a:rPr lang="sk-SK" sz="1200" b="1" i="0" u="none" strike="noStrike" cap="none">
                <a:solidFill>
                  <a:schemeClr val="dk1"/>
                </a:solidFill>
                <a:latin typeface="Roboto Light"/>
                <a:ea typeface="Roboto Light"/>
                <a:cs typeface="Roboto Light"/>
                <a:sym typeface="Roboto Light"/>
              </a:rPr>
              <a:t>prispievajú k rozvoju jej čitateľstva </a:t>
            </a:r>
            <a:r>
              <a:rPr lang="sk-SK" sz="1200" b="0" i="0" u="none" strike="noStrike" cap="none">
                <a:solidFill>
                  <a:schemeClr val="dk1"/>
                </a:solidFill>
                <a:latin typeface="Roboto Light"/>
                <a:ea typeface="Roboto Light"/>
                <a:cs typeface="Roboto Light"/>
                <a:sym typeface="Roboto Light"/>
              </a:rPr>
              <a:t>prostredníctvom výberu najefektívnejších distribučných a propagačných stratégií a výberu vhodných knižných formátov</a:t>
            </a:r>
            <a:endParaRPr sz="1000"/>
          </a:p>
          <a:p>
            <a:pPr marL="285750" marR="0" lvl="0" indent="-260350" algn="l" rtl="0">
              <a:lnSpc>
                <a:spcPct val="100000"/>
              </a:lnSpc>
              <a:spcBef>
                <a:spcPts val="1800"/>
              </a:spcBef>
              <a:spcAft>
                <a:spcPts val="0"/>
              </a:spcAft>
              <a:buClr>
                <a:srgbClr val="716FB3"/>
              </a:buClr>
              <a:buSzPts val="2800"/>
              <a:buFont typeface="Arial"/>
              <a:buChar char="•"/>
            </a:pPr>
            <a:r>
              <a:rPr lang="sk-SK" sz="1200" b="1" i="0" u="none" strike="noStrike" cap="none">
                <a:solidFill>
                  <a:schemeClr val="dk1"/>
                </a:solidFill>
                <a:latin typeface="Roboto Light"/>
                <a:ea typeface="Roboto Light"/>
                <a:cs typeface="Roboto Light"/>
                <a:sym typeface="Roboto Light"/>
              </a:rPr>
              <a:t>povzbudzujú spoluprácu medzi rôznymi aktérmi </a:t>
            </a:r>
            <a:r>
              <a:rPr lang="sk-SK" sz="1200" b="0" i="0" u="none" strike="noStrike" cap="none">
                <a:solidFill>
                  <a:schemeClr val="dk1"/>
                </a:solidFill>
                <a:latin typeface="Roboto Light"/>
                <a:ea typeface="Roboto Light"/>
                <a:cs typeface="Roboto Light"/>
                <a:sym typeface="Roboto Light"/>
              </a:rPr>
              <a:t>reťazca knižnej hodnoty: autorstvom, prekladateľstvom, distribúciou, predajom, knižnicami, literárnymi podujatiami či festivalmi</a:t>
            </a:r>
            <a:endParaRPr sz="1000"/>
          </a:p>
          <a:p>
            <a:pPr marL="285750" marR="0" lvl="0" indent="-260350" algn="l" rtl="0">
              <a:lnSpc>
                <a:spcPct val="100000"/>
              </a:lnSpc>
              <a:spcBef>
                <a:spcPts val="1800"/>
              </a:spcBef>
              <a:spcAft>
                <a:spcPts val="0"/>
              </a:spcAft>
              <a:buClr>
                <a:srgbClr val="716FB3"/>
              </a:buClr>
              <a:buSzPts val="2800"/>
              <a:buFont typeface="Arial"/>
              <a:buChar char="•"/>
            </a:pPr>
            <a:r>
              <a:rPr lang="sk-SK" sz="1200" b="0" i="0" u="none" strike="noStrike" cap="none">
                <a:solidFill>
                  <a:schemeClr val="dk1"/>
                </a:solidFill>
                <a:latin typeface="Roboto Light"/>
                <a:ea typeface="Roboto Light"/>
                <a:cs typeface="Roboto Light"/>
                <a:sym typeface="Roboto Light"/>
              </a:rPr>
              <a:t>prispievajú k prierezovým prioritám EÚ</a:t>
            </a:r>
            <a:endParaRPr sz="10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6"/>
          <p:cNvGrpSpPr/>
          <p:nvPr/>
        </p:nvGrpSpPr>
        <p:grpSpPr>
          <a:xfrm>
            <a:off x="770660" y="0"/>
            <a:ext cx="11421340" cy="5837210"/>
            <a:chOff x="770660" y="0"/>
            <a:chExt cx="11421340" cy="5837210"/>
          </a:xfrm>
        </p:grpSpPr>
        <p:sp>
          <p:nvSpPr>
            <p:cNvPr id="205" name="Google Shape;205;p6"/>
            <p:cNvSpPr/>
            <p:nvPr/>
          </p:nvSpPr>
          <p:spPr>
            <a:xfrm>
              <a:off x="8747760" y="0"/>
              <a:ext cx="3444240" cy="1720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06" name="Google Shape;206;p6"/>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207" name="Google Shape;207;p6"/>
          <p:cNvSpPr txBox="1"/>
          <p:nvPr/>
        </p:nvSpPr>
        <p:spPr>
          <a:xfrm>
            <a:off x="838200" y="2166823"/>
            <a:ext cx="4384040" cy="2625633"/>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V žiadosti je nutné opísať, ako projekt plánuje prispieť k prierezovým prioritám EÚ.</a:t>
            </a:r>
            <a:endParaRPr sz="1600" b="0" i="0" u="none" strike="noStrike" cap="none">
              <a:solidFill>
                <a:schemeClr val="dk1"/>
              </a:solidFill>
              <a:latin typeface="Roboto Light"/>
              <a:ea typeface="Roboto Light"/>
              <a:cs typeface="Roboto Light"/>
              <a:sym typeface="Roboto Light"/>
            </a:endParaRPr>
          </a:p>
        </p:txBody>
      </p:sp>
      <p:sp>
        <p:nvSpPr>
          <p:cNvPr id="208" name="Google Shape;208;p6"/>
          <p:cNvSpPr txBox="1"/>
          <p:nvPr/>
        </p:nvSpPr>
        <p:spPr>
          <a:xfrm>
            <a:off x="522436" y="508148"/>
            <a:ext cx="8225324"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Prierezové priority EÚ</a:t>
            </a:r>
            <a:endParaRPr sz="4000" b="1" i="0" u="none" strike="noStrike" cap="none">
              <a:solidFill>
                <a:srgbClr val="716FB3"/>
              </a:solidFill>
              <a:latin typeface="Roboto Black"/>
              <a:ea typeface="Roboto Black"/>
              <a:cs typeface="Roboto Black"/>
              <a:sym typeface="Roboto Black"/>
            </a:endParaRPr>
          </a:p>
        </p:txBody>
      </p:sp>
      <p:sp>
        <p:nvSpPr>
          <p:cNvPr id="209" name="Google Shape;209;p6"/>
          <p:cNvSpPr txBox="1"/>
          <p:nvPr/>
        </p:nvSpPr>
        <p:spPr>
          <a:xfrm>
            <a:off x="6355080" y="2065544"/>
            <a:ext cx="469900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Ekologické úsilie</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rgbClr val="716FB3"/>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Greening the Creative Europe programme</a:t>
            </a:r>
            <a:endParaRPr sz="1600" b="0" i="0" u="none" strike="noStrike" cap="none">
              <a:solidFill>
                <a:srgbClr val="716FB3"/>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rgbClr val="716FB3"/>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Quality assessment of green aspects</a:t>
            </a:r>
            <a:endParaRPr sz="1600" b="0" i="0" u="none" strike="noStrike" cap="none">
              <a:solidFill>
                <a:srgbClr val="716FB3"/>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Inklúzia a rodová rovnosť</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chemeClr val="dk1"/>
                </a:solidFill>
                <a:latin typeface="Roboto Light"/>
                <a:ea typeface="Roboto Light"/>
                <a:cs typeface="Roboto Light"/>
                <a:sym typeface="Roboto 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Commission equality strategies</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Digitálny prechod</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rgbClr val="716FB3"/>
                </a:solidFill>
                <a:latin typeface="Roboto Light"/>
                <a:ea typeface="Roboto Light"/>
                <a:cs typeface="Roboto Light"/>
                <a:sym typeface="Roboto 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Artificial Intelligence Act</a:t>
            </a:r>
            <a:endParaRPr sz="1600" b="0" i="0" u="none" strike="noStrike" cap="none">
              <a:solidFill>
                <a:srgbClr val="716FB3"/>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chemeClr val="dk1"/>
                </a:solidFill>
                <a:latin typeface="Roboto Light"/>
                <a:ea typeface="Roboto Light"/>
                <a:cs typeface="Roboto Light"/>
                <a:sym typeface="Roboto 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European Declaration on Digital Rights and Principles</a:t>
            </a: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1800"/>
              </a:spcBef>
              <a:spcAft>
                <a:spcPts val="0"/>
              </a:spcAft>
              <a:buClr>
                <a:srgbClr val="716FB3"/>
              </a:buClr>
              <a:buSzPts val="1600"/>
              <a:buFont typeface="Roboto Light"/>
              <a:buNone/>
            </a:pPr>
            <a:r>
              <a:rPr lang="sk-SK" sz="1600" b="0" i="0" u="none" strike="noStrike" cap="none">
                <a:solidFill>
                  <a:schemeClr val="dk1"/>
                </a:solidFill>
                <a:latin typeface="Roboto Light"/>
                <a:ea typeface="Roboto Light"/>
                <a:cs typeface="Roboto Light"/>
                <a:sym typeface="Roboto Light"/>
              </a:rPr>
              <a:t>Medzinárodné vzťahy</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chemeClr val="dk1"/>
                </a:solidFill>
                <a:latin typeface="Roboto Light"/>
                <a:ea typeface="Roboto Light"/>
                <a:cs typeface="Roboto Light"/>
                <a:sym typeface="Roboto 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Supporting Ukrainian artists and cultural organisations to co-create/showcase</a:t>
            </a:r>
            <a:endParaRPr sz="1600" b="0" i="0" u="none" strike="noStrike" cap="none">
              <a:solidFill>
                <a:schemeClr val="dk1"/>
              </a:solidFill>
              <a:latin typeface="Roboto Light"/>
              <a:ea typeface="Roboto Light"/>
              <a:cs typeface="Roboto Light"/>
              <a:sym typeface="Roboto Light"/>
            </a:endParaRPr>
          </a:p>
          <a:p>
            <a:pPr marL="285750" marR="0" lvl="0" indent="-285750" algn="l" rtl="0">
              <a:lnSpc>
                <a:spcPct val="100000"/>
              </a:lnSpc>
              <a:spcBef>
                <a:spcPts val="0"/>
              </a:spcBef>
              <a:spcAft>
                <a:spcPts val="0"/>
              </a:spcAft>
              <a:buClr>
                <a:srgbClr val="716FB3"/>
              </a:buClr>
              <a:buSzPts val="3200"/>
              <a:buFont typeface="Arial"/>
              <a:buChar char="•"/>
            </a:pPr>
            <a:r>
              <a:rPr lang="sk-SK" sz="1600" b="0" i="0" u="sng" strike="noStrike" cap="none">
                <a:solidFill>
                  <a:schemeClr val="dk1"/>
                </a:solidFill>
                <a:latin typeface="Roboto Light"/>
                <a:ea typeface="Roboto Light"/>
                <a:cs typeface="Roboto Light"/>
                <a:sym typeface="Roboto 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Culture and democracy report</a:t>
            </a:r>
            <a:endParaRPr sz="1600" b="0" i="0" u="none" strike="noStrike" cap="none">
              <a:solidFill>
                <a:schemeClr val="dk1"/>
              </a:solidFill>
              <a:latin typeface="Roboto Light"/>
              <a:ea typeface="Roboto Light"/>
              <a:cs typeface="Roboto Light"/>
              <a:sym typeface="Roboto Light"/>
            </a:endParaRPr>
          </a:p>
        </p:txBody>
      </p:sp>
      <p:sp>
        <p:nvSpPr>
          <p:cNvPr id="210" name="Google Shape;210;p6"/>
          <p:cNvSpPr txBox="1"/>
          <p:nvPr/>
        </p:nvSpPr>
        <p:spPr>
          <a:xfrm>
            <a:off x="2215988" y="4331618"/>
            <a:ext cx="3629641" cy="822290"/>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7"/>
          <p:cNvGrpSpPr/>
          <p:nvPr/>
        </p:nvGrpSpPr>
        <p:grpSpPr>
          <a:xfrm>
            <a:off x="770660" y="0"/>
            <a:ext cx="11421340" cy="5837210"/>
            <a:chOff x="770660" y="0"/>
            <a:chExt cx="11421340" cy="5837210"/>
          </a:xfrm>
        </p:grpSpPr>
        <p:sp>
          <p:nvSpPr>
            <p:cNvPr id="217" name="Google Shape;217;p7"/>
            <p:cNvSpPr/>
            <p:nvPr/>
          </p:nvSpPr>
          <p:spPr>
            <a:xfrm>
              <a:off x="9983096" y="0"/>
              <a:ext cx="2208904" cy="17104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18" name="Google Shape;218;p7"/>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grpSp>
        <p:nvGrpSpPr>
          <p:cNvPr id="219" name="Google Shape;219;p7"/>
          <p:cNvGrpSpPr/>
          <p:nvPr/>
        </p:nvGrpSpPr>
        <p:grpSpPr>
          <a:xfrm>
            <a:off x="1075269" y="675631"/>
            <a:ext cx="10472972" cy="3881438"/>
            <a:chOff x="1074627" y="1825624"/>
            <a:chExt cx="10385671" cy="3881438"/>
          </a:xfrm>
        </p:grpSpPr>
        <p:sp>
          <p:nvSpPr>
            <p:cNvPr id="220" name="Google Shape;220;p7"/>
            <p:cNvSpPr/>
            <p:nvPr/>
          </p:nvSpPr>
          <p:spPr>
            <a:xfrm>
              <a:off x="1074627" y="1825624"/>
              <a:ext cx="3281474" cy="3881438"/>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14300" tIns="776275" rIns="114300" bIns="776275" anchor="t" anchorCtr="0">
              <a:noAutofit/>
            </a:bodyPr>
            <a:lstStyle/>
            <a:p>
              <a:pPr marL="0" marR="0" lvl="0" indent="0" algn="l" rtl="0">
                <a:spcBef>
                  <a:spcPts val="0"/>
                </a:spcBef>
                <a:spcAft>
                  <a:spcPts val="0"/>
                </a:spcAft>
                <a:buNone/>
              </a:pPr>
              <a:r>
                <a:rPr lang="sk-SK" sz="1800" b="0" i="0" u="none" strike="noStrike" cap="none">
                  <a:solidFill>
                    <a:schemeClr val="dk1"/>
                  </a:solidFill>
                  <a:latin typeface="Roboto Light"/>
                  <a:ea typeface="Roboto Light"/>
                  <a:cs typeface="Roboto Light"/>
                  <a:sym typeface="Roboto Light"/>
                </a:rPr>
                <a:t>Malý</a:t>
              </a:r>
              <a:endParaRPr sz="1800" b="0" i="0" u="none" strike="noStrike" cap="none">
                <a:solidFill>
                  <a:schemeClr val="dk1"/>
                </a:solidFill>
                <a:latin typeface="Roboto Light"/>
                <a:ea typeface="Roboto Light"/>
                <a:cs typeface="Roboto Light"/>
                <a:sym typeface="Roboto Light"/>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min. 5 prekladov</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a:t>
              </a:r>
              <a:r>
                <a:rPr lang="sk-SK" sz="1600" b="0" i="0" u="none" strike="noStrike" cap="none">
                  <a:solidFill>
                    <a:schemeClr val="dk1"/>
                  </a:solidFill>
                  <a:latin typeface="Roboto Medium"/>
                  <a:ea typeface="Roboto Medium"/>
                  <a:cs typeface="Roboto Medium"/>
                  <a:sym typeface="Roboto Medium"/>
                </a:rPr>
                <a:t>€ 100,000</a:t>
              </a:r>
              <a:endParaRPr sz="1600" b="0" i="0" u="none" strike="noStrike" cap="none">
                <a:solidFill>
                  <a:schemeClr val="dk1"/>
                </a:solidFill>
                <a:latin typeface="Roboto Medium"/>
                <a:ea typeface="Roboto Medium"/>
                <a:cs typeface="Roboto Medium"/>
                <a:sym typeface="Roboto Medium"/>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 výška podpory 60%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predfinancovanie 80%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štandardná dĺžka projektu do 36 mesiacov</a:t>
              </a:r>
              <a:endParaRPr sz="1600" b="0" i="0" u="none" strike="noStrike" cap="none">
                <a:solidFill>
                  <a:schemeClr val="dk1"/>
                </a:solidFill>
                <a:latin typeface="Roboto Light"/>
                <a:ea typeface="Roboto Light"/>
                <a:cs typeface="Roboto Light"/>
                <a:sym typeface="Roboto Light"/>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jednotlivý subjekt alebo konzorcium organizácií</a:t>
              </a:r>
              <a:endParaRPr sz="1600" b="0" i="0" u="none" strike="noStrike" cap="none">
                <a:solidFill>
                  <a:schemeClr val="dk1"/>
                </a:solidFill>
                <a:latin typeface="Roboto Light"/>
                <a:ea typeface="Roboto Light"/>
                <a:cs typeface="Roboto Light"/>
                <a:sym typeface="Roboto Light"/>
              </a:endParaRPr>
            </a:p>
          </p:txBody>
        </p:sp>
        <p:sp>
          <p:nvSpPr>
            <p:cNvPr id="221" name="Google Shape;221;p7"/>
            <p:cNvSpPr/>
            <p:nvPr/>
          </p:nvSpPr>
          <p:spPr>
            <a:xfrm>
              <a:off x="4560554" y="1825624"/>
              <a:ext cx="3281475" cy="3881438"/>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14300" tIns="776275" rIns="114300" bIns="776275" anchor="t" anchorCtr="0">
              <a:noAutofit/>
            </a:bodyPr>
            <a:lstStyle/>
            <a:p>
              <a:pPr marL="0" marR="0" lvl="0" indent="0" algn="l" rtl="0">
                <a:spcBef>
                  <a:spcPts val="0"/>
                </a:spcBef>
                <a:spcAft>
                  <a:spcPts val="0"/>
                </a:spcAft>
                <a:buNone/>
              </a:pPr>
              <a:r>
                <a:rPr lang="sk-SK" sz="1800" b="0" i="0" u="none" strike="noStrike" cap="none">
                  <a:solidFill>
                    <a:schemeClr val="dk1"/>
                  </a:solidFill>
                  <a:latin typeface="Roboto Light"/>
                  <a:ea typeface="Roboto Light"/>
                  <a:cs typeface="Roboto Light"/>
                  <a:sym typeface="Roboto Light"/>
                </a:rPr>
                <a:t>Stredný</a:t>
              </a:r>
              <a:endParaRPr sz="1800" b="0" i="0" u="none" strike="noStrike" cap="none">
                <a:solidFill>
                  <a:schemeClr val="dk1"/>
                </a:solidFill>
                <a:latin typeface="Roboto Light"/>
                <a:ea typeface="Roboto Light"/>
                <a:cs typeface="Roboto Light"/>
                <a:sym typeface="Roboto Light"/>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min. 11 prekladov</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a:t>
              </a:r>
              <a:r>
                <a:rPr lang="sk-SK" sz="1600" b="0" i="0" u="none" strike="noStrike" cap="none">
                  <a:solidFill>
                    <a:schemeClr val="dk1"/>
                  </a:solidFill>
                  <a:latin typeface="Roboto Medium"/>
                  <a:ea typeface="Roboto Medium"/>
                  <a:cs typeface="Roboto Medium"/>
                  <a:sym typeface="Roboto Medium"/>
                </a:rPr>
                <a:t>€ 200,000 </a:t>
              </a:r>
              <a:endParaRPr sz="1600" b="0" i="0" u="none" strike="noStrike" cap="none">
                <a:solidFill>
                  <a:schemeClr val="dk1"/>
                </a:solidFill>
                <a:latin typeface="Roboto Medium"/>
                <a:ea typeface="Roboto Medium"/>
                <a:cs typeface="Roboto Medium"/>
                <a:sym typeface="Roboto Medium"/>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 výška podpory 60%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predfinancovanie 80%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štandardná dĺžka projektu do 36 mesiacov</a:t>
              </a:r>
              <a:endParaRPr sz="1600" b="0" i="0" u="none" strike="noStrike" cap="none">
                <a:solidFill>
                  <a:schemeClr val="dk1"/>
                </a:solidFill>
                <a:latin typeface="Roboto Light"/>
                <a:ea typeface="Roboto Light"/>
                <a:cs typeface="Roboto Light"/>
                <a:sym typeface="Roboto Light"/>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jednotlivý subjekt alebo konzorcium organizácií</a:t>
              </a:r>
              <a:endParaRPr sz="1600" b="0" i="0" u="none" strike="noStrike" cap="none">
                <a:solidFill>
                  <a:schemeClr val="dk1"/>
                </a:solidFill>
                <a:latin typeface="Roboto Light"/>
                <a:ea typeface="Roboto Light"/>
                <a:cs typeface="Roboto Light"/>
                <a:sym typeface="Roboto Light"/>
              </a:endParaRPr>
            </a:p>
          </p:txBody>
        </p:sp>
        <p:sp>
          <p:nvSpPr>
            <p:cNvPr id="222" name="Google Shape;222;p7"/>
            <p:cNvSpPr/>
            <p:nvPr/>
          </p:nvSpPr>
          <p:spPr>
            <a:xfrm>
              <a:off x="8124292" y="1825624"/>
              <a:ext cx="3336006" cy="3881438"/>
            </a:xfrm>
            <a:custGeom>
              <a:avLst/>
              <a:gdLst/>
              <a:ahLst/>
              <a:cxnLst/>
              <a:rect l="l" t="t" r="r" b="b"/>
              <a:pathLst>
                <a:path w="10000" h="10000" extrusionOk="0">
                  <a:moveTo>
                    <a:pt x="0" y="10000"/>
                  </a:moveTo>
                  <a:lnTo>
                    <a:pt x="0" y="0"/>
                  </a:lnTo>
                  <a:lnTo>
                    <a:pt x="10000" y="2000"/>
                  </a:lnTo>
                  <a:lnTo>
                    <a:pt x="10000" y="8000"/>
                  </a:lnTo>
                  <a:lnTo>
                    <a:pt x="0" y="10000"/>
                  </a:lnTo>
                  <a:close/>
                </a:path>
              </a:pathLst>
            </a:custGeom>
            <a:noFill/>
            <a:ln>
              <a:noFill/>
            </a:ln>
          </p:spPr>
          <p:txBody>
            <a:bodyPr spcFirstLastPara="1" wrap="square" lIns="114300" tIns="776275" rIns="114300" bIns="776275" anchor="t" anchorCtr="0">
              <a:noAutofit/>
            </a:bodyPr>
            <a:lstStyle/>
            <a:p>
              <a:pPr marL="0" marR="0" lvl="0" indent="0" algn="l" rtl="0">
                <a:spcBef>
                  <a:spcPts val="0"/>
                </a:spcBef>
                <a:spcAft>
                  <a:spcPts val="0"/>
                </a:spcAft>
                <a:buNone/>
              </a:pPr>
              <a:r>
                <a:rPr lang="sk-SK" sz="1800" b="0" i="0" u="none" strike="noStrike" cap="none">
                  <a:solidFill>
                    <a:schemeClr val="dk1"/>
                  </a:solidFill>
                  <a:latin typeface="Roboto Light"/>
                  <a:ea typeface="Roboto Light"/>
                  <a:cs typeface="Roboto Light"/>
                  <a:sym typeface="Roboto Light"/>
                </a:rPr>
                <a:t>Veľký</a:t>
              </a:r>
              <a:endParaRPr sz="1800" b="0" i="0" u="none" strike="noStrike" cap="none">
                <a:solidFill>
                  <a:schemeClr val="dk1"/>
                </a:solidFill>
                <a:latin typeface="Roboto Light"/>
                <a:ea typeface="Roboto Light"/>
                <a:cs typeface="Roboto Light"/>
                <a:sym typeface="Roboto Light"/>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min. 21 prekladov</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a:t>
              </a:r>
              <a:r>
                <a:rPr lang="sk-SK" sz="1600" b="0" i="0" u="none" strike="noStrike" cap="none">
                  <a:solidFill>
                    <a:schemeClr val="dk1"/>
                  </a:solidFill>
                  <a:latin typeface="Roboto Medium"/>
                  <a:ea typeface="Roboto Medium"/>
                  <a:cs typeface="Roboto Medium"/>
                  <a:sym typeface="Roboto Medium"/>
                </a:rPr>
                <a:t>€ 300,000 </a:t>
              </a:r>
              <a:endParaRPr sz="1600" b="0" i="0" u="none" strike="noStrike" cap="none">
                <a:solidFill>
                  <a:schemeClr val="dk1"/>
                </a:solidFill>
                <a:latin typeface="Roboto Medium"/>
                <a:ea typeface="Roboto Medium"/>
                <a:cs typeface="Roboto Medium"/>
                <a:sym typeface="Roboto Medium"/>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max. výška podpory 60%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predfinancovanie 80%</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štandardná dĺžka projektu do 36 mesiacov</a:t>
              </a:r>
              <a:endParaRPr/>
            </a:p>
            <a:p>
              <a:pPr marL="285750" marR="0" lvl="1" indent="-285750" algn="l" rtl="0">
                <a:spcBef>
                  <a:spcPts val="1800"/>
                </a:spcBef>
                <a:spcAft>
                  <a:spcPts val="0"/>
                </a:spcAft>
                <a:buClr>
                  <a:srgbClr val="716FB3"/>
                </a:buClr>
                <a:buSzPts val="3200"/>
                <a:buFont typeface="Arial"/>
                <a:buChar char="•"/>
              </a:pPr>
              <a:r>
                <a:rPr lang="sk-SK" sz="1600" b="0" i="0" u="none" strike="noStrike" cap="none">
                  <a:solidFill>
                    <a:schemeClr val="dk1"/>
                  </a:solidFill>
                  <a:latin typeface="Roboto Light"/>
                  <a:ea typeface="Roboto Light"/>
                  <a:cs typeface="Roboto Light"/>
                  <a:sym typeface="Roboto Light"/>
                </a:rPr>
                <a:t>konzorcium organizácií (min. 2 oprávnené organizácie)</a:t>
              </a:r>
              <a:endParaRPr sz="1600" b="0" i="0" u="none" strike="noStrike" cap="none">
                <a:solidFill>
                  <a:schemeClr val="dk1"/>
                </a:solidFill>
                <a:latin typeface="Roboto Light"/>
                <a:ea typeface="Roboto Light"/>
                <a:cs typeface="Roboto Light"/>
                <a:sym typeface="Roboto Light"/>
              </a:endParaRPr>
            </a:p>
          </p:txBody>
        </p:sp>
      </p:grpSp>
      <p:sp>
        <p:nvSpPr>
          <p:cNvPr id="223" name="Google Shape;223;p7"/>
          <p:cNvSpPr txBox="1"/>
          <p:nvPr/>
        </p:nvSpPr>
        <p:spPr>
          <a:xfrm>
            <a:off x="522436" y="508148"/>
            <a:ext cx="7420085"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Rozsah projektu</a:t>
            </a:r>
            <a:endParaRPr sz="4000" b="0" i="0" u="none" strike="noStrike" cap="none">
              <a:solidFill>
                <a:srgbClr val="716FB3"/>
              </a:solidFill>
              <a:latin typeface="Roboto Black"/>
              <a:ea typeface="Roboto Black"/>
              <a:cs typeface="Roboto Black"/>
              <a:sym typeface="Roboto Black"/>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8"/>
          <p:cNvGrpSpPr/>
          <p:nvPr/>
        </p:nvGrpSpPr>
        <p:grpSpPr>
          <a:xfrm>
            <a:off x="770660" y="0"/>
            <a:ext cx="11421339" cy="5837210"/>
            <a:chOff x="770660" y="0"/>
            <a:chExt cx="11421339" cy="5837210"/>
          </a:xfrm>
        </p:grpSpPr>
        <p:sp>
          <p:nvSpPr>
            <p:cNvPr id="230" name="Google Shape;230;p8"/>
            <p:cNvSpPr/>
            <p:nvPr/>
          </p:nvSpPr>
          <p:spPr>
            <a:xfrm>
              <a:off x="8197326" y="0"/>
              <a:ext cx="3994673" cy="25925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231" name="Google Shape;231;p8"/>
            <p:cNvSpPr/>
            <p:nvPr/>
          </p:nvSpPr>
          <p:spPr>
            <a:xfrm>
              <a:off x="770660" y="1020790"/>
              <a:ext cx="10659340" cy="4816420"/>
            </a:xfrm>
            <a:prstGeom prst="rect">
              <a:avLst/>
            </a:prstGeom>
            <a:solidFill>
              <a:srgbClr val="ECF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grpSp>
      <p:sp>
        <p:nvSpPr>
          <p:cNvPr id="232" name="Google Shape;232;p8"/>
          <p:cNvSpPr txBox="1"/>
          <p:nvPr/>
        </p:nvSpPr>
        <p:spPr>
          <a:xfrm>
            <a:off x="522436" y="508148"/>
            <a:ext cx="6961206" cy="782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16FB3"/>
              </a:buClr>
              <a:buSzPts val="4000"/>
              <a:buFont typeface="Roboto Black"/>
              <a:buNone/>
            </a:pPr>
            <a:r>
              <a:rPr lang="sk-SK" sz="4000" b="0" i="0" u="none" strike="noStrike" cap="none">
                <a:solidFill>
                  <a:srgbClr val="716FB3"/>
                </a:solidFill>
                <a:latin typeface="Roboto Black"/>
                <a:ea typeface="Roboto Black"/>
                <a:cs typeface="Roboto Black"/>
                <a:sym typeface="Roboto Black"/>
              </a:rPr>
              <a:t>Odporúčania</a:t>
            </a:r>
            <a:endParaRPr sz="4000" b="1" i="0" u="none" strike="sngStrike" cap="none">
              <a:solidFill>
                <a:srgbClr val="716FB3"/>
              </a:solidFill>
              <a:highlight>
                <a:srgbClr val="FFFF00"/>
              </a:highlight>
              <a:latin typeface="Roboto Black"/>
              <a:ea typeface="Roboto Black"/>
              <a:cs typeface="Roboto Black"/>
              <a:sym typeface="Roboto Black"/>
            </a:endParaRPr>
          </a:p>
        </p:txBody>
      </p:sp>
      <p:sp>
        <p:nvSpPr>
          <p:cNvPr id="233" name="Google Shape;233;p8"/>
          <p:cNvSpPr txBox="1"/>
          <p:nvPr/>
        </p:nvSpPr>
        <p:spPr>
          <a:xfrm>
            <a:off x="4673600" y="2065544"/>
            <a:ext cx="6065520" cy="2726912"/>
          </a:xfrm>
          <a:prstGeom prst="rect">
            <a:avLst/>
          </a:prstGeom>
          <a:noFill/>
          <a:ln>
            <a:noFill/>
          </a:ln>
        </p:spPr>
        <p:txBody>
          <a:bodyPr spcFirstLastPara="1" wrap="square" lIns="360000" tIns="360000" rIns="360000" bIns="360000" anchor="ctr" anchorCtr="0">
            <a:noAutofit/>
          </a:bodyPr>
          <a:lstStyle/>
          <a:p>
            <a:pPr marL="0" marR="0" lvl="0" indent="0" algn="l" rtl="0">
              <a:lnSpc>
                <a:spcPct val="100000"/>
              </a:lnSpc>
              <a:spcBef>
                <a:spcPts val="0"/>
              </a:spcBef>
              <a:spcAft>
                <a:spcPts val="0"/>
              </a:spcAft>
              <a:buClr>
                <a:srgbClr val="716FB3"/>
              </a:buClr>
              <a:buSzPts val="1600"/>
              <a:buFont typeface="Roboto Light"/>
              <a:buNone/>
            </a:pPr>
            <a:r>
              <a:rPr lang="sk-SK" sz="1600" b="0" i="0" u="none" strike="noStrike" cap="none" dirty="0">
                <a:solidFill>
                  <a:schemeClr val="dk1"/>
                </a:solidFill>
                <a:latin typeface="Roboto Light"/>
                <a:ea typeface="Roboto Light"/>
                <a:cs typeface="Roboto Light"/>
                <a:sym typeface="Roboto Light"/>
              </a:rPr>
              <a:t>Odporúča sa alokovať medzi </a:t>
            </a:r>
            <a:r>
              <a:rPr lang="sk-SK" sz="1600" b="1" i="0" u="none" strike="noStrike" cap="none" dirty="0">
                <a:solidFill>
                  <a:schemeClr val="dk1"/>
                </a:solidFill>
                <a:latin typeface="Roboto Light"/>
                <a:ea typeface="Roboto Light"/>
                <a:cs typeface="Roboto Light"/>
                <a:sym typeface="Roboto Light"/>
              </a:rPr>
              <a:t>20 až 30 percentami projektového rozpočtu na odmenu prekladu </a:t>
            </a:r>
            <a:r>
              <a:rPr lang="sk-SK" sz="1600" b="0" i="0" u="none" strike="noStrike" cap="none" dirty="0">
                <a:solidFill>
                  <a:schemeClr val="dk1"/>
                </a:solidFill>
                <a:latin typeface="Roboto Light"/>
                <a:ea typeface="Roboto Light"/>
                <a:cs typeface="Roboto Light"/>
                <a:sym typeface="Roboto Light"/>
              </a:rPr>
              <a:t>(vzťahuje sa na romány) a zabezpečiť uznanie a </a:t>
            </a:r>
            <a:r>
              <a:rPr lang="sk-SK" sz="1600" b="1" i="0" u="none" strike="noStrike" cap="none" dirty="0">
                <a:solidFill>
                  <a:schemeClr val="dk1"/>
                </a:solidFill>
                <a:latin typeface="Roboto Light"/>
                <a:ea typeface="Roboto Light"/>
                <a:cs typeface="Roboto Light"/>
                <a:sym typeface="Roboto Light"/>
              </a:rPr>
              <a:t>viditeľnosť prekladateľky, prekladateľa</a:t>
            </a:r>
            <a:r>
              <a:rPr lang="sk-SK" sz="1600" b="0" i="0" u="none" strike="noStrike" cap="none" dirty="0">
                <a:solidFill>
                  <a:schemeClr val="dk1"/>
                </a:solidFill>
                <a:latin typeface="Roboto Light"/>
                <a:ea typeface="Roboto Light"/>
                <a:cs typeface="Roboto Light"/>
                <a:sym typeface="Roboto Light"/>
              </a:rPr>
              <a:t> – menovaním ideálne na obálke knihy a uvedením ich životopisu vo vydanom diele. </a:t>
            </a:r>
            <a:endParaRPr dirty="0"/>
          </a:p>
          <a:p>
            <a:pPr marL="0" marR="0" lvl="0" indent="0" algn="l" rtl="0">
              <a:lnSpc>
                <a:spcPct val="100000"/>
              </a:lnSpc>
              <a:spcBef>
                <a:spcPts val="1800"/>
              </a:spcBef>
              <a:spcAft>
                <a:spcPts val="0"/>
              </a:spcAft>
              <a:buClr>
                <a:srgbClr val="716FB3"/>
              </a:buClr>
              <a:buSzPts val="1600"/>
              <a:buFont typeface="Roboto Light"/>
              <a:buNone/>
            </a:pPr>
            <a:r>
              <a:rPr lang="sk-SK" sz="1600" b="0" i="0" u="none" strike="noStrike" cap="none" dirty="0">
                <a:solidFill>
                  <a:schemeClr val="dk1"/>
                </a:solidFill>
                <a:latin typeface="Roboto Light"/>
                <a:ea typeface="Roboto Light"/>
                <a:cs typeface="Roboto Light"/>
                <a:sym typeface="Roboto Light"/>
              </a:rPr>
              <a:t>Vydavateľstvá musia </a:t>
            </a:r>
            <a:r>
              <a:rPr lang="sk-SK" sz="1600" b="1" i="0" u="none" strike="noStrike" cap="none" dirty="0">
                <a:solidFill>
                  <a:schemeClr val="dk1"/>
                </a:solidFill>
                <a:latin typeface="Roboto Light"/>
                <a:ea typeface="Roboto Light"/>
                <a:cs typeface="Roboto Light"/>
                <a:sym typeface="Roboto Light"/>
              </a:rPr>
              <a:t>uzavrieť zmluvy s profesionálnymi prekladateľmi a prekladateľkami </a:t>
            </a:r>
            <a:r>
              <a:rPr lang="sk-SK" sz="1600" b="0" i="0" u="none" strike="noStrike" cap="none" dirty="0">
                <a:solidFill>
                  <a:schemeClr val="dk1"/>
                </a:solidFill>
                <a:latin typeface="Roboto Light"/>
                <a:ea typeface="Roboto Light"/>
                <a:cs typeface="Roboto Light"/>
                <a:sym typeface="Roboto Light"/>
              </a:rPr>
              <a:t>a uviesť ich v databáze Kreatívnej Európy. Mali by rešpektovať národné štandardy a osvedčené postupy (napr. </a:t>
            </a:r>
            <a:r>
              <a:rPr lang="sk-SK" sz="1600" b="0" i="0" u="sng" strike="noStrike" cap="none" dirty="0" err="1">
                <a:solidFill>
                  <a:schemeClr val="dk1"/>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Translators</a:t>
            </a:r>
            <a:r>
              <a:rPr lang="sk-SK" sz="1600" b="0" i="0" u="sng" strike="noStrike" cap="none" dirty="0">
                <a:solidFill>
                  <a:schemeClr val="dk1"/>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on the </a:t>
            </a:r>
            <a:r>
              <a:rPr lang="sk-SK" sz="1600" b="0" i="0" u="sng" strike="noStrike" cap="none" dirty="0" err="1">
                <a:solidFill>
                  <a:schemeClr val="dk1"/>
                </a:solidFill>
                <a:latin typeface="Roboto Light"/>
                <a:ea typeface="Roboto Light"/>
                <a:cs typeface="Roboto Light"/>
                <a:sym typeface="Roboto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cover</a:t>
            </a:r>
            <a:r>
              <a:rPr lang="sk-SK" sz="1600" b="0" i="0" u="none" strike="noStrike" cap="none" dirty="0">
                <a:solidFill>
                  <a:schemeClr val="dk1"/>
                </a:solidFill>
                <a:latin typeface="Roboto Light"/>
                <a:ea typeface="Roboto Light"/>
                <a:cs typeface="Roboto Light"/>
                <a:sym typeface="Roboto Light"/>
              </a:rPr>
              <a:t> a </a:t>
            </a:r>
            <a:r>
              <a:rPr lang="sk-SK" sz="1600" b="0" i="0" u="sng" strike="noStrike" cap="none" dirty="0" err="1">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Guidelines</a:t>
            </a:r>
            <a:r>
              <a:rPr lang="sk-SK" sz="1600" b="0" i="0" u="sng" strike="noStrike" cap="none" dirty="0">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sk-SK" sz="1600" b="0" i="0" u="sng" strike="noStrike" cap="none" dirty="0" err="1">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a:t>
            </a:r>
            <a:r>
              <a:rPr lang="sk-SK" sz="1600" b="0" i="0" u="sng" strike="noStrike" cap="none" dirty="0">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fair </a:t>
            </a:r>
            <a:r>
              <a:rPr lang="sk-SK" sz="1600" b="0" i="0" u="sng" strike="noStrike" cap="none" dirty="0" err="1">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translation</a:t>
            </a:r>
            <a:r>
              <a:rPr lang="sk-SK" sz="1600" b="0" i="0" u="sng" strike="noStrike" cap="none" dirty="0">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sk-SK" sz="1600" b="0" i="0" u="sng" strike="noStrike" cap="none" dirty="0" err="1">
                <a:solidFill>
                  <a:schemeClr val="dk1"/>
                </a:solidFill>
                <a:latin typeface="Roboto Light"/>
                <a:ea typeface="Roboto Light"/>
                <a:cs typeface="Roboto Light"/>
                <a:sym typeface="Roboto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contracts</a:t>
            </a:r>
            <a:r>
              <a:rPr lang="sk-SK" sz="1600" b="0" i="0" u="none" strike="noStrike" cap="none" dirty="0">
                <a:solidFill>
                  <a:schemeClr val="dk1"/>
                </a:solidFill>
                <a:latin typeface="Roboto Light"/>
                <a:ea typeface="Roboto Light"/>
                <a:cs typeface="Roboto Light"/>
                <a:sym typeface="Roboto Light"/>
              </a:rPr>
              <a:t>).</a:t>
            </a:r>
            <a:endParaRPr sz="1600" b="0" i="0" u="none" strike="noStrike" cap="none" dirty="0">
              <a:solidFill>
                <a:schemeClr val="dk1"/>
              </a:solidFill>
              <a:latin typeface="Roboto Light"/>
              <a:ea typeface="Roboto Light"/>
              <a:cs typeface="Roboto Light"/>
              <a:sym typeface="Roboto Light"/>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Custom 1">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716FB3"/>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1609</Words>
  <Application>Microsoft Office PowerPoint</Application>
  <PresentationFormat>Širokouhlá</PresentationFormat>
  <Paragraphs>117</Paragraphs>
  <Slides>11</Slides>
  <Notes>10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11</vt:i4>
      </vt:variant>
    </vt:vector>
  </HeadingPairs>
  <TitlesOfParts>
    <vt:vector size="18" baseType="lpstr">
      <vt:lpstr>Roboto Medium</vt:lpstr>
      <vt:lpstr>Verdana</vt:lpstr>
      <vt:lpstr>Arial</vt:lpstr>
      <vt:lpstr>Roboto Black</vt:lpstr>
      <vt:lpstr>Roboto Light</vt:lpstr>
      <vt:lpstr>Calibri</vt:lpstr>
      <vt:lpstr>Office Theme</vt:lpstr>
      <vt:lpstr> Šírenie európskych literárnych diel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Šírenie európskych literárnych diel </dc:title>
  <dc:creator>JOHN Yvonne (COMM)</dc:creator>
  <cp:lastModifiedBy>Natália Urblíková</cp:lastModifiedBy>
  <cp:revision>8</cp:revision>
  <dcterms:created xsi:type="dcterms:W3CDTF">2019-08-09T12:06:42Z</dcterms:created>
  <dcterms:modified xsi:type="dcterms:W3CDTF">2024-12-05T11:17:57Z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y fmtid="{D5CDD505-2E9C-101B-9397-08002B2CF9AE}" pid="3" name="MSIP_Label_6bd9ddd1-4d20-43f6-abfa-fc3c07406f94_Enabled">
    <vt:lpwstr>true</vt:lpwstr>
  </property>
  <property fmtid="{D5CDD505-2E9C-101B-9397-08002B2CF9AE}" pid="4" name="MSIP_Label_6bd9ddd1-4d20-43f6-abfa-fc3c07406f94_SetDate">
    <vt:lpwstr>2023-12-18T13:19:37Z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20657e7e-00a4-470b-b897-9ac37bb11e18</vt:lpwstr>
  </property>
  <property fmtid="{D5CDD505-2E9C-101B-9397-08002B2CF9AE}" pid="9" name="MSIP_Label_6bd9ddd1-4d20-43f6-abfa-fc3c07406f94_ContentBits">
    <vt:lpwstr>0</vt:lpwstr>
  </property>
  <property fmtid="{D5CDD505-2E9C-101B-9397-08002B2CF9AE}" pid="10" name="MediaServiceImageTags">
    <vt:lpwstr/>
  </property>
</Properties>
</file>