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A_9CF84BC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7_AFB6E64F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1A_31A340B9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2"/>
  </p:notesMasterIdLst>
  <p:sldIdLst>
    <p:sldId id="279" r:id="rId5"/>
    <p:sldId id="259" r:id="rId6"/>
    <p:sldId id="298" r:id="rId7"/>
    <p:sldId id="267" r:id="rId8"/>
    <p:sldId id="295" r:id="rId9"/>
    <p:sldId id="296" r:id="rId10"/>
    <p:sldId id="468" r:id="rId11"/>
    <p:sldId id="263" r:id="rId12"/>
    <p:sldId id="339" r:id="rId13"/>
    <p:sldId id="461" r:id="rId14"/>
    <p:sldId id="268" r:id="rId15"/>
    <p:sldId id="297" r:id="rId16"/>
    <p:sldId id="334" r:id="rId17"/>
    <p:sldId id="469" r:id="rId18"/>
    <p:sldId id="282" r:id="rId19"/>
    <p:sldId id="271" r:id="rId20"/>
    <p:sldId id="278" r:id="rId2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Light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E8BA7E-F50C-0EA4-9844-9E140CC2D1E5}" name="Anna Dušková | Kreativní Evropa – MEDIA" initials="AM" userId="S::anna.duskova@kreativnievropa.cz::0eb12a8d-3b7f-4237-9154-29e2e45f9ddb" providerId="AD"/>
  <p188:author id="{630528A8-D171-04DE-C974-6A27B811B135}" name="Magdalena Müllerová | Kreativní Evropa Kultura" initials="MK" userId="S::magdalena.mullerova@kreativnievropa.cz::d8024ec6-bd25-4d9b-8a78-11b52470fd17" providerId="AD"/>
  <p188:author id="{850DE5F0-57C2-0B2E-E92F-D1510A588998}" name="Vlaďka Chytilová | Kreativní Evropa – MEDIA" initials="VM" userId="S::vladka.chytilova@kreativnievropa.cz::a7fcf4b3-12f5-47a8-9c4e-58695cbe41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50A3"/>
    <a:srgbClr val="EA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82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omments/modernComment_11A_31A340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07A9B4-4C41-46FC-AA06-3FB31475FA0E}" authorId="{9BE8BA7E-F50C-0EA4-9844-9E140CC2D1E5}" created="2024-03-20T11:26:48.3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32782521" sldId="282"/>
      <ac:spMk id="168" creationId="{00000000-0000-0000-0000-000000000000}"/>
      <ac:txMk cp="32" len="7">
        <ac:context len="40" hash="3826007060"/>
      </ac:txMk>
    </ac:txMkLst>
    <p188:pos x="1793875" y="1635125"/>
    <p188:txBody>
      <a:bodyPr/>
      <a:lstStyle/>
      <a:p>
        <a:r>
          <a:rPr lang="cs-CZ"/>
          <a:t>nechcete sem přidat nějaké obrázky? ;-)</a:t>
        </a:r>
      </a:p>
    </p188:txBody>
  </p188:cm>
</p188:cmLst>
</file>

<file path=ppt/comments/modernComment_127_AFB6E6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A67FCE-0BA3-464F-85AF-AFCBEA43A5EF}" authorId="{9BE8BA7E-F50C-0EA4-9844-9E140CC2D1E5}" created="2024-03-20T11:30:08.207">
    <pc:sldMkLst xmlns:pc="http://schemas.microsoft.com/office/powerpoint/2013/main/command">
      <pc:docMk/>
      <pc:sldMk cId="2947999311" sldId="295"/>
    </pc:sldMkLst>
    <p188:replyLst>
      <p188:reply id="{D15D7D5E-6CBC-489D-A368-B79D650C8FA3}" authorId="{850DE5F0-57C2-0B2E-E92F-D1510A588998}" created="2024-03-20T13:20:55.664">
        <p188:txBody>
          <a:bodyPr/>
          <a:lstStyle/>
          <a:p>
            <a:r>
              <a:rPr lang="cs-CZ"/>
              <a:t>Jakékoli další fotky klidně, já je tam jen neumím přidat, aby byly v tom kolečku (jen jsem vyměnila ty loňské za letošní)</a:t>
            </a:r>
          </a:p>
        </p188:txBody>
      </p188:reply>
    </p188:replyLst>
    <p188:txBody>
      <a:bodyPr/>
      <a:lstStyle/>
      <a:p>
        <a:r>
          <a:rPr lang="cs-CZ"/>
          <a:t>nechcete sem přidat další obrázky? třeba Anatomie pádu, Ji.hlava?</a:t>
        </a:r>
      </a:p>
    </p188:txBody>
  </p188:cm>
</p188:cmLst>
</file>

<file path=ppt/comments/modernComment_12A_9CF84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50F5D8-FC03-40D9-87D1-616FD14036E6}" authorId="{9BE8BA7E-F50C-0EA4-9844-9E140CC2D1E5}" status="resolved" created="2024-03-20T11:30:48.45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4594876" sldId="298"/>
      <ac:spMk id="168" creationId="{00000000-0000-0000-0000-000000000000}"/>
      <ac:txMk cp="17" len="5">
        <ac:context len="23" hash="3150488747"/>
      </ac:txMk>
    </ac:txMkLst>
    <p188:pos x="1277937" y="706437"/>
    <p188:replyLst>
      <p188:reply id="{196E8D52-EB2A-4FBA-9ADE-27EED999EB5C}" authorId="{850DE5F0-57C2-0B2E-E92F-D1510A588998}" created="2024-03-20T13:21:35.182">
        <p188:txBody>
          <a:bodyPr/>
          <a:lstStyle/>
          <a:p>
            <a:r>
              <a:rPr lang="cs-CZ"/>
              <a:t>Viz odpověď u dalšího komentáře k fotkám :-)</a:t>
            </a:r>
          </a:p>
        </p188:txBody>
      </p188:reply>
    </p188:replyLst>
    <p188:txBody>
      <a:bodyPr/>
      <a:lstStyle/>
      <a:p>
        <a:r>
          <a:rPr lang="cs-CZ"/>
          <a:t>nechcete sem přidat další obrázek? třeba Tonda?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F52F5-98CA-4FF2-B1C3-D381708EA1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248A98B-11AF-4014-BA52-2E9380E61B13}">
      <dgm:prSet phldrT="[Text]" custT="1"/>
      <dgm:spPr>
        <a:solidFill>
          <a:srgbClr val="6550A3"/>
        </a:solidFill>
      </dgm:spPr>
      <dgm:t>
        <a:bodyPr/>
        <a:lstStyle/>
        <a:p>
          <a:pPr algn="ctr"/>
          <a:r>
            <a:rPr lang="cs-CZ" sz="1600" b="0" dirty="0">
              <a:latin typeface="+mj-lt"/>
            </a:rPr>
            <a:t>MALÉ / </a:t>
          </a:r>
          <a:r>
            <a:rPr lang="en-US" sz="1600" b="0" dirty="0">
              <a:latin typeface="+mj-lt"/>
            </a:rPr>
            <a:t>SMALL SCALE</a:t>
          </a:r>
        </a:p>
      </dgm:t>
    </dgm:pt>
    <dgm:pt modelId="{F31800AB-6964-4888-93EC-8BFBAB76BE5D}" type="parTrans" cxnId="{8976F5E2-35DA-40E5-A419-D1C0ADE16150}">
      <dgm:prSet/>
      <dgm:spPr/>
      <dgm:t>
        <a:bodyPr/>
        <a:lstStyle/>
        <a:p>
          <a:endParaRPr lang="en-US"/>
        </a:p>
      </dgm:t>
    </dgm:pt>
    <dgm:pt modelId="{5C375A93-2935-44CC-A80B-7F180BCD39F4}" type="sibTrans" cxnId="{8976F5E2-35DA-40E5-A419-D1C0ADE16150}">
      <dgm:prSet/>
      <dgm:spPr/>
      <dgm:t>
        <a:bodyPr/>
        <a:lstStyle/>
        <a:p>
          <a:endParaRPr lang="en-US"/>
        </a:p>
      </dgm:t>
    </dgm:pt>
    <dgm:pt modelId="{6958F2FB-F7D2-47EA-8361-854D2D66E96E}">
      <dgm:prSet phldrT="[Text]" custT="1"/>
      <dgm:spPr>
        <a:solidFill>
          <a:srgbClr val="6550A3"/>
        </a:solidFill>
      </dgm:spPr>
      <dgm:t>
        <a:bodyPr/>
        <a:lstStyle/>
        <a:p>
          <a:pPr algn="ctr"/>
          <a:r>
            <a:rPr lang="cs-CZ" sz="1600" b="0" dirty="0">
              <a:latin typeface="+mj-lt"/>
            </a:rPr>
            <a:t>STŘEDNÍ / </a:t>
          </a:r>
          <a:r>
            <a:rPr lang="en-US" sz="1600" b="0" dirty="0">
              <a:latin typeface="+mj-lt"/>
            </a:rPr>
            <a:t>MEDIUM SCALE</a:t>
          </a:r>
        </a:p>
      </dgm:t>
    </dgm:pt>
    <dgm:pt modelId="{5B04CF39-022C-4C19-8C9D-7C10823362F1}" type="parTrans" cxnId="{C7951D89-B05D-4D0B-A3A5-1A365BC361FB}">
      <dgm:prSet/>
      <dgm:spPr/>
      <dgm:t>
        <a:bodyPr/>
        <a:lstStyle/>
        <a:p>
          <a:endParaRPr lang="en-US"/>
        </a:p>
      </dgm:t>
    </dgm:pt>
    <dgm:pt modelId="{8F98C562-E161-439B-8A3D-14411C39BCA7}" type="sibTrans" cxnId="{C7951D89-B05D-4D0B-A3A5-1A365BC361FB}">
      <dgm:prSet/>
      <dgm:spPr/>
      <dgm:t>
        <a:bodyPr/>
        <a:lstStyle/>
        <a:p>
          <a:endParaRPr lang="en-US"/>
        </a:p>
      </dgm:t>
    </dgm:pt>
    <dgm:pt modelId="{DC1A2F02-C77E-489F-879E-82F2F322D3E9}" type="pres">
      <dgm:prSet presAssocID="{0B6F52F5-98CA-4FF2-B1C3-D381708EA1D3}" presName="linear" presStyleCnt="0">
        <dgm:presLayoutVars>
          <dgm:dir/>
          <dgm:animLvl val="lvl"/>
          <dgm:resizeHandles val="exact"/>
        </dgm:presLayoutVars>
      </dgm:prSet>
      <dgm:spPr/>
    </dgm:pt>
    <dgm:pt modelId="{B4EDCC2B-DA57-4907-A73D-C1B6EA14C1EC}" type="pres">
      <dgm:prSet presAssocID="{B248A98B-11AF-4014-BA52-2E9380E61B13}" presName="parentLin" presStyleCnt="0"/>
      <dgm:spPr/>
    </dgm:pt>
    <dgm:pt modelId="{A7D73207-3E0C-430D-B0D7-8FA566D0F827}" type="pres">
      <dgm:prSet presAssocID="{B248A98B-11AF-4014-BA52-2E9380E61B13}" presName="parentLeftMargin" presStyleLbl="node1" presStyleIdx="0" presStyleCnt="2"/>
      <dgm:spPr/>
    </dgm:pt>
    <dgm:pt modelId="{C953944D-2AF5-4F4A-ADA0-C0C53E22C911}" type="pres">
      <dgm:prSet presAssocID="{B248A98B-11AF-4014-BA52-2E9380E61B13}" presName="parentText" presStyleLbl="node1" presStyleIdx="0" presStyleCnt="2" custScaleX="103535" custLinFactNeighborX="3490">
        <dgm:presLayoutVars>
          <dgm:chMax val="0"/>
          <dgm:bulletEnabled val="1"/>
        </dgm:presLayoutVars>
      </dgm:prSet>
      <dgm:spPr/>
    </dgm:pt>
    <dgm:pt modelId="{F79F14C2-4F89-4897-85A2-3B4C18F82A17}" type="pres">
      <dgm:prSet presAssocID="{B248A98B-11AF-4014-BA52-2E9380E61B13}" presName="negativeSpace" presStyleCnt="0"/>
      <dgm:spPr/>
    </dgm:pt>
    <dgm:pt modelId="{D4BF0D2B-0CFA-418C-B5F9-E8F00C32A771}" type="pres">
      <dgm:prSet presAssocID="{B248A98B-11AF-4014-BA52-2E9380E61B13}" presName="childText" presStyleLbl="conFgAcc1" presStyleIdx="0" presStyleCnt="2">
        <dgm:presLayoutVars>
          <dgm:bulletEnabled val="1"/>
        </dgm:presLayoutVars>
      </dgm:prSet>
      <dgm:spPr>
        <a:solidFill>
          <a:srgbClr val="F5F5E7">
            <a:alpha val="90000"/>
          </a:srgbClr>
        </a:solidFill>
        <a:ln>
          <a:solidFill>
            <a:srgbClr val="6550A3"/>
          </a:solidFill>
        </a:ln>
      </dgm:spPr>
    </dgm:pt>
    <dgm:pt modelId="{EDC5165C-24EA-4EED-BE2B-B9D6C10DDA6F}" type="pres">
      <dgm:prSet presAssocID="{5C375A93-2935-44CC-A80B-7F180BCD39F4}" presName="spaceBetweenRectangles" presStyleCnt="0"/>
      <dgm:spPr/>
    </dgm:pt>
    <dgm:pt modelId="{84B97E09-C5C9-44C6-BCFF-0CAF1146BC3F}" type="pres">
      <dgm:prSet presAssocID="{6958F2FB-F7D2-47EA-8361-854D2D66E96E}" presName="parentLin" presStyleCnt="0"/>
      <dgm:spPr/>
    </dgm:pt>
    <dgm:pt modelId="{95BCB10F-4B28-43FC-84F0-5957D55F2255}" type="pres">
      <dgm:prSet presAssocID="{6958F2FB-F7D2-47EA-8361-854D2D66E96E}" presName="parentLeftMargin" presStyleLbl="node1" presStyleIdx="0" presStyleCnt="2"/>
      <dgm:spPr/>
    </dgm:pt>
    <dgm:pt modelId="{28A8511D-FB67-4034-9309-2CF8D2AEC7A9}" type="pres">
      <dgm:prSet presAssocID="{6958F2FB-F7D2-47EA-8361-854D2D66E96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832B8E2-617F-429C-A112-60225CCF3AEE}" type="pres">
      <dgm:prSet presAssocID="{6958F2FB-F7D2-47EA-8361-854D2D66E96E}" presName="negativeSpace" presStyleCnt="0"/>
      <dgm:spPr/>
    </dgm:pt>
    <dgm:pt modelId="{C5A04365-CEFE-46FE-BDAB-C8ACA3BFF099}" type="pres">
      <dgm:prSet presAssocID="{6958F2FB-F7D2-47EA-8361-854D2D66E96E}" presName="childText" presStyleLbl="conFgAcc1" presStyleIdx="1" presStyleCnt="2">
        <dgm:presLayoutVars>
          <dgm:bulletEnabled val="1"/>
        </dgm:presLayoutVars>
      </dgm:prSet>
      <dgm:spPr>
        <a:solidFill>
          <a:srgbClr val="F5F5E7">
            <a:alpha val="90000"/>
          </a:srgbClr>
        </a:solidFill>
        <a:ln>
          <a:solidFill>
            <a:srgbClr val="6550A3"/>
          </a:solidFill>
        </a:ln>
      </dgm:spPr>
    </dgm:pt>
  </dgm:ptLst>
  <dgm:cxnLst>
    <dgm:cxn modelId="{00562766-40D6-4568-9155-6079CCA098C2}" type="presOf" srcId="{B248A98B-11AF-4014-BA52-2E9380E61B13}" destId="{C953944D-2AF5-4F4A-ADA0-C0C53E22C911}" srcOrd="1" destOrd="0" presId="urn:microsoft.com/office/officeart/2005/8/layout/list1"/>
    <dgm:cxn modelId="{C7951D89-B05D-4D0B-A3A5-1A365BC361FB}" srcId="{0B6F52F5-98CA-4FF2-B1C3-D381708EA1D3}" destId="{6958F2FB-F7D2-47EA-8361-854D2D66E96E}" srcOrd="1" destOrd="0" parTransId="{5B04CF39-022C-4C19-8C9D-7C10823362F1}" sibTransId="{8F98C562-E161-439B-8A3D-14411C39BCA7}"/>
    <dgm:cxn modelId="{81AEC98C-1AD3-4B81-BE77-23744E1B18FD}" type="presOf" srcId="{6958F2FB-F7D2-47EA-8361-854D2D66E96E}" destId="{28A8511D-FB67-4034-9309-2CF8D2AEC7A9}" srcOrd="1" destOrd="0" presId="urn:microsoft.com/office/officeart/2005/8/layout/list1"/>
    <dgm:cxn modelId="{DA21A38E-1414-4508-B802-410CB20B0252}" type="presOf" srcId="{0B6F52F5-98CA-4FF2-B1C3-D381708EA1D3}" destId="{DC1A2F02-C77E-489F-879E-82F2F322D3E9}" srcOrd="0" destOrd="0" presId="urn:microsoft.com/office/officeart/2005/8/layout/list1"/>
    <dgm:cxn modelId="{D0435CCE-90D1-4A7A-83DE-766EFA1282B6}" type="presOf" srcId="{B248A98B-11AF-4014-BA52-2E9380E61B13}" destId="{A7D73207-3E0C-430D-B0D7-8FA566D0F827}" srcOrd="0" destOrd="0" presId="urn:microsoft.com/office/officeart/2005/8/layout/list1"/>
    <dgm:cxn modelId="{8976F5E2-35DA-40E5-A419-D1C0ADE16150}" srcId="{0B6F52F5-98CA-4FF2-B1C3-D381708EA1D3}" destId="{B248A98B-11AF-4014-BA52-2E9380E61B13}" srcOrd="0" destOrd="0" parTransId="{F31800AB-6964-4888-93EC-8BFBAB76BE5D}" sibTransId="{5C375A93-2935-44CC-A80B-7F180BCD39F4}"/>
    <dgm:cxn modelId="{DD88C6E7-B21B-4CBC-8907-E2ECD74415F9}" type="presOf" srcId="{6958F2FB-F7D2-47EA-8361-854D2D66E96E}" destId="{95BCB10F-4B28-43FC-84F0-5957D55F2255}" srcOrd="0" destOrd="0" presId="urn:microsoft.com/office/officeart/2005/8/layout/list1"/>
    <dgm:cxn modelId="{805BF6E4-9A90-427E-AD1D-B0FC28739E68}" type="presParOf" srcId="{DC1A2F02-C77E-489F-879E-82F2F322D3E9}" destId="{B4EDCC2B-DA57-4907-A73D-C1B6EA14C1EC}" srcOrd="0" destOrd="0" presId="urn:microsoft.com/office/officeart/2005/8/layout/list1"/>
    <dgm:cxn modelId="{E5806082-C00E-432C-A3D5-14735C217745}" type="presParOf" srcId="{B4EDCC2B-DA57-4907-A73D-C1B6EA14C1EC}" destId="{A7D73207-3E0C-430D-B0D7-8FA566D0F827}" srcOrd="0" destOrd="0" presId="urn:microsoft.com/office/officeart/2005/8/layout/list1"/>
    <dgm:cxn modelId="{1EA68165-D6E6-4D33-B385-0760784E2331}" type="presParOf" srcId="{B4EDCC2B-DA57-4907-A73D-C1B6EA14C1EC}" destId="{C953944D-2AF5-4F4A-ADA0-C0C53E22C911}" srcOrd="1" destOrd="0" presId="urn:microsoft.com/office/officeart/2005/8/layout/list1"/>
    <dgm:cxn modelId="{46A628C4-1B9C-497A-9CBD-BC9248DD687D}" type="presParOf" srcId="{DC1A2F02-C77E-489F-879E-82F2F322D3E9}" destId="{F79F14C2-4F89-4897-85A2-3B4C18F82A17}" srcOrd="1" destOrd="0" presId="urn:microsoft.com/office/officeart/2005/8/layout/list1"/>
    <dgm:cxn modelId="{24543DB3-0547-44B5-AC61-C5E8131D6A91}" type="presParOf" srcId="{DC1A2F02-C77E-489F-879E-82F2F322D3E9}" destId="{D4BF0D2B-0CFA-418C-B5F9-E8F00C32A771}" srcOrd="2" destOrd="0" presId="urn:microsoft.com/office/officeart/2005/8/layout/list1"/>
    <dgm:cxn modelId="{68CBDA06-F7B9-418B-9AEF-3B82143227D3}" type="presParOf" srcId="{DC1A2F02-C77E-489F-879E-82F2F322D3E9}" destId="{EDC5165C-24EA-4EED-BE2B-B9D6C10DDA6F}" srcOrd="3" destOrd="0" presId="urn:microsoft.com/office/officeart/2005/8/layout/list1"/>
    <dgm:cxn modelId="{3A869A26-ECED-4BC4-87ED-D81CFBDEC70A}" type="presParOf" srcId="{DC1A2F02-C77E-489F-879E-82F2F322D3E9}" destId="{84B97E09-C5C9-44C6-BCFF-0CAF1146BC3F}" srcOrd="4" destOrd="0" presId="urn:microsoft.com/office/officeart/2005/8/layout/list1"/>
    <dgm:cxn modelId="{ACDA823F-236D-4B4D-9C80-1F47D2FABF0A}" type="presParOf" srcId="{84B97E09-C5C9-44C6-BCFF-0CAF1146BC3F}" destId="{95BCB10F-4B28-43FC-84F0-5957D55F2255}" srcOrd="0" destOrd="0" presId="urn:microsoft.com/office/officeart/2005/8/layout/list1"/>
    <dgm:cxn modelId="{C242AC29-B480-41C3-9707-3D28616526D4}" type="presParOf" srcId="{84B97E09-C5C9-44C6-BCFF-0CAF1146BC3F}" destId="{28A8511D-FB67-4034-9309-2CF8D2AEC7A9}" srcOrd="1" destOrd="0" presId="urn:microsoft.com/office/officeart/2005/8/layout/list1"/>
    <dgm:cxn modelId="{67A911F1-2775-4348-B789-B6EC844CBCCE}" type="presParOf" srcId="{DC1A2F02-C77E-489F-879E-82F2F322D3E9}" destId="{D832B8E2-617F-429C-A112-60225CCF3AEE}" srcOrd="5" destOrd="0" presId="urn:microsoft.com/office/officeart/2005/8/layout/list1"/>
    <dgm:cxn modelId="{23DDD653-948D-411C-AA4A-13CD26436361}" type="presParOf" srcId="{DC1A2F02-C77E-489F-879E-82F2F322D3E9}" destId="{C5A04365-CEFE-46FE-BDAB-C8ACA3BFF09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A3B426-200A-43D1-9324-CF2813436CDE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3104C01-8C67-4860-ACF3-2062DCBA49DB}">
      <dgm:prSet phldrT="[Text]" custT="1"/>
      <dgm:spPr>
        <a:solidFill>
          <a:srgbClr val="F5F5E7">
            <a:alpha val="90000"/>
          </a:srgbClr>
        </a:solidFill>
        <a:ln>
          <a:solidFill>
            <a:srgbClr val="FBE1DD"/>
          </a:solidFill>
        </a:ln>
      </dgm:spPr>
      <dgm:t>
        <a:bodyPr/>
        <a:lstStyle/>
        <a:p>
          <a:r>
            <a:rPr lang="en-US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3 </a:t>
          </a:r>
          <a:r>
            <a:rPr lang="en-US" sz="1200" dirty="0" err="1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partn</a:t>
          </a:r>
          <a:r>
            <a:rPr lang="cs-CZ" sz="1200" dirty="0" err="1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eři</a:t>
          </a:r>
          <a:endParaRPr lang="en-US" sz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2FACAD6-B53A-41BC-B50D-563A42CB2DC0}" type="parTrans" cxnId="{B21E88A2-5DED-4246-99B0-00EF647DA8D4}">
      <dgm:prSet/>
      <dgm:spPr/>
      <dgm:t>
        <a:bodyPr/>
        <a:lstStyle/>
        <a:p>
          <a:endParaRPr lang="en-US"/>
        </a:p>
      </dgm:t>
    </dgm:pt>
    <dgm:pt modelId="{EA3B73A1-8222-4C4E-9CF8-F7953652AD55}" type="sibTrans" cxnId="{B21E88A2-5DED-4246-99B0-00EF647DA8D4}">
      <dgm:prSet/>
      <dgm:spPr/>
      <dgm:t>
        <a:bodyPr/>
        <a:lstStyle/>
        <a:p>
          <a:endParaRPr lang="en-US"/>
        </a:p>
      </dgm:t>
    </dgm:pt>
    <dgm:pt modelId="{EAE40CA5-8AB3-42A5-B908-EDFE5DAD5112}">
      <dgm:prSet phldrT="[Text]" custT="1"/>
      <dgm:spPr>
        <a:solidFill>
          <a:srgbClr val="F5F5E7">
            <a:alpha val="90000"/>
          </a:srgbClr>
        </a:solidFill>
        <a:ln>
          <a:solidFill>
            <a:srgbClr val="F5F5E7"/>
          </a:solidFill>
        </a:ln>
      </dgm:spPr>
      <dgm:t>
        <a:bodyPr/>
        <a:lstStyle/>
        <a:p>
          <a:r>
            <a:rPr lang="en-US" sz="16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3 </a:t>
          </a:r>
          <a:r>
            <a:rPr lang="cs-CZ" sz="16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země</a:t>
          </a:r>
          <a:endParaRPr lang="en-US" sz="16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F61EA6F-7CB2-44DF-B23D-AA0F872B45FD}" type="parTrans" cxnId="{DDF3340C-DA7B-4A01-9007-7C34EFA3C205}">
      <dgm:prSet/>
      <dgm:spPr/>
      <dgm:t>
        <a:bodyPr/>
        <a:lstStyle/>
        <a:p>
          <a:endParaRPr lang="en-US"/>
        </a:p>
      </dgm:t>
    </dgm:pt>
    <dgm:pt modelId="{7881D46C-918A-4C8C-B6E6-5CA0B426CF88}" type="sibTrans" cxnId="{DDF3340C-DA7B-4A01-9007-7C34EFA3C205}">
      <dgm:prSet/>
      <dgm:spPr/>
      <dgm:t>
        <a:bodyPr/>
        <a:lstStyle/>
        <a:p>
          <a:endParaRPr lang="en-US"/>
        </a:p>
      </dgm:t>
    </dgm:pt>
    <dgm:pt modelId="{81B5E869-06D8-48A5-B1E1-74FF16BA3309}">
      <dgm:prSet phldrT="[Text]" custT="1"/>
      <dgm:spPr>
        <a:solidFill>
          <a:srgbClr val="F5F5E7">
            <a:alpha val="90000"/>
          </a:srgbClr>
        </a:solidFill>
        <a:ln>
          <a:solidFill>
            <a:srgbClr val="FBE1DD"/>
          </a:solidFill>
        </a:ln>
      </dgm:spPr>
      <dgm:t>
        <a:bodyPr/>
        <a:lstStyle/>
        <a:p>
          <a:r>
            <a:rPr lang="en-US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Max</a:t>
          </a:r>
          <a:r>
            <a:rPr lang="cs-CZ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.</a:t>
          </a:r>
          <a:r>
            <a:rPr lang="en-US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EU grant </a:t>
          </a:r>
          <a:br>
            <a:rPr lang="cs-CZ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200</a:t>
          </a:r>
          <a:r>
            <a:rPr lang="cs-CZ" sz="11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tis. eur</a:t>
          </a:r>
          <a:endParaRPr lang="en-US" sz="11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82892F7-FDE9-404A-83F0-D8B8ECB007DE}" type="parTrans" cxnId="{842546F2-7FE8-4757-9EF9-E2428F1A4971}">
      <dgm:prSet/>
      <dgm:spPr/>
      <dgm:t>
        <a:bodyPr/>
        <a:lstStyle/>
        <a:p>
          <a:endParaRPr lang="en-US"/>
        </a:p>
      </dgm:t>
    </dgm:pt>
    <dgm:pt modelId="{5DC2F017-E200-449E-AB54-994896DCA42C}" type="sibTrans" cxnId="{842546F2-7FE8-4757-9EF9-E2428F1A4971}">
      <dgm:prSet/>
      <dgm:spPr/>
      <dgm:t>
        <a:bodyPr/>
        <a:lstStyle/>
        <a:p>
          <a:endParaRPr lang="en-US"/>
        </a:p>
      </dgm:t>
    </dgm:pt>
    <dgm:pt modelId="{E9C96F82-5C80-4134-A707-BD4A60357183}">
      <dgm:prSet phldrT="[Text]" custT="1"/>
      <dgm:spPr>
        <a:solidFill>
          <a:srgbClr val="F5F5E7"/>
        </a:solidFill>
        <a:ln>
          <a:solidFill>
            <a:srgbClr val="FBE1DD"/>
          </a:solidFill>
        </a:ln>
      </dgm:spPr>
      <dgm:t>
        <a:bodyPr/>
        <a:lstStyle/>
        <a:p>
          <a:r>
            <a:rPr lang="cs-CZ" sz="1400" dirty="0">
              <a:solidFill>
                <a:srgbClr val="6550A3"/>
              </a:solidFill>
              <a:latin typeface="EC Square Sans Cond Pro" panose="020B0506040000020004" pitchFamily="34" charset="0"/>
            </a:rPr>
            <a:t>EU max. </a:t>
          </a:r>
          <a:r>
            <a:rPr lang="en-US" sz="1400" dirty="0">
              <a:solidFill>
                <a:srgbClr val="6550A3"/>
              </a:solidFill>
              <a:latin typeface="EC Square Sans Cond Pro" panose="020B0506040000020004" pitchFamily="34" charset="0"/>
            </a:rPr>
            <a:t>80%</a:t>
          </a:r>
        </a:p>
      </dgm:t>
    </dgm:pt>
    <dgm:pt modelId="{59FFF9B3-FC4F-4F9D-B493-62B83EA60550}" type="parTrans" cxnId="{6767DEA8-6D8B-4D4A-84EE-ECB301911AB9}">
      <dgm:prSet/>
      <dgm:spPr/>
      <dgm:t>
        <a:bodyPr/>
        <a:lstStyle/>
        <a:p>
          <a:endParaRPr lang="en-US"/>
        </a:p>
      </dgm:t>
    </dgm:pt>
    <dgm:pt modelId="{F21E7E91-3B8A-4027-A85A-751A04EC2C8D}" type="sibTrans" cxnId="{6767DEA8-6D8B-4D4A-84EE-ECB301911AB9}">
      <dgm:prSet/>
      <dgm:spPr/>
      <dgm:t>
        <a:bodyPr/>
        <a:lstStyle/>
        <a:p>
          <a:endParaRPr lang="en-US"/>
        </a:p>
      </dgm:t>
    </dgm:pt>
    <dgm:pt modelId="{63018FF0-0CA5-4756-9D99-0C0DD42C53D1}" type="pres">
      <dgm:prSet presAssocID="{A6A3B426-200A-43D1-9324-CF2813436CD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71A4239-AB6B-45AD-8DE7-475C32EA8232}" type="pres">
      <dgm:prSet presAssocID="{E9C96F82-5C80-4134-A707-BD4A60357183}" presName="Accent4" presStyleCnt="0"/>
      <dgm:spPr/>
    </dgm:pt>
    <dgm:pt modelId="{D194289C-B6C4-4954-80D1-69EA925B78F8}" type="pres">
      <dgm:prSet presAssocID="{E9C96F82-5C80-4134-A707-BD4A60357183}" presName="Accent" presStyleLbl="node1" presStyleIdx="0" presStyleCnt="4"/>
      <dgm:spPr/>
    </dgm:pt>
    <dgm:pt modelId="{AF4E0465-8B08-4C6A-B3A1-A2D5B5A8A555}" type="pres">
      <dgm:prSet presAssocID="{E9C96F82-5C80-4134-A707-BD4A60357183}" presName="ParentBackground4" presStyleCnt="0"/>
      <dgm:spPr/>
    </dgm:pt>
    <dgm:pt modelId="{4CD5A55A-7FED-4D32-95E7-0A040F5B5464}" type="pres">
      <dgm:prSet presAssocID="{E9C96F82-5C80-4134-A707-BD4A60357183}" presName="ParentBackground" presStyleLbl="fgAcc1" presStyleIdx="0" presStyleCnt="4"/>
      <dgm:spPr/>
    </dgm:pt>
    <dgm:pt modelId="{ACC168B5-F6CF-44E4-BFD7-EF335B3252BB}" type="pres">
      <dgm:prSet presAssocID="{E9C96F82-5C80-4134-A707-BD4A6035718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88FB593-F6D2-4D3D-8A72-917E438A1890}" type="pres">
      <dgm:prSet presAssocID="{81B5E869-06D8-48A5-B1E1-74FF16BA3309}" presName="Accent3" presStyleCnt="0"/>
      <dgm:spPr/>
    </dgm:pt>
    <dgm:pt modelId="{6351ADD3-76EF-4925-B403-39FBA5F89348}" type="pres">
      <dgm:prSet presAssocID="{81B5E869-06D8-48A5-B1E1-74FF16BA3309}" presName="Accent" presStyleLbl="node1" presStyleIdx="1" presStyleCnt="4"/>
      <dgm:spPr>
        <a:solidFill>
          <a:srgbClr val="FBE1DD"/>
        </a:solidFill>
        <a:ln cmpd="sng">
          <a:solidFill>
            <a:srgbClr val="6550A3"/>
          </a:solidFill>
        </a:ln>
      </dgm:spPr>
    </dgm:pt>
    <dgm:pt modelId="{B556F4BD-181A-4880-AD2E-2AE0BD806389}" type="pres">
      <dgm:prSet presAssocID="{81B5E869-06D8-48A5-B1E1-74FF16BA3309}" presName="ParentBackground3" presStyleCnt="0"/>
      <dgm:spPr/>
    </dgm:pt>
    <dgm:pt modelId="{17221912-7747-4913-A195-06079DE1BE3F}" type="pres">
      <dgm:prSet presAssocID="{81B5E869-06D8-48A5-B1E1-74FF16BA3309}" presName="ParentBackground" presStyleLbl="fgAcc1" presStyleIdx="1" presStyleCnt="4"/>
      <dgm:spPr/>
    </dgm:pt>
    <dgm:pt modelId="{1B97059F-C22F-4B9E-B864-6B66C1A4B7CB}" type="pres">
      <dgm:prSet presAssocID="{81B5E869-06D8-48A5-B1E1-74FF16BA330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7DA13AF-3C45-4802-BF3A-CFA049443EE3}" type="pres">
      <dgm:prSet presAssocID="{EAE40CA5-8AB3-42A5-B908-EDFE5DAD5112}" presName="Accent2" presStyleCnt="0"/>
      <dgm:spPr/>
    </dgm:pt>
    <dgm:pt modelId="{D5CE01A6-82B5-44F2-80BF-C07CBD788F69}" type="pres">
      <dgm:prSet presAssocID="{EAE40CA5-8AB3-42A5-B908-EDFE5DAD5112}" presName="Accent" presStyleLbl="node1" presStyleIdx="2" presStyleCnt="4"/>
      <dgm:spPr>
        <a:solidFill>
          <a:srgbClr val="FBE1DD"/>
        </a:solidFill>
        <a:ln>
          <a:solidFill>
            <a:srgbClr val="6550A3"/>
          </a:solidFill>
        </a:ln>
      </dgm:spPr>
    </dgm:pt>
    <dgm:pt modelId="{EF0E5C2C-7B03-4F07-A268-85150B84B014}" type="pres">
      <dgm:prSet presAssocID="{EAE40CA5-8AB3-42A5-B908-EDFE5DAD5112}" presName="ParentBackground2" presStyleCnt="0"/>
      <dgm:spPr/>
    </dgm:pt>
    <dgm:pt modelId="{E9566B55-1066-4F92-867A-246953925EF1}" type="pres">
      <dgm:prSet presAssocID="{EAE40CA5-8AB3-42A5-B908-EDFE5DAD5112}" presName="ParentBackground" presStyleLbl="fgAcc1" presStyleIdx="2" presStyleCnt="4"/>
      <dgm:spPr/>
    </dgm:pt>
    <dgm:pt modelId="{4096AC42-AAF7-4BB8-8288-5331A1C2DD80}" type="pres">
      <dgm:prSet presAssocID="{EAE40CA5-8AB3-42A5-B908-EDFE5DAD51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27B7D25-3D03-4E22-926C-B6186602A5A7}" type="pres">
      <dgm:prSet presAssocID="{43104C01-8C67-4860-ACF3-2062DCBA49DB}" presName="Accent1" presStyleCnt="0"/>
      <dgm:spPr/>
    </dgm:pt>
    <dgm:pt modelId="{03990C2C-63CC-4B55-8A46-9300B18F0990}" type="pres">
      <dgm:prSet presAssocID="{43104C01-8C67-4860-ACF3-2062DCBA49DB}" presName="Accent" presStyleLbl="node1" presStyleIdx="3" presStyleCnt="4"/>
      <dgm:spPr>
        <a:solidFill>
          <a:srgbClr val="FBE1DD"/>
        </a:solidFill>
        <a:ln>
          <a:solidFill>
            <a:srgbClr val="6550A3"/>
          </a:solidFill>
        </a:ln>
      </dgm:spPr>
    </dgm:pt>
    <dgm:pt modelId="{E852C63F-9396-4C05-9126-3974A4C94E60}" type="pres">
      <dgm:prSet presAssocID="{43104C01-8C67-4860-ACF3-2062DCBA49DB}" presName="ParentBackground1" presStyleCnt="0"/>
      <dgm:spPr/>
    </dgm:pt>
    <dgm:pt modelId="{3A96C829-B1FF-4316-92A3-A5102514C784}" type="pres">
      <dgm:prSet presAssocID="{43104C01-8C67-4860-ACF3-2062DCBA49DB}" presName="ParentBackground" presStyleLbl="fgAcc1" presStyleIdx="3" presStyleCnt="4"/>
      <dgm:spPr/>
    </dgm:pt>
    <dgm:pt modelId="{584DDB66-AAE3-4135-8370-86B1BEC04DB3}" type="pres">
      <dgm:prSet presAssocID="{43104C01-8C67-4860-ACF3-2062DCBA49D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12A2803-2AB5-4CB6-B675-F3E6382E12A2}" type="presOf" srcId="{EAE40CA5-8AB3-42A5-B908-EDFE5DAD5112}" destId="{4096AC42-AAF7-4BB8-8288-5331A1C2DD80}" srcOrd="1" destOrd="0" presId="urn:microsoft.com/office/officeart/2011/layout/CircleProcess"/>
    <dgm:cxn modelId="{DDF3340C-DA7B-4A01-9007-7C34EFA3C205}" srcId="{A6A3B426-200A-43D1-9324-CF2813436CDE}" destId="{EAE40CA5-8AB3-42A5-B908-EDFE5DAD5112}" srcOrd="1" destOrd="0" parTransId="{EF61EA6F-7CB2-44DF-B23D-AA0F872B45FD}" sibTransId="{7881D46C-918A-4C8C-B6E6-5CA0B426CF88}"/>
    <dgm:cxn modelId="{DFE65412-B16C-4038-9C3C-853D89677879}" type="presOf" srcId="{81B5E869-06D8-48A5-B1E1-74FF16BA3309}" destId="{1B97059F-C22F-4B9E-B864-6B66C1A4B7CB}" srcOrd="1" destOrd="0" presId="urn:microsoft.com/office/officeart/2011/layout/CircleProcess"/>
    <dgm:cxn modelId="{E8CB193A-00BA-40A3-A43B-7044FFA78D24}" type="presOf" srcId="{43104C01-8C67-4860-ACF3-2062DCBA49DB}" destId="{584DDB66-AAE3-4135-8370-86B1BEC04DB3}" srcOrd="1" destOrd="0" presId="urn:microsoft.com/office/officeart/2011/layout/CircleProcess"/>
    <dgm:cxn modelId="{DACCBB3E-943B-442D-8F67-8EB3942CED8E}" type="presOf" srcId="{43104C01-8C67-4860-ACF3-2062DCBA49DB}" destId="{3A96C829-B1FF-4316-92A3-A5102514C784}" srcOrd="0" destOrd="0" presId="urn:microsoft.com/office/officeart/2011/layout/CircleProcess"/>
    <dgm:cxn modelId="{30515051-B405-4222-8F63-509EF65FE04C}" type="presOf" srcId="{81B5E869-06D8-48A5-B1E1-74FF16BA3309}" destId="{17221912-7747-4913-A195-06079DE1BE3F}" srcOrd="0" destOrd="0" presId="urn:microsoft.com/office/officeart/2011/layout/CircleProcess"/>
    <dgm:cxn modelId="{B21E88A2-5DED-4246-99B0-00EF647DA8D4}" srcId="{A6A3B426-200A-43D1-9324-CF2813436CDE}" destId="{43104C01-8C67-4860-ACF3-2062DCBA49DB}" srcOrd="0" destOrd="0" parTransId="{92FACAD6-B53A-41BC-B50D-563A42CB2DC0}" sibTransId="{EA3B73A1-8222-4C4E-9CF8-F7953652AD55}"/>
    <dgm:cxn modelId="{6767DEA8-6D8B-4D4A-84EE-ECB301911AB9}" srcId="{A6A3B426-200A-43D1-9324-CF2813436CDE}" destId="{E9C96F82-5C80-4134-A707-BD4A60357183}" srcOrd="3" destOrd="0" parTransId="{59FFF9B3-FC4F-4F9D-B493-62B83EA60550}" sibTransId="{F21E7E91-3B8A-4027-A85A-751A04EC2C8D}"/>
    <dgm:cxn modelId="{2F8375A9-EE11-423D-A5A0-AAD21BFC9C9A}" type="presOf" srcId="{EAE40CA5-8AB3-42A5-B908-EDFE5DAD5112}" destId="{E9566B55-1066-4F92-867A-246953925EF1}" srcOrd="0" destOrd="0" presId="urn:microsoft.com/office/officeart/2011/layout/CircleProcess"/>
    <dgm:cxn modelId="{FA13ADAF-F3C6-4B99-B686-4C7E3B994CDD}" type="presOf" srcId="{E9C96F82-5C80-4134-A707-BD4A60357183}" destId="{4CD5A55A-7FED-4D32-95E7-0A040F5B5464}" srcOrd="0" destOrd="0" presId="urn:microsoft.com/office/officeart/2011/layout/CircleProcess"/>
    <dgm:cxn modelId="{F84590B4-46DA-4494-88E5-F6BDB0979EE6}" type="presOf" srcId="{A6A3B426-200A-43D1-9324-CF2813436CDE}" destId="{63018FF0-0CA5-4756-9D99-0C0DD42C53D1}" srcOrd="0" destOrd="0" presId="urn:microsoft.com/office/officeart/2011/layout/CircleProcess"/>
    <dgm:cxn modelId="{BD788AE0-9A5A-4F59-BA1C-FA9543FFED81}" type="presOf" srcId="{E9C96F82-5C80-4134-A707-BD4A60357183}" destId="{ACC168B5-F6CF-44E4-BFD7-EF335B3252BB}" srcOrd="1" destOrd="0" presId="urn:microsoft.com/office/officeart/2011/layout/CircleProcess"/>
    <dgm:cxn modelId="{842546F2-7FE8-4757-9EF9-E2428F1A4971}" srcId="{A6A3B426-200A-43D1-9324-CF2813436CDE}" destId="{81B5E869-06D8-48A5-B1E1-74FF16BA3309}" srcOrd="2" destOrd="0" parTransId="{C82892F7-FDE9-404A-83F0-D8B8ECB007DE}" sibTransId="{5DC2F017-E200-449E-AB54-994896DCA42C}"/>
    <dgm:cxn modelId="{1D57318B-01C6-40AE-8A85-E01D665C41BB}" type="presParOf" srcId="{63018FF0-0CA5-4756-9D99-0C0DD42C53D1}" destId="{871A4239-AB6B-45AD-8DE7-475C32EA8232}" srcOrd="0" destOrd="0" presId="urn:microsoft.com/office/officeart/2011/layout/CircleProcess"/>
    <dgm:cxn modelId="{C84E5774-3F59-441C-85EB-7FA4E9B4B12C}" type="presParOf" srcId="{871A4239-AB6B-45AD-8DE7-475C32EA8232}" destId="{D194289C-B6C4-4954-80D1-69EA925B78F8}" srcOrd="0" destOrd="0" presId="urn:microsoft.com/office/officeart/2011/layout/CircleProcess"/>
    <dgm:cxn modelId="{F31A9207-CB9C-40E9-BC42-142C5ED160BE}" type="presParOf" srcId="{63018FF0-0CA5-4756-9D99-0C0DD42C53D1}" destId="{AF4E0465-8B08-4C6A-B3A1-A2D5B5A8A555}" srcOrd="1" destOrd="0" presId="urn:microsoft.com/office/officeart/2011/layout/CircleProcess"/>
    <dgm:cxn modelId="{770233E5-3132-44B1-AB7D-ED8E5009B48F}" type="presParOf" srcId="{AF4E0465-8B08-4C6A-B3A1-A2D5B5A8A555}" destId="{4CD5A55A-7FED-4D32-95E7-0A040F5B5464}" srcOrd="0" destOrd="0" presId="urn:microsoft.com/office/officeart/2011/layout/CircleProcess"/>
    <dgm:cxn modelId="{D74B54E1-52FF-46DE-99E8-A695BCC2D732}" type="presParOf" srcId="{63018FF0-0CA5-4756-9D99-0C0DD42C53D1}" destId="{ACC168B5-F6CF-44E4-BFD7-EF335B3252BB}" srcOrd="2" destOrd="0" presId="urn:microsoft.com/office/officeart/2011/layout/CircleProcess"/>
    <dgm:cxn modelId="{924BD6CF-5728-47E5-B650-A9F77A8C69EB}" type="presParOf" srcId="{63018FF0-0CA5-4756-9D99-0C0DD42C53D1}" destId="{588FB593-F6D2-4D3D-8A72-917E438A1890}" srcOrd="3" destOrd="0" presId="urn:microsoft.com/office/officeart/2011/layout/CircleProcess"/>
    <dgm:cxn modelId="{BDCE356E-363B-45A0-8608-C2EFACC4BCB9}" type="presParOf" srcId="{588FB593-F6D2-4D3D-8A72-917E438A1890}" destId="{6351ADD3-76EF-4925-B403-39FBA5F89348}" srcOrd="0" destOrd="0" presId="urn:microsoft.com/office/officeart/2011/layout/CircleProcess"/>
    <dgm:cxn modelId="{6F3343CC-93D4-4D08-9D48-EE6A1723719D}" type="presParOf" srcId="{63018FF0-0CA5-4756-9D99-0C0DD42C53D1}" destId="{B556F4BD-181A-4880-AD2E-2AE0BD806389}" srcOrd="4" destOrd="0" presId="urn:microsoft.com/office/officeart/2011/layout/CircleProcess"/>
    <dgm:cxn modelId="{70041AE1-6A45-430D-9DCA-468CD81D105A}" type="presParOf" srcId="{B556F4BD-181A-4880-AD2E-2AE0BD806389}" destId="{17221912-7747-4913-A195-06079DE1BE3F}" srcOrd="0" destOrd="0" presId="urn:microsoft.com/office/officeart/2011/layout/CircleProcess"/>
    <dgm:cxn modelId="{7BA43294-1515-441C-A144-ACE73FB19931}" type="presParOf" srcId="{63018FF0-0CA5-4756-9D99-0C0DD42C53D1}" destId="{1B97059F-C22F-4B9E-B864-6B66C1A4B7CB}" srcOrd="5" destOrd="0" presId="urn:microsoft.com/office/officeart/2011/layout/CircleProcess"/>
    <dgm:cxn modelId="{32B6CCBA-2B76-4044-8340-C9CEE4C62C1F}" type="presParOf" srcId="{63018FF0-0CA5-4756-9D99-0C0DD42C53D1}" destId="{97DA13AF-3C45-4802-BF3A-CFA049443EE3}" srcOrd="6" destOrd="0" presId="urn:microsoft.com/office/officeart/2011/layout/CircleProcess"/>
    <dgm:cxn modelId="{5BEF51F6-65B1-4C9D-9535-71B52F3EEBC1}" type="presParOf" srcId="{97DA13AF-3C45-4802-BF3A-CFA049443EE3}" destId="{D5CE01A6-82B5-44F2-80BF-C07CBD788F69}" srcOrd="0" destOrd="0" presId="urn:microsoft.com/office/officeart/2011/layout/CircleProcess"/>
    <dgm:cxn modelId="{3844E08E-18A4-43E4-A50B-27F639B85E72}" type="presParOf" srcId="{63018FF0-0CA5-4756-9D99-0C0DD42C53D1}" destId="{EF0E5C2C-7B03-4F07-A268-85150B84B014}" srcOrd="7" destOrd="0" presId="urn:microsoft.com/office/officeart/2011/layout/CircleProcess"/>
    <dgm:cxn modelId="{255E3E4F-079D-4B37-A117-2231619EC3F8}" type="presParOf" srcId="{EF0E5C2C-7B03-4F07-A268-85150B84B014}" destId="{E9566B55-1066-4F92-867A-246953925EF1}" srcOrd="0" destOrd="0" presId="urn:microsoft.com/office/officeart/2011/layout/CircleProcess"/>
    <dgm:cxn modelId="{6954355D-E0A5-426D-9AF9-44D34CBC9B0A}" type="presParOf" srcId="{63018FF0-0CA5-4756-9D99-0C0DD42C53D1}" destId="{4096AC42-AAF7-4BB8-8288-5331A1C2DD80}" srcOrd="8" destOrd="0" presId="urn:microsoft.com/office/officeart/2011/layout/CircleProcess"/>
    <dgm:cxn modelId="{B45FEEC2-BA5C-4E86-94E8-DDC905D5650D}" type="presParOf" srcId="{63018FF0-0CA5-4756-9D99-0C0DD42C53D1}" destId="{527B7D25-3D03-4E22-926C-B6186602A5A7}" srcOrd="9" destOrd="0" presId="urn:microsoft.com/office/officeart/2011/layout/CircleProcess"/>
    <dgm:cxn modelId="{3B6D039D-5F4A-49B9-ABAF-A63BCA770A0F}" type="presParOf" srcId="{527B7D25-3D03-4E22-926C-B6186602A5A7}" destId="{03990C2C-63CC-4B55-8A46-9300B18F0990}" srcOrd="0" destOrd="0" presId="urn:microsoft.com/office/officeart/2011/layout/CircleProcess"/>
    <dgm:cxn modelId="{131FB57D-6ED0-4BFE-8424-DBCCBEE9D835}" type="presParOf" srcId="{63018FF0-0CA5-4756-9D99-0C0DD42C53D1}" destId="{E852C63F-9396-4C05-9126-3974A4C94E60}" srcOrd="10" destOrd="0" presId="urn:microsoft.com/office/officeart/2011/layout/CircleProcess"/>
    <dgm:cxn modelId="{A1B9FF83-5630-4B91-88D3-32072A581C48}" type="presParOf" srcId="{E852C63F-9396-4C05-9126-3974A4C94E60}" destId="{3A96C829-B1FF-4316-92A3-A5102514C784}" srcOrd="0" destOrd="0" presId="urn:microsoft.com/office/officeart/2011/layout/CircleProcess"/>
    <dgm:cxn modelId="{0615DA51-06E8-4CCA-AA6A-B3265B3A4768}" type="presParOf" srcId="{63018FF0-0CA5-4756-9D99-0C0DD42C53D1}" destId="{584DDB66-AAE3-4135-8370-86B1BEC04DB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A3B426-200A-43D1-9324-CF2813436CDE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3104C01-8C67-4860-ACF3-2062DCBA49DB}">
      <dgm:prSet phldrT="[Text]" custT="1"/>
      <dgm:spPr>
        <a:solidFill>
          <a:srgbClr val="F5F5E7"/>
        </a:solidFill>
        <a:ln>
          <a:solidFill>
            <a:srgbClr val="F5F5E7"/>
          </a:solidFill>
        </a:ln>
      </dgm:spPr>
      <dgm:t>
        <a:bodyPr/>
        <a:lstStyle/>
        <a:p>
          <a:r>
            <a:rPr lang="en-US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5 partner</a:t>
          </a:r>
          <a:r>
            <a:rPr lang="cs-CZ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ů</a:t>
          </a:r>
          <a:endParaRPr lang="en-US" sz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2FACAD6-B53A-41BC-B50D-563A42CB2DC0}" type="parTrans" cxnId="{B21E88A2-5DED-4246-99B0-00EF647DA8D4}">
      <dgm:prSet/>
      <dgm:spPr/>
      <dgm:t>
        <a:bodyPr/>
        <a:lstStyle/>
        <a:p>
          <a:endParaRPr lang="en-US"/>
        </a:p>
      </dgm:t>
    </dgm:pt>
    <dgm:pt modelId="{EA3B73A1-8222-4C4E-9CF8-F7953652AD55}" type="sibTrans" cxnId="{B21E88A2-5DED-4246-99B0-00EF647DA8D4}">
      <dgm:prSet/>
      <dgm:spPr/>
      <dgm:t>
        <a:bodyPr/>
        <a:lstStyle/>
        <a:p>
          <a:endParaRPr lang="en-US"/>
        </a:p>
      </dgm:t>
    </dgm:pt>
    <dgm:pt modelId="{EAE40CA5-8AB3-42A5-B908-EDFE5DAD5112}">
      <dgm:prSet phldrT="[Text]" custT="1"/>
      <dgm:spPr>
        <a:solidFill>
          <a:srgbClr val="F5F5E7">
            <a:alpha val="90000"/>
          </a:srgbClr>
        </a:solidFill>
        <a:ln>
          <a:solidFill>
            <a:srgbClr val="F5F5E7"/>
          </a:solidFill>
        </a:ln>
      </dgm:spPr>
      <dgm:t>
        <a:bodyPr/>
        <a:lstStyle/>
        <a:p>
          <a:r>
            <a:rPr lang="en-US" sz="16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5 </a:t>
          </a:r>
          <a:r>
            <a:rPr lang="cs-CZ" sz="16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zemí</a:t>
          </a:r>
          <a:endParaRPr lang="en-US" sz="16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F61EA6F-7CB2-44DF-B23D-AA0F872B45FD}" type="parTrans" cxnId="{DDF3340C-DA7B-4A01-9007-7C34EFA3C205}">
      <dgm:prSet/>
      <dgm:spPr/>
      <dgm:t>
        <a:bodyPr/>
        <a:lstStyle/>
        <a:p>
          <a:endParaRPr lang="en-US"/>
        </a:p>
      </dgm:t>
    </dgm:pt>
    <dgm:pt modelId="{7881D46C-918A-4C8C-B6E6-5CA0B426CF88}" type="sibTrans" cxnId="{DDF3340C-DA7B-4A01-9007-7C34EFA3C205}">
      <dgm:prSet/>
      <dgm:spPr/>
      <dgm:t>
        <a:bodyPr/>
        <a:lstStyle/>
        <a:p>
          <a:endParaRPr lang="en-US"/>
        </a:p>
      </dgm:t>
    </dgm:pt>
    <dgm:pt modelId="{81B5E869-06D8-48A5-B1E1-74FF16BA3309}">
      <dgm:prSet phldrT="[Text]" custT="1"/>
      <dgm:spPr>
        <a:solidFill>
          <a:srgbClr val="F5F5E7">
            <a:alpha val="90000"/>
          </a:srgbClr>
        </a:solidFill>
        <a:ln>
          <a:solidFill>
            <a:srgbClr val="F5F5E7"/>
          </a:solidFill>
        </a:ln>
      </dgm:spPr>
      <dgm:t>
        <a:bodyPr/>
        <a:lstStyle/>
        <a:p>
          <a:r>
            <a:rPr lang="en-US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Max</a:t>
          </a:r>
          <a:r>
            <a:rPr lang="cs-CZ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.</a:t>
          </a:r>
          <a:r>
            <a:rPr lang="en-US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EU grant 1</a:t>
          </a:r>
          <a:r>
            <a:rPr lang="cs-CZ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mil. eur</a:t>
          </a:r>
          <a:endParaRPr lang="en-US" sz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82892F7-FDE9-404A-83F0-D8B8ECB007DE}" type="parTrans" cxnId="{842546F2-7FE8-4757-9EF9-E2428F1A4971}">
      <dgm:prSet/>
      <dgm:spPr/>
      <dgm:t>
        <a:bodyPr/>
        <a:lstStyle/>
        <a:p>
          <a:endParaRPr lang="en-US"/>
        </a:p>
      </dgm:t>
    </dgm:pt>
    <dgm:pt modelId="{5DC2F017-E200-449E-AB54-994896DCA42C}" type="sibTrans" cxnId="{842546F2-7FE8-4757-9EF9-E2428F1A4971}">
      <dgm:prSet/>
      <dgm:spPr/>
      <dgm:t>
        <a:bodyPr/>
        <a:lstStyle/>
        <a:p>
          <a:endParaRPr lang="en-US"/>
        </a:p>
      </dgm:t>
    </dgm:pt>
    <dgm:pt modelId="{E17988FB-574E-4EC0-A17D-CCDCF47613A4}">
      <dgm:prSet phldrT="[Text]" custT="1"/>
      <dgm:spPr>
        <a:solidFill>
          <a:srgbClr val="F5F5E7"/>
        </a:solidFill>
        <a:ln>
          <a:solidFill>
            <a:srgbClr val="FBE1DD"/>
          </a:solidFill>
        </a:ln>
      </dgm:spPr>
      <dgm:t>
        <a:bodyPr/>
        <a:lstStyle/>
        <a:p>
          <a:r>
            <a:rPr lang="cs-CZ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EU max. 70</a:t>
          </a:r>
          <a:r>
            <a:rPr lang="en-US" sz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%</a:t>
          </a:r>
        </a:p>
      </dgm:t>
    </dgm:pt>
    <dgm:pt modelId="{CF3EBFD4-2DB3-475A-BAB4-0C25FC941BD0}" type="parTrans" cxnId="{B8D0B163-ED0A-47A0-BBD4-65AA2EF10228}">
      <dgm:prSet/>
      <dgm:spPr/>
      <dgm:t>
        <a:bodyPr/>
        <a:lstStyle/>
        <a:p>
          <a:endParaRPr lang="cs-CZ"/>
        </a:p>
      </dgm:t>
    </dgm:pt>
    <dgm:pt modelId="{CBB22F40-B3EA-4574-8C01-31EDF2254C53}" type="sibTrans" cxnId="{B8D0B163-ED0A-47A0-BBD4-65AA2EF10228}">
      <dgm:prSet/>
      <dgm:spPr/>
      <dgm:t>
        <a:bodyPr/>
        <a:lstStyle/>
        <a:p>
          <a:endParaRPr lang="cs-CZ"/>
        </a:p>
      </dgm:t>
    </dgm:pt>
    <dgm:pt modelId="{63018FF0-0CA5-4756-9D99-0C0DD42C53D1}" type="pres">
      <dgm:prSet presAssocID="{A6A3B426-200A-43D1-9324-CF2813436CD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C4B7922D-7117-4F1E-83AD-E4B831FA09BA}" type="pres">
      <dgm:prSet presAssocID="{E17988FB-574E-4EC0-A17D-CCDCF47613A4}" presName="Accent4" presStyleCnt="0"/>
      <dgm:spPr/>
    </dgm:pt>
    <dgm:pt modelId="{091C80A5-D69C-4A1E-BF05-50CD61AC9523}" type="pres">
      <dgm:prSet presAssocID="{E17988FB-574E-4EC0-A17D-CCDCF47613A4}" presName="Accent" presStyleLbl="node1" presStyleIdx="0" presStyleCnt="4"/>
      <dgm:spPr/>
    </dgm:pt>
    <dgm:pt modelId="{E67E6E2B-B6FE-4835-9879-A0282ADC2A2B}" type="pres">
      <dgm:prSet presAssocID="{E17988FB-574E-4EC0-A17D-CCDCF47613A4}" presName="ParentBackground4" presStyleCnt="0"/>
      <dgm:spPr/>
    </dgm:pt>
    <dgm:pt modelId="{3CF03FF1-79BD-4F2F-AB58-5E0802AB6B11}" type="pres">
      <dgm:prSet presAssocID="{E17988FB-574E-4EC0-A17D-CCDCF47613A4}" presName="ParentBackground" presStyleLbl="fgAcc1" presStyleIdx="0" presStyleCnt="4" custLinFactNeighborX="-104" custLinFactNeighborY="300"/>
      <dgm:spPr/>
    </dgm:pt>
    <dgm:pt modelId="{DA32743A-71A8-4630-B3EA-6288CB91415D}" type="pres">
      <dgm:prSet presAssocID="{E17988FB-574E-4EC0-A17D-CCDCF47613A4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88FB593-F6D2-4D3D-8A72-917E438A1890}" type="pres">
      <dgm:prSet presAssocID="{81B5E869-06D8-48A5-B1E1-74FF16BA3309}" presName="Accent3" presStyleCnt="0"/>
      <dgm:spPr/>
    </dgm:pt>
    <dgm:pt modelId="{6351ADD3-76EF-4925-B403-39FBA5F89348}" type="pres">
      <dgm:prSet presAssocID="{81B5E869-06D8-48A5-B1E1-74FF16BA3309}" presName="Accent" presStyleLbl="node1" presStyleIdx="1" presStyleCnt="4"/>
      <dgm:spPr>
        <a:solidFill>
          <a:srgbClr val="FBE1DD"/>
        </a:solidFill>
        <a:ln>
          <a:solidFill>
            <a:srgbClr val="6550A3"/>
          </a:solidFill>
        </a:ln>
      </dgm:spPr>
    </dgm:pt>
    <dgm:pt modelId="{B556F4BD-181A-4880-AD2E-2AE0BD806389}" type="pres">
      <dgm:prSet presAssocID="{81B5E869-06D8-48A5-B1E1-74FF16BA3309}" presName="ParentBackground3" presStyleCnt="0"/>
      <dgm:spPr/>
    </dgm:pt>
    <dgm:pt modelId="{17221912-7747-4913-A195-06079DE1BE3F}" type="pres">
      <dgm:prSet presAssocID="{81B5E869-06D8-48A5-B1E1-74FF16BA3309}" presName="ParentBackground" presStyleLbl="fgAcc1" presStyleIdx="1" presStyleCnt="4"/>
      <dgm:spPr/>
    </dgm:pt>
    <dgm:pt modelId="{1B97059F-C22F-4B9E-B864-6B66C1A4B7CB}" type="pres">
      <dgm:prSet presAssocID="{81B5E869-06D8-48A5-B1E1-74FF16BA330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7DA13AF-3C45-4802-BF3A-CFA049443EE3}" type="pres">
      <dgm:prSet presAssocID="{EAE40CA5-8AB3-42A5-B908-EDFE5DAD5112}" presName="Accent2" presStyleCnt="0"/>
      <dgm:spPr/>
    </dgm:pt>
    <dgm:pt modelId="{D5CE01A6-82B5-44F2-80BF-C07CBD788F69}" type="pres">
      <dgm:prSet presAssocID="{EAE40CA5-8AB3-42A5-B908-EDFE5DAD5112}" presName="Accent" presStyleLbl="node1" presStyleIdx="2" presStyleCnt="4"/>
      <dgm:spPr>
        <a:solidFill>
          <a:srgbClr val="FBE1DD"/>
        </a:solidFill>
        <a:ln>
          <a:solidFill>
            <a:srgbClr val="6550A3"/>
          </a:solidFill>
        </a:ln>
      </dgm:spPr>
    </dgm:pt>
    <dgm:pt modelId="{EF0E5C2C-7B03-4F07-A268-85150B84B014}" type="pres">
      <dgm:prSet presAssocID="{EAE40CA5-8AB3-42A5-B908-EDFE5DAD5112}" presName="ParentBackground2" presStyleCnt="0"/>
      <dgm:spPr/>
    </dgm:pt>
    <dgm:pt modelId="{E9566B55-1066-4F92-867A-246953925EF1}" type="pres">
      <dgm:prSet presAssocID="{EAE40CA5-8AB3-42A5-B908-EDFE5DAD5112}" presName="ParentBackground" presStyleLbl="fgAcc1" presStyleIdx="2" presStyleCnt="4" custLinFactNeighborX="1048" custLinFactNeighborY="-539"/>
      <dgm:spPr/>
    </dgm:pt>
    <dgm:pt modelId="{4096AC42-AAF7-4BB8-8288-5331A1C2DD80}" type="pres">
      <dgm:prSet presAssocID="{EAE40CA5-8AB3-42A5-B908-EDFE5DAD51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27B7D25-3D03-4E22-926C-B6186602A5A7}" type="pres">
      <dgm:prSet presAssocID="{43104C01-8C67-4860-ACF3-2062DCBA49DB}" presName="Accent1" presStyleCnt="0"/>
      <dgm:spPr/>
    </dgm:pt>
    <dgm:pt modelId="{03990C2C-63CC-4B55-8A46-9300B18F0990}" type="pres">
      <dgm:prSet presAssocID="{43104C01-8C67-4860-ACF3-2062DCBA49DB}" presName="Accent" presStyleLbl="node1" presStyleIdx="3" presStyleCnt="4"/>
      <dgm:spPr>
        <a:solidFill>
          <a:srgbClr val="FBE1DD"/>
        </a:solidFill>
        <a:ln>
          <a:solidFill>
            <a:srgbClr val="6550A3"/>
          </a:solidFill>
        </a:ln>
      </dgm:spPr>
    </dgm:pt>
    <dgm:pt modelId="{E852C63F-9396-4C05-9126-3974A4C94E60}" type="pres">
      <dgm:prSet presAssocID="{43104C01-8C67-4860-ACF3-2062DCBA49DB}" presName="ParentBackground1" presStyleCnt="0"/>
      <dgm:spPr/>
    </dgm:pt>
    <dgm:pt modelId="{3A96C829-B1FF-4316-92A3-A5102514C784}" type="pres">
      <dgm:prSet presAssocID="{43104C01-8C67-4860-ACF3-2062DCBA49DB}" presName="ParentBackground" presStyleLbl="fgAcc1" presStyleIdx="3" presStyleCnt="4"/>
      <dgm:spPr/>
    </dgm:pt>
    <dgm:pt modelId="{584DDB66-AAE3-4135-8370-86B1BEC04DB3}" type="pres">
      <dgm:prSet presAssocID="{43104C01-8C67-4860-ACF3-2062DCBA49D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12A2803-2AB5-4CB6-B675-F3E6382E12A2}" type="presOf" srcId="{EAE40CA5-8AB3-42A5-B908-EDFE5DAD5112}" destId="{4096AC42-AAF7-4BB8-8288-5331A1C2DD80}" srcOrd="1" destOrd="0" presId="urn:microsoft.com/office/officeart/2011/layout/CircleProcess"/>
    <dgm:cxn modelId="{DDF3340C-DA7B-4A01-9007-7C34EFA3C205}" srcId="{A6A3B426-200A-43D1-9324-CF2813436CDE}" destId="{EAE40CA5-8AB3-42A5-B908-EDFE5DAD5112}" srcOrd="1" destOrd="0" parTransId="{EF61EA6F-7CB2-44DF-B23D-AA0F872B45FD}" sibTransId="{7881D46C-918A-4C8C-B6E6-5CA0B426CF88}"/>
    <dgm:cxn modelId="{DFE65412-B16C-4038-9C3C-853D89677879}" type="presOf" srcId="{81B5E869-06D8-48A5-B1E1-74FF16BA3309}" destId="{1B97059F-C22F-4B9E-B864-6B66C1A4B7CB}" srcOrd="1" destOrd="0" presId="urn:microsoft.com/office/officeart/2011/layout/CircleProcess"/>
    <dgm:cxn modelId="{E8CB193A-00BA-40A3-A43B-7044FFA78D24}" type="presOf" srcId="{43104C01-8C67-4860-ACF3-2062DCBA49DB}" destId="{584DDB66-AAE3-4135-8370-86B1BEC04DB3}" srcOrd="1" destOrd="0" presId="urn:microsoft.com/office/officeart/2011/layout/CircleProcess"/>
    <dgm:cxn modelId="{DACCBB3E-943B-442D-8F67-8EB3942CED8E}" type="presOf" srcId="{43104C01-8C67-4860-ACF3-2062DCBA49DB}" destId="{3A96C829-B1FF-4316-92A3-A5102514C784}" srcOrd="0" destOrd="0" presId="urn:microsoft.com/office/officeart/2011/layout/CircleProcess"/>
    <dgm:cxn modelId="{B8D0B163-ED0A-47A0-BBD4-65AA2EF10228}" srcId="{A6A3B426-200A-43D1-9324-CF2813436CDE}" destId="{E17988FB-574E-4EC0-A17D-CCDCF47613A4}" srcOrd="3" destOrd="0" parTransId="{CF3EBFD4-2DB3-475A-BAB4-0C25FC941BD0}" sibTransId="{CBB22F40-B3EA-4574-8C01-31EDF2254C53}"/>
    <dgm:cxn modelId="{30515051-B405-4222-8F63-509EF65FE04C}" type="presOf" srcId="{81B5E869-06D8-48A5-B1E1-74FF16BA3309}" destId="{17221912-7747-4913-A195-06079DE1BE3F}" srcOrd="0" destOrd="0" presId="urn:microsoft.com/office/officeart/2011/layout/CircleProcess"/>
    <dgm:cxn modelId="{B21E88A2-5DED-4246-99B0-00EF647DA8D4}" srcId="{A6A3B426-200A-43D1-9324-CF2813436CDE}" destId="{43104C01-8C67-4860-ACF3-2062DCBA49DB}" srcOrd="0" destOrd="0" parTransId="{92FACAD6-B53A-41BC-B50D-563A42CB2DC0}" sibTransId="{EA3B73A1-8222-4C4E-9CF8-F7953652AD55}"/>
    <dgm:cxn modelId="{2F8375A9-EE11-423D-A5A0-AAD21BFC9C9A}" type="presOf" srcId="{EAE40CA5-8AB3-42A5-B908-EDFE5DAD5112}" destId="{E9566B55-1066-4F92-867A-246953925EF1}" srcOrd="0" destOrd="0" presId="urn:microsoft.com/office/officeart/2011/layout/CircleProcess"/>
    <dgm:cxn modelId="{F84590B4-46DA-4494-88E5-F6BDB0979EE6}" type="presOf" srcId="{A6A3B426-200A-43D1-9324-CF2813436CDE}" destId="{63018FF0-0CA5-4756-9D99-0C0DD42C53D1}" srcOrd="0" destOrd="0" presId="urn:microsoft.com/office/officeart/2011/layout/CircleProcess"/>
    <dgm:cxn modelId="{15FED9CD-909F-4F65-A054-16EF52823576}" type="presOf" srcId="{E17988FB-574E-4EC0-A17D-CCDCF47613A4}" destId="{DA32743A-71A8-4630-B3EA-6288CB91415D}" srcOrd="1" destOrd="0" presId="urn:microsoft.com/office/officeart/2011/layout/CircleProcess"/>
    <dgm:cxn modelId="{BFB42FF2-41B7-41C5-A42E-B4574B7FA95F}" type="presOf" srcId="{E17988FB-574E-4EC0-A17D-CCDCF47613A4}" destId="{3CF03FF1-79BD-4F2F-AB58-5E0802AB6B11}" srcOrd="0" destOrd="0" presId="urn:microsoft.com/office/officeart/2011/layout/CircleProcess"/>
    <dgm:cxn modelId="{842546F2-7FE8-4757-9EF9-E2428F1A4971}" srcId="{A6A3B426-200A-43D1-9324-CF2813436CDE}" destId="{81B5E869-06D8-48A5-B1E1-74FF16BA3309}" srcOrd="2" destOrd="0" parTransId="{C82892F7-FDE9-404A-83F0-D8B8ECB007DE}" sibTransId="{5DC2F017-E200-449E-AB54-994896DCA42C}"/>
    <dgm:cxn modelId="{B2415DC9-C313-40D3-AFF5-DEE12B3AAF71}" type="presParOf" srcId="{63018FF0-0CA5-4756-9D99-0C0DD42C53D1}" destId="{C4B7922D-7117-4F1E-83AD-E4B831FA09BA}" srcOrd="0" destOrd="0" presId="urn:microsoft.com/office/officeart/2011/layout/CircleProcess"/>
    <dgm:cxn modelId="{3968C385-ADEB-4142-A2FD-0690D721FB1B}" type="presParOf" srcId="{C4B7922D-7117-4F1E-83AD-E4B831FA09BA}" destId="{091C80A5-D69C-4A1E-BF05-50CD61AC9523}" srcOrd="0" destOrd="0" presId="urn:microsoft.com/office/officeart/2011/layout/CircleProcess"/>
    <dgm:cxn modelId="{32961FB5-616B-4FF8-AE44-9AD123724316}" type="presParOf" srcId="{63018FF0-0CA5-4756-9D99-0C0DD42C53D1}" destId="{E67E6E2B-B6FE-4835-9879-A0282ADC2A2B}" srcOrd="1" destOrd="0" presId="urn:microsoft.com/office/officeart/2011/layout/CircleProcess"/>
    <dgm:cxn modelId="{35F57B30-C27F-4230-A9EC-5D87F2014A2B}" type="presParOf" srcId="{E67E6E2B-B6FE-4835-9879-A0282ADC2A2B}" destId="{3CF03FF1-79BD-4F2F-AB58-5E0802AB6B11}" srcOrd="0" destOrd="0" presId="urn:microsoft.com/office/officeart/2011/layout/CircleProcess"/>
    <dgm:cxn modelId="{B28FB41C-6893-4E2C-8FEF-9138DD345260}" type="presParOf" srcId="{63018FF0-0CA5-4756-9D99-0C0DD42C53D1}" destId="{DA32743A-71A8-4630-B3EA-6288CB91415D}" srcOrd="2" destOrd="0" presId="urn:microsoft.com/office/officeart/2011/layout/CircleProcess"/>
    <dgm:cxn modelId="{924BD6CF-5728-47E5-B650-A9F77A8C69EB}" type="presParOf" srcId="{63018FF0-0CA5-4756-9D99-0C0DD42C53D1}" destId="{588FB593-F6D2-4D3D-8A72-917E438A1890}" srcOrd="3" destOrd="0" presId="urn:microsoft.com/office/officeart/2011/layout/CircleProcess"/>
    <dgm:cxn modelId="{BDCE356E-363B-45A0-8608-C2EFACC4BCB9}" type="presParOf" srcId="{588FB593-F6D2-4D3D-8A72-917E438A1890}" destId="{6351ADD3-76EF-4925-B403-39FBA5F89348}" srcOrd="0" destOrd="0" presId="urn:microsoft.com/office/officeart/2011/layout/CircleProcess"/>
    <dgm:cxn modelId="{6F3343CC-93D4-4D08-9D48-EE6A1723719D}" type="presParOf" srcId="{63018FF0-0CA5-4756-9D99-0C0DD42C53D1}" destId="{B556F4BD-181A-4880-AD2E-2AE0BD806389}" srcOrd="4" destOrd="0" presId="urn:microsoft.com/office/officeart/2011/layout/CircleProcess"/>
    <dgm:cxn modelId="{70041AE1-6A45-430D-9DCA-468CD81D105A}" type="presParOf" srcId="{B556F4BD-181A-4880-AD2E-2AE0BD806389}" destId="{17221912-7747-4913-A195-06079DE1BE3F}" srcOrd="0" destOrd="0" presId="urn:microsoft.com/office/officeart/2011/layout/CircleProcess"/>
    <dgm:cxn modelId="{7BA43294-1515-441C-A144-ACE73FB19931}" type="presParOf" srcId="{63018FF0-0CA5-4756-9D99-0C0DD42C53D1}" destId="{1B97059F-C22F-4B9E-B864-6B66C1A4B7CB}" srcOrd="5" destOrd="0" presId="urn:microsoft.com/office/officeart/2011/layout/CircleProcess"/>
    <dgm:cxn modelId="{32B6CCBA-2B76-4044-8340-C9CEE4C62C1F}" type="presParOf" srcId="{63018FF0-0CA5-4756-9D99-0C0DD42C53D1}" destId="{97DA13AF-3C45-4802-BF3A-CFA049443EE3}" srcOrd="6" destOrd="0" presId="urn:microsoft.com/office/officeart/2011/layout/CircleProcess"/>
    <dgm:cxn modelId="{5BEF51F6-65B1-4C9D-9535-71B52F3EEBC1}" type="presParOf" srcId="{97DA13AF-3C45-4802-BF3A-CFA049443EE3}" destId="{D5CE01A6-82B5-44F2-80BF-C07CBD788F69}" srcOrd="0" destOrd="0" presId="urn:microsoft.com/office/officeart/2011/layout/CircleProcess"/>
    <dgm:cxn modelId="{3844E08E-18A4-43E4-A50B-27F639B85E72}" type="presParOf" srcId="{63018FF0-0CA5-4756-9D99-0C0DD42C53D1}" destId="{EF0E5C2C-7B03-4F07-A268-85150B84B014}" srcOrd="7" destOrd="0" presId="urn:microsoft.com/office/officeart/2011/layout/CircleProcess"/>
    <dgm:cxn modelId="{255E3E4F-079D-4B37-A117-2231619EC3F8}" type="presParOf" srcId="{EF0E5C2C-7B03-4F07-A268-85150B84B014}" destId="{E9566B55-1066-4F92-867A-246953925EF1}" srcOrd="0" destOrd="0" presId="urn:microsoft.com/office/officeart/2011/layout/CircleProcess"/>
    <dgm:cxn modelId="{6954355D-E0A5-426D-9AF9-44D34CBC9B0A}" type="presParOf" srcId="{63018FF0-0CA5-4756-9D99-0C0DD42C53D1}" destId="{4096AC42-AAF7-4BB8-8288-5331A1C2DD80}" srcOrd="8" destOrd="0" presId="urn:microsoft.com/office/officeart/2011/layout/CircleProcess"/>
    <dgm:cxn modelId="{B45FEEC2-BA5C-4E86-94E8-DDC905D5650D}" type="presParOf" srcId="{63018FF0-0CA5-4756-9D99-0C0DD42C53D1}" destId="{527B7D25-3D03-4E22-926C-B6186602A5A7}" srcOrd="9" destOrd="0" presId="urn:microsoft.com/office/officeart/2011/layout/CircleProcess"/>
    <dgm:cxn modelId="{3B6D039D-5F4A-49B9-ABAF-A63BCA770A0F}" type="presParOf" srcId="{527B7D25-3D03-4E22-926C-B6186602A5A7}" destId="{03990C2C-63CC-4B55-8A46-9300B18F0990}" srcOrd="0" destOrd="0" presId="urn:microsoft.com/office/officeart/2011/layout/CircleProcess"/>
    <dgm:cxn modelId="{131FB57D-6ED0-4BFE-8424-DBCCBEE9D835}" type="presParOf" srcId="{63018FF0-0CA5-4756-9D99-0C0DD42C53D1}" destId="{E852C63F-9396-4C05-9126-3974A4C94E60}" srcOrd="10" destOrd="0" presId="urn:microsoft.com/office/officeart/2011/layout/CircleProcess"/>
    <dgm:cxn modelId="{A1B9FF83-5630-4B91-88D3-32072A581C48}" type="presParOf" srcId="{E852C63F-9396-4C05-9126-3974A4C94E60}" destId="{3A96C829-B1FF-4316-92A3-A5102514C784}" srcOrd="0" destOrd="0" presId="urn:microsoft.com/office/officeart/2011/layout/CircleProcess"/>
    <dgm:cxn modelId="{0615DA51-06E8-4CCA-AA6A-B3265B3A4768}" type="presParOf" srcId="{63018FF0-0CA5-4756-9D99-0C0DD42C53D1}" destId="{584DDB66-AAE3-4135-8370-86B1BEC04DB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F0D2B-0CFA-418C-B5F9-E8F00C32A771}">
      <dsp:nvSpPr>
        <dsp:cNvPr id="0" name=""/>
        <dsp:cNvSpPr/>
      </dsp:nvSpPr>
      <dsp:spPr>
        <a:xfrm>
          <a:off x="0" y="575768"/>
          <a:ext cx="2425793" cy="932400"/>
        </a:xfrm>
        <a:prstGeom prst="rect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3944D-2AF5-4F4A-ADA0-C0C53E22C911}">
      <dsp:nvSpPr>
        <dsp:cNvPr id="0" name=""/>
        <dsp:cNvSpPr/>
      </dsp:nvSpPr>
      <dsp:spPr>
        <a:xfrm>
          <a:off x="125522" y="29648"/>
          <a:ext cx="1758081" cy="1092240"/>
        </a:xfrm>
        <a:prstGeom prst="roundRect">
          <a:avLst/>
        </a:prstGeom>
        <a:solidFill>
          <a:srgbClr val="6550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2" tIns="0" rIns="64182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>
              <a:latin typeface="+mj-lt"/>
            </a:rPr>
            <a:t>MALÉ / </a:t>
          </a:r>
          <a:r>
            <a:rPr lang="en-US" sz="1600" b="0" kern="1200" dirty="0">
              <a:latin typeface="+mj-lt"/>
            </a:rPr>
            <a:t>SMALL SCALE</a:t>
          </a:r>
        </a:p>
      </dsp:txBody>
      <dsp:txXfrm>
        <a:off x="178841" y="82967"/>
        <a:ext cx="1651443" cy="985602"/>
      </dsp:txXfrm>
    </dsp:sp>
    <dsp:sp modelId="{C5A04365-CEFE-46FE-BDAB-C8ACA3BFF099}">
      <dsp:nvSpPr>
        <dsp:cNvPr id="0" name=""/>
        <dsp:cNvSpPr/>
      </dsp:nvSpPr>
      <dsp:spPr>
        <a:xfrm>
          <a:off x="0" y="2254088"/>
          <a:ext cx="2425793" cy="932400"/>
        </a:xfrm>
        <a:prstGeom prst="rect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8511D-FB67-4034-9309-2CF8D2AEC7A9}">
      <dsp:nvSpPr>
        <dsp:cNvPr id="0" name=""/>
        <dsp:cNvSpPr/>
      </dsp:nvSpPr>
      <dsp:spPr>
        <a:xfrm>
          <a:off x="121289" y="1707968"/>
          <a:ext cx="1698055" cy="1092240"/>
        </a:xfrm>
        <a:prstGeom prst="roundRect">
          <a:avLst/>
        </a:prstGeom>
        <a:solidFill>
          <a:srgbClr val="6550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2" tIns="0" rIns="64182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>
              <a:latin typeface="+mj-lt"/>
            </a:rPr>
            <a:t>STŘEDNÍ / </a:t>
          </a:r>
          <a:r>
            <a:rPr lang="en-US" sz="1600" b="0" kern="1200" dirty="0">
              <a:latin typeface="+mj-lt"/>
            </a:rPr>
            <a:t>MEDIUM SCALE</a:t>
          </a:r>
        </a:p>
      </dsp:txBody>
      <dsp:txXfrm>
        <a:off x="174608" y="1761287"/>
        <a:ext cx="1591417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4289C-B6C4-4954-80D1-69EA925B78F8}">
      <dsp:nvSpPr>
        <dsp:cNvPr id="0" name=""/>
        <dsp:cNvSpPr/>
      </dsp:nvSpPr>
      <dsp:spPr>
        <a:xfrm>
          <a:off x="4182563" y="355578"/>
          <a:ext cx="932293" cy="932341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5A55A-7FED-4D32-95E7-0A040F5B5464}">
      <dsp:nvSpPr>
        <dsp:cNvPr id="0" name=""/>
        <dsp:cNvSpPr/>
      </dsp:nvSpPr>
      <dsp:spPr>
        <a:xfrm>
          <a:off x="4213746" y="386662"/>
          <a:ext cx="870327" cy="870174"/>
        </a:xfrm>
        <a:prstGeom prst="ellipse">
          <a:avLst/>
        </a:prstGeom>
        <a:solidFill>
          <a:srgbClr val="F5F5E7"/>
        </a:solidFill>
        <a:ln w="25400" cap="flat" cmpd="sng" algn="ctr">
          <a:solidFill>
            <a:srgbClr val="FBE1D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rgbClr val="6550A3"/>
              </a:solidFill>
              <a:latin typeface="EC Square Sans Cond Pro" panose="020B0506040000020004" pitchFamily="34" charset="0"/>
            </a:rPr>
            <a:t>EU max. </a:t>
          </a:r>
          <a:r>
            <a:rPr lang="en-US" sz="1400" kern="1200" dirty="0">
              <a:solidFill>
                <a:srgbClr val="6550A3"/>
              </a:solidFill>
              <a:latin typeface="EC Square Sans Cond Pro" panose="020B0506040000020004" pitchFamily="34" charset="0"/>
            </a:rPr>
            <a:t>80%</a:t>
          </a:r>
        </a:p>
      </dsp:txBody>
      <dsp:txXfrm>
        <a:off x="4338078" y="510996"/>
        <a:ext cx="621662" cy="621506"/>
      </dsp:txXfrm>
    </dsp:sp>
    <dsp:sp modelId="{6351ADD3-76EF-4925-B403-39FBA5F89348}">
      <dsp:nvSpPr>
        <dsp:cNvPr id="0" name=""/>
        <dsp:cNvSpPr/>
      </dsp:nvSpPr>
      <dsp:spPr>
        <a:xfrm rot="2700000">
          <a:off x="3215081" y="355513"/>
          <a:ext cx="932308" cy="93230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21912-7747-4913-A195-06079DE1BE3F}">
      <dsp:nvSpPr>
        <dsp:cNvPr id="0" name=""/>
        <dsp:cNvSpPr/>
      </dsp:nvSpPr>
      <dsp:spPr>
        <a:xfrm>
          <a:off x="3250270" y="386662"/>
          <a:ext cx="870327" cy="870174"/>
        </a:xfrm>
        <a:prstGeom prst="ellipse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FBE1D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Max</a:t>
          </a:r>
          <a:r>
            <a:rPr lang="cs-CZ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.</a:t>
          </a:r>
          <a:r>
            <a:rPr lang="en-US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EU grant </a:t>
          </a:r>
          <a:br>
            <a:rPr lang="cs-CZ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200</a:t>
          </a:r>
          <a:r>
            <a:rPr lang="cs-CZ" sz="11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tis. eur</a:t>
          </a:r>
          <a:endParaRPr lang="en-US" sz="11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374602" y="510996"/>
        <a:ext cx="621662" cy="621506"/>
      </dsp:txXfrm>
    </dsp:sp>
    <dsp:sp modelId="{D5CE01A6-82B5-44F2-80BF-C07CBD788F69}">
      <dsp:nvSpPr>
        <dsp:cNvPr id="0" name=""/>
        <dsp:cNvSpPr/>
      </dsp:nvSpPr>
      <dsp:spPr>
        <a:xfrm rot="2700000">
          <a:off x="2255603" y="355513"/>
          <a:ext cx="932308" cy="93230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66B55-1066-4F92-867A-246953925EF1}">
      <dsp:nvSpPr>
        <dsp:cNvPr id="0" name=""/>
        <dsp:cNvSpPr/>
      </dsp:nvSpPr>
      <dsp:spPr>
        <a:xfrm>
          <a:off x="2286793" y="386662"/>
          <a:ext cx="870327" cy="870174"/>
        </a:xfrm>
        <a:prstGeom prst="ellipse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F5F5E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3 </a:t>
          </a:r>
          <a:r>
            <a:rPr lang="cs-CZ" sz="16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země</a:t>
          </a:r>
          <a:endParaRPr lang="en-US" sz="16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411126" y="510996"/>
        <a:ext cx="621662" cy="621506"/>
      </dsp:txXfrm>
    </dsp:sp>
    <dsp:sp modelId="{03990C2C-63CC-4B55-8A46-9300B18F0990}">
      <dsp:nvSpPr>
        <dsp:cNvPr id="0" name=""/>
        <dsp:cNvSpPr/>
      </dsp:nvSpPr>
      <dsp:spPr>
        <a:xfrm rot="2700000">
          <a:off x="1292126" y="355513"/>
          <a:ext cx="932308" cy="93230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6C829-B1FF-4316-92A3-A5102514C784}">
      <dsp:nvSpPr>
        <dsp:cNvPr id="0" name=""/>
        <dsp:cNvSpPr/>
      </dsp:nvSpPr>
      <dsp:spPr>
        <a:xfrm>
          <a:off x="1323317" y="386662"/>
          <a:ext cx="870327" cy="870174"/>
        </a:xfrm>
        <a:prstGeom prst="ellipse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FBE1D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3 </a:t>
          </a:r>
          <a:r>
            <a:rPr lang="en-US" sz="1200" kern="1200" dirty="0" err="1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partn</a:t>
          </a:r>
          <a:r>
            <a:rPr lang="cs-CZ" sz="1200" kern="1200" dirty="0" err="1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eři</a:t>
          </a:r>
          <a:endParaRPr lang="en-US" sz="12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447649" y="510996"/>
        <a:ext cx="621662" cy="621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C80A5-D69C-4A1E-BF05-50CD61AC9523}">
      <dsp:nvSpPr>
        <dsp:cNvPr id="0" name=""/>
        <dsp:cNvSpPr/>
      </dsp:nvSpPr>
      <dsp:spPr>
        <a:xfrm>
          <a:off x="4262322" y="348346"/>
          <a:ext cx="922883" cy="922930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03FF1-79BD-4F2F-AB58-5E0802AB6B11}">
      <dsp:nvSpPr>
        <dsp:cNvPr id="0" name=""/>
        <dsp:cNvSpPr/>
      </dsp:nvSpPr>
      <dsp:spPr>
        <a:xfrm>
          <a:off x="4292294" y="381699"/>
          <a:ext cx="861542" cy="861391"/>
        </a:xfrm>
        <a:prstGeom prst="ellipse">
          <a:avLst/>
        </a:prstGeom>
        <a:solidFill>
          <a:srgbClr val="F5F5E7"/>
        </a:solidFill>
        <a:ln w="25400" cap="flat" cmpd="sng" algn="ctr">
          <a:solidFill>
            <a:srgbClr val="FBE1D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EU max. 70</a:t>
          </a:r>
          <a:r>
            <a:rPr lang="en-US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%</a:t>
          </a:r>
        </a:p>
      </dsp:txBody>
      <dsp:txXfrm>
        <a:off x="4415371" y="504779"/>
        <a:ext cx="615387" cy="615233"/>
      </dsp:txXfrm>
    </dsp:sp>
    <dsp:sp modelId="{6351ADD3-76EF-4925-B403-39FBA5F89348}">
      <dsp:nvSpPr>
        <dsp:cNvPr id="0" name=""/>
        <dsp:cNvSpPr/>
      </dsp:nvSpPr>
      <dsp:spPr>
        <a:xfrm rot="2700000">
          <a:off x="3304605" y="348281"/>
          <a:ext cx="922898" cy="92289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21912-7747-4913-A195-06079DE1BE3F}">
      <dsp:nvSpPr>
        <dsp:cNvPr id="0" name=""/>
        <dsp:cNvSpPr/>
      </dsp:nvSpPr>
      <dsp:spPr>
        <a:xfrm>
          <a:off x="3339438" y="379115"/>
          <a:ext cx="861542" cy="861391"/>
        </a:xfrm>
        <a:prstGeom prst="ellipse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F5F5E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Max</a:t>
          </a:r>
          <a:r>
            <a:rPr lang="cs-CZ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.</a:t>
          </a:r>
          <a:r>
            <a:rPr lang="en-US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EU grant 1</a:t>
          </a:r>
          <a:r>
            <a:rPr lang="cs-CZ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 mil. eur</a:t>
          </a:r>
          <a:endParaRPr lang="en-US" sz="12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462516" y="502194"/>
        <a:ext cx="615387" cy="615233"/>
      </dsp:txXfrm>
    </dsp:sp>
    <dsp:sp modelId="{D5CE01A6-82B5-44F2-80BF-C07CBD788F69}">
      <dsp:nvSpPr>
        <dsp:cNvPr id="0" name=""/>
        <dsp:cNvSpPr/>
      </dsp:nvSpPr>
      <dsp:spPr>
        <a:xfrm rot="2700000">
          <a:off x="2354810" y="348281"/>
          <a:ext cx="922898" cy="92289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66B55-1066-4F92-867A-246953925EF1}">
      <dsp:nvSpPr>
        <dsp:cNvPr id="0" name=""/>
        <dsp:cNvSpPr/>
      </dsp:nvSpPr>
      <dsp:spPr>
        <a:xfrm>
          <a:off x="2394715" y="374472"/>
          <a:ext cx="861542" cy="861391"/>
        </a:xfrm>
        <a:prstGeom prst="ellipse">
          <a:avLst/>
        </a:prstGeom>
        <a:solidFill>
          <a:srgbClr val="F5F5E7">
            <a:alpha val="90000"/>
          </a:srgbClr>
        </a:solidFill>
        <a:ln w="25400" cap="flat" cmpd="sng" algn="ctr">
          <a:solidFill>
            <a:srgbClr val="F5F5E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5 </a:t>
          </a:r>
          <a:r>
            <a:rPr lang="cs-CZ" sz="16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zemí</a:t>
          </a:r>
          <a:endParaRPr lang="en-US" sz="16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517793" y="497551"/>
        <a:ext cx="615387" cy="615233"/>
      </dsp:txXfrm>
    </dsp:sp>
    <dsp:sp modelId="{03990C2C-63CC-4B55-8A46-9300B18F0990}">
      <dsp:nvSpPr>
        <dsp:cNvPr id="0" name=""/>
        <dsp:cNvSpPr/>
      </dsp:nvSpPr>
      <dsp:spPr>
        <a:xfrm rot="2700000">
          <a:off x="1401058" y="348281"/>
          <a:ext cx="922898" cy="922898"/>
        </a:xfrm>
        <a:prstGeom prst="teardrop">
          <a:avLst>
            <a:gd name="adj" fmla="val 100000"/>
          </a:avLst>
        </a:prstGeom>
        <a:solidFill>
          <a:srgbClr val="FBE1DD"/>
        </a:solidFill>
        <a:ln w="25400" cap="flat" cmpd="sng" algn="ctr">
          <a:solidFill>
            <a:srgbClr val="6550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6C829-B1FF-4316-92A3-A5102514C784}">
      <dsp:nvSpPr>
        <dsp:cNvPr id="0" name=""/>
        <dsp:cNvSpPr/>
      </dsp:nvSpPr>
      <dsp:spPr>
        <a:xfrm>
          <a:off x="1431934" y="379115"/>
          <a:ext cx="861542" cy="861391"/>
        </a:xfrm>
        <a:prstGeom prst="ellipse">
          <a:avLst/>
        </a:prstGeom>
        <a:solidFill>
          <a:srgbClr val="F5F5E7"/>
        </a:solidFill>
        <a:ln w="25400" cap="flat" cmpd="sng" algn="ctr">
          <a:solidFill>
            <a:srgbClr val="F5F5E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5 partner</a:t>
          </a:r>
          <a:r>
            <a:rPr lang="cs-CZ" sz="1200" kern="1200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rPr>
            <a:t>ů</a:t>
          </a:r>
          <a:endParaRPr lang="en-US" sz="1200" kern="1200" dirty="0">
            <a:solidFill>
              <a:srgbClr val="6550A3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555012" y="502194"/>
        <a:ext cx="615387" cy="615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87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35ff0128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35ff0128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27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e3eeed9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e3eeed97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495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774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35ff0128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35ff0128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44B5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35ff0128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35ff0128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1e3eeed9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1e3eeed9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3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35ff0128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35ff0128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44B5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7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70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e3eeed9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e3eeed97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9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- méňe textu">
  <p:cSld name="Slide - méňe textu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03946" y="4187100"/>
            <a:ext cx="2040200" cy="6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40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2800"/>
              <a:buFont typeface="Roboto Light"/>
              <a:buNone/>
              <a:defRPr sz="28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48" r:id="rId3"/>
    <p:sldLayoutId id="214748366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31A340B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kreativnievropa.cz/podporene-projekty/podporene-projektyv-ceske-republi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ativnievropa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9CF84BC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AFB6E64F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526225" y="539850"/>
            <a:ext cx="7742860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KREATIVNÍ EVROPA</a:t>
            </a:r>
            <a:endParaRPr sz="4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90000"/>
              </a:lnSpc>
            </a:pPr>
            <a:endParaRPr lang="cs" sz="2400" dirty="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dirty="0"/>
          </a:p>
          <a:p>
            <a:pPr>
              <a:lnSpc>
                <a:spcPct val="90000"/>
              </a:lnSpc>
            </a:pPr>
            <a:r>
              <a:rPr lang="cs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Evropské programy pro kulturní a kreativní odvětví</a:t>
            </a:r>
          </a:p>
          <a:p>
            <a:pPr>
              <a:lnSpc>
                <a:spcPct val="90000"/>
              </a:lnSpc>
            </a:pPr>
            <a:endParaRPr lang="cs" sz="2400" dirty="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Praha, 25. 3. 2026</a:t>
            </a: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771" y="4115875"/>
            <a:ext cx="2232075" cy="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strom&#10;&#10;Popis byl vytvořen automaticky">
            <a:extLst>
              <a:ext uri="{FF2B5EF4-FFF2-40B4-BE49-F238E27FC236}">
                <a16:creationId xmlns:a16="http://schemas.microsoft.com/office/drawing/2014/main" id="{51E6AE30-A7D5-2ECE-E5F1-76EAAF3A9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7" y="4216193"/>
            <a:ext cx="2467399" cy="4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0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6E0253-40BB-48C4-88F0-4122679C7430}"/>
              </a:ext>
            </a:extLst>
          </p:cNvPr>
          <p:cNvGraphicFramePr/>
          <p:nvPr/>
        </p:nvGraphicFramePr>
        <p:xfrm>
          <a:off x="914400" y="1223009"/>
          <a:ext cx="2425793" cy="321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C2F8BF7-9AEB-4AC3-A301-2CE56A1524C8}"/>
              </a:ext>
            </a:extLst>
          </p:cNvPr>
          <p:cNvSpPr/>
          <p:nvPr/>
        </p:nvSpPr>
        <p:spPr>
          <a:xfrm>
            <a:off x="7450609" y="2087474"/>
            <a:ext cx="1475267" cy="1490757"/>
          </a:xfrm>
          <a:prstGeom prst="roundRect">
            <a:avLst/>
          </a:prstGeom>
          <a:noFill/>
          <a:ln w="19050">
            <a:solidFill>
              <a:srgbClr val="6550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600" kern="1200" dirty="0">
                <a:solidFill>
                  <a:srgbClr val="716FB3"/>
                </a:solidFill>
                <a:latin typeface="EC Square Sans Pro" panose="020B0506040000020004" pitchFamily="34" charset="0"/>
              </a:rPr>
              <a:t>Max</a:t>
            </a:r>
            <a:r>
              <a:rPr lang="cs-CZ" sz="1600" kern="1200" dirty="0">
                <a:solidFill>
                  <a:srgbClr val="716FB3"/>
                </a:solidFill>
                <a:latin typeface="EC Square Sans Pro" panose="020B0506040000020004" pitchFamily="34" charset="0"/>
              </a:rPr>
              <a:t>. délka trvání pro obě kategorie:</a:t>
            </a:r>
            <a:endParaRPr lang="fr-BE" sz="1600" kern="1200" dirty="0">
              <a:solidFill>
                <a:srgbClr val="716FB3"/>
              </a:solidFill>
              <a:latin typeface="EC Square Sans Pro" panose="020B0506040000020004" pitchFamily="34" charset="0"/>
            </a:endParaRPr>
          </a:p>
          <a:p>
            <a:pPr algn="ctr" defTabSz="685800">
              <a:buClrTx/>
              <a:defRPr/>
            </a:pPr>
            <a:r>
              <a:rPr lang="fr-BE" sz="1600" kern="1200" dirty="0">
                <a:solidFill>
                  <a:srgbClr val="716FB3"/>
                </a:solidFill>
                <a:latin typeface="EC Square Sans Pro" panose="020B0506040000020004" pitchFamily="34" charset="0"/>
              </a:rPr>
              <a:t>48 </a:t>
            </a:r>
            <a:r>
              <a:rPr lang="cs-CZ" sz="1600" kern="1200" dirty="0">
                <a:solidFill>
                  <a:srgbClr val="716FB3"/>
                </a:solidFill>
                <a:latin typeface="EC Square Sans Pro" panose="020B0506040000020004" pitchFamily="34" charset="0"/>
              </a:rPr>
              <a:t>měsíců</a:t>
            </a:r>
            <a:endParaRPr lang="en-IE" sz="1600" kern="1200" dirty="0">
              <a:solidFill>
                <a:srgbClr val="716FB3"/>
              </a:solidFill>
              <a:latin typeface="EC Square Sans Pro" panose="020B05060400000200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D82896-9C74-4DEF-98AA-256E02237148}"/>
              </a:ext>
            </a:extLst>
          </p:cNvPr>
          <p:cNvGraphicFramePr/>
          <p:nvPr/>
        </p:nvGraphicFramePr>
        <p:xfrm>
          <a:off x="1948445" y="1012264"/>
          <a:ext cx="6213896" cy="164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4B30773-39B3-4953-8622-76A2DE094EE6}"/>
              </a:ext>
            </a:extLst>
          </p:cNvPr>
          <p:cNvGraphicFramePr/>
          <p:nvPr/>
        </p:nvGraphicFramePr>
        <p:xfrm>
          <a:off x="1793116" y="2655599"/>
          <a:ext cx="6395126" cy="161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8F27822-7B05-4CF3-A271-2DFF1E4BD1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  <a:defRPr/>
            </a:pPr>
            <a:fld id="{F46C79FD-C571-418B-AB0F-5EE936C85276}" type="slidenum">
              <a:rPr lang="en-GB" sz="900" kern="1200" smtClean="0">
                <a:solidFill>
                  <a:srgbClr val="4D4D4D">
                    <a:tint val="75000"/>
                  </a:srgbClr>
                </a:solidFill>
                <a:latin typeface="EC Square Sans Pro"/>
                <a:ea typeface="+mn-ea"/>
                <a:cs typeface="+mn-cs"/>
              </a:rPr>
              <a:pPr defTabSz="685800">
                <a:buClrTx/>
                <a:defRPr/>
              </a:pPr>
              <a:t>10</a:t>
            </a:fld>
            <a:endParaRPr lang="en-GB" sz="900" kern="1200">
              <a:solidFill>
                <a:srgbClr val="4D4D4D">
                  <a:tint val="75000"/>
                </a:srgbClr>
              </a:solidFill>
              <a:latin typeface="EC Square Sans Pro"/>
              <a:ea typeface="+mn-ea"/>
              <a:cs typeface="+mn-cs"/>
            </a:endParaRPr>
          </a:p>
        </p:txBody>
      </p:sp>
      <p:sp>
        <p:nvSpPr>
          <p:cNvPr id="8" name="Google Shape;253;p32">
            <a:extLst>
              <a:ext uri="{FF2B5EF4-FFF2-40B4-BE49-F238E27FC236}">
                <a16:creationId xmlns:a16="http://schemas.microsoft.com/office/drawing/2014/main" id="{3078E2D5-0C17-47A2-9BF5-8772BA336D3E}"/>
              </a:ext>
            </a:extLst>
          </p:cNvPr>
          <p:cNvSpPr txBox="1"/>
          <p:nvPr/>
        </p:nvSpPr>
        <p:spPr>
          <a:xfrm>
            <a:off x="274118" y="43225"/>
            <a:ext cx="5569808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PROJEKTY EV. SPOLUPRÁCE</a:t>
            </a:r>
          </a:p>
          <a:p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Kategorie</a:t>
            </a:r>
            <a:endParaRPr lang="cs" sz="3000" dirty="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635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4074500" y="2171450"/>
            <a:ext cx="4989490" cy="272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17500">
              <a:lnSpc>
                <a:spcPct val="115000"/>
              </a:lnSpc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Právní subjekt (soukromý nebo veřejný)</a:t>
            </a:r>
          </a:p>
          <a:p>
            <a:pPr marL="457200" indent="-317500">
              <a:lnSpc>
                <a:spcPct val="115000"/>
              </a:lnSpc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Registrovaný v jedné ze 40 zemích Kreativní Evropy </a:t>
            </a:r>
            <a:r>
              <a:rPr lang="cs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(</a:t>
            </a:r>
            <a:r>
              <a:rPr lang="cs-CZ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země EU a EHP, přistupující země a potenciální kandidátské země) </a:t>
            </a:r>
            <a:endParaRPr lang="cs" dirty="0">
              <a:solidFill>
                <a:srgbClr val="6550A3"/>
              </a:solidFill>
              <a:latin typeface="Roboto"/>
              <a:ea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PIC kód (registrace v systému eGrants)</a:t>
            </a:r>
          </a:p>
          <a:p>
            <a:pPr marL="457200" indent="-317500">
              <a:lnSpc>
                <a:spcPct val="115000"/>
              </a:lnSpc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Žadatel musí existovat min. 2 roky</a:t>
            </a:r>
            <a:br>
              <a:rPr lang="cs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</a:br>
            <a:endParaRPr lang="cs" b="1" dirty="0">
              <a:solidFill>
                <a:srgbClr val="6550A3"/>
              </a:solidFill>
              <a:latin typeface="Roboto"/>
              <a:ea typeface="Roboto"/>
              <a:sym typeface="Roboto"/>
            </a:endParaRPr>
          </a:p>
          <a:p>
            <a:pPr marL="139700">
              <a:lnSpc>
                <a:spcPct val="115000"/>
              </a:lnSpc>
              <a:buClr>
                <a:srgbClr val="44546A"/>
              </a:buClr>
              <a:buSzPts val="1400"/>
            </a:pPr>
            <a:r>
              <a:rPr lang="cs-CZ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POZOR! </a:t>
            </a:r>
          </a:p>
          <a:p>
            <a:pPr marL="139700">
              <a:lnSpc>
                <a:spcPct val="115000"/>
              </a:lnSpc>
              <a:buClr>
                <a:srgbClr val="44546A"/>
              </a:buClr>
              <a:buSzPts val="1400"/>
            </a:pPr>
            <a:r>
              <a:rPr lang="cs-CZ" sz="1100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ORGANIZACE MŮŽE PODAT V ROLI ŽADATELE POUZE JEDNU ŽÁDOST</a:t>
            </a:r>
          </a:p>
          <a:p>
            <a:pPr marL="139700">
              <a:lnSpc>
                <a:spcPct val="115000"/>
              </a:lnSpc>
              <a:buClr>
                <a:srgbClr val="44546A"/>
              </a:buClr>
              <a:buSzPts val="1400"/>
            </a:pPr>
            <a:r>
              <a:rPr lang="cs-CZ" sz="1100" b="1" dirty="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ORGANIZACE MŮŽE BÝT SOUČÁSTÍ MAX. TŘÍ PROJEKTŮ (V ROLI ŽADATELE ČI PARTNERA)</a:t>
            </a:r>
            <a:endParaRPr sz="2000" b="1" dirty="0">
              <a:solidFill>
                <a:srgbClr val="6550A3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479300" y="462175"/>
            <a:ext cx="35952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KDO MŮŽE ŽÁDAT? </a:t>
            </a:r>
            <a:endParaRPr lang="cs-CZ" sz="2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7" name="Google Shape;197;p25"/>
          <p:cNvSpPr/>
          <p:nvPr/>
        </p:nvSpPr>
        <p:spPr>
          <a:xfrm>
            <a:off x="6939000" y="253836"/>
            <a:ext cx="1725700" cy="1709275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1"/>
            <a:endParaRPr dirty="0">
              <a:solidFill>
                <a:schemeClr val="bg1"/>
              </a:solidFill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646" y="1476299"/>
            <a:ext cx="3133725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1593776-611C-4653-BC51-0ADDD0455F39}"/>
              </a:ext>
            </a:extLst>
          </p:cNvPr>
          <p:cNvSpPr txBox="1"/>
          <p:nvPr/>
        </p:nvSpPr>
        <p:spPr>
          <a:xfrm>
            <a:off x="6939001" y="362673"/>
            <a:ext cx="1725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>
              <a:solidFill>
                <a:srgbClr val="FBE1DD"/>
              </a:solidFill>
            </a:endParaRPr>
          </a:p>
          <a:p>
            <a:pPr algn="ctr"/>
            <a:r>
              <a:rPr lang="cs-CZ" dirty="0">
                <a:solidFill>
                  <a:srgbClr val="FBE1DD"/>
                </a:solidFill>
              </a:rPr>
              <a:t>3 PROJEKTY</a:t>
            </a:r>
          </a:p>
          <a:p>
            <a:pPr algn="ctr"/>
            <a:r>
              <a:rPr lang="cs-CZ" dirty="0">
                <a:solidFill>
                  <a:srgbClr val="FBE1DD"/>
                </a:solidFill>
              </a:rPr>
              <a:t>MAX. </a:t>
            </a:r>
          </a:p>
          <a:p>
            <a:pPr algn="ctr"/>
            <a:endParaRPr lang="cs-CZ" dirty="0">
              <a:solidFill>
                <a:srgbClr val="FBE1DD"/>
              </a:solidFill>
            </a:endParaRPr>
          </a:p>
          <a:p>
            <a:pPr algn="ctr"/>
            <a:r>
              <a:rPr lang="cs-CZ" dirty="0">
                <a:solidFill>
                  <a:srgbClr val="FBE1DD"/>
                </a:solidFill>
              </a:rPr>
              <a:t>UZÁVĚRKA </a:t>
            </a:r>
          </a:p>
          <a:p>
            <a:pPr algn="ctr"/>
            <a:r>
              <a:rPr lang="cs-CZ" dirty="0">
                <a:solidFill>
                  <a:srgbClr val="FBE1DD"/>
                </a:solidFill>
              </a:rPr>
              <a:t>5. 5. 2026</a:t>
            </a:r>
          </a:p>
          <a:p>
            <a:endParaRPr lang="cs-CZ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1C84DF5-60AD-4F9C-AA77-3E820EF30AE6}"/>
              </a:ext>
            </a:extLst>
          </p:cNvPr>
          <p:cNvGrpSpPr/>
          <p:nvPr/>
        </p:nvGrpSpPr>
        <p:grpSpPr>
          <a:xfrm>
            <a:off x="5486630" y="588292"/>
            <a:ext cx="1131570" cy="1040365"/>
            <a:chOff x="4274820" y="194074"/>
            <a:chExt cx="1131570" cy="1040365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73FF2613-C9A3-470F-8ED4-97402C4D7D10}"/>
                </a:ext>
              </a:extLst>
            </p:cNvPr>
            <p:cNvSpPr/>
            <p:nvPr/>
          </p:nvSpPr>
          <p:spPr>
            <a:xfrm>
              <a:off x="4274820" y="194074"/>
              <a:ext cx="1131570" cy="1040365"/>
            </a:xfrm>
            <a:prstGeom prst="ellipse">
              <a:avLst/>
            </a:prstGeom>
            <a:solidFill>
              <a:srgbClr val="FB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cs-CZ" sz="9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VELKÁ BRITÁNIE</a:t>
              </a:r>
              <a:br>
                <a:rPr lang="cs-CZ" sz="9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cs-CZ" sz="9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</a:t>
              </a:r>
              <a:br>
                <a:rPr lang="cs-CZ" sz="9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cs-CZ" sz="9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ŠVÝCARSKO</a:t>
              </a:r>
            </a:p>
          </p:txBody>
        </p: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8C77DD4E-3416-464B-A2D4-1B73A0C1D726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>
            <a:xfrm>
              <a:off x="4440535" y="346432"/>
              <a:ext cx="800140" cy="735649"/>
            </a:xfrm>
            <a:prstGeom prst="line">
              <a:avLst/>
            </a:prstGeom>
            <a:ln>
              <a:solidFill>
                <a:srgbClr val="6550A3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BE74D831-1717-4DEF-A9DF-927DB19BC1BF}"/>
                </a:ext>
              </a:extLst>
            </p:cNvPr>
            <p:cNvCxnSpPr>
              <a:cxnSpLocks/>
              <a:stCxn id="5" idx="3"/>
              <a:endCxn id="5" idx="7"/>
            </p:cNvCxnSpPr>
            <p:nvPr/>
          </p:nvCxnSpPr>
          <p:spPr>
            <a:xfrm flipV="1">
              <a:off x="4440535" y="346432"/>
              <a:ext cx="800140" cy="735649"/>
            </a:xfrm>
            <a:prstGeom prst="line">
              <a:avLst/>
            </a:prstGeom>
            <a:ln>
              <a:solidFill>
                <a:srgbClr val="6550A3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479387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PŘÍJEMCI GRANTŮ</a:t>
            </a:r>
            <a:endParaRPr lang="en-US" sz="30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6033100" y="-150493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A96F420-3533-8217-9E81-B3D831537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15" y="1178899"/>
            <a:ext cx="7525031" cy="39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5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C3C5-620D-4840-B8D3-1BA1967D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0" y="19098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cs-CZ" sz="3300" dirty="0">
                <a:latin typeface="Roboto" panose="02000000000000000000" pitchFamily="2" charset="0"/>
                <a:ea typeface="Roboto" panose="02000000000000000000" pitchFamily="2" charset="0"/>
              </a:rPr>
              <a:t>CULTURE MOVES EUROPE </a:t>
            </a:r>
            <a:br>
              <a:rPr lang="cs-CZ" sz="33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cs-CZ" dirty="0">
                <a:latin typeface="Roboto" panose="02000000000000000000" pitchFamily="2" charset="0"/>
                <a:ea typeface="Roboto" panose="02000000000000000000" pitchFamily="2" charset="0"/>
              </a:rPr>
              <a:t>podpora mezinárodní mobility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49D739-6434-40EB-8379-D1A483B5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95" y="1280160"/>
            <a:ext cx="8520599" cy="3604632"/>
          </a:xfr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>
              <a:lnSpc>
                <a:spcPct val="114999"/>
              </a:lnSpc>
              <a:buNone/>
            </a:pPr>
            <a:r>
              <a:rPr lang="cs-CZ" dirty="0">
                <a:solidFill>
                  <a:srgbClr val="6550A3"/>
                </a:solidFill>
              </a:rPr>
              <a:t>OBJEVOVAT …… TVOŘIT ……. VZDĚLÁVAT SE …… PROPOJOVAT SE </a:t>
            </a:r>
          </a:p>
          <a:p>
            <a:pPr>
              <a:lnSpc>
                <a:spcPct val="114999"/>
              </a:lnSpc>
              <a:buNone/>
            </a:pPr>
            <a:endParaRPr lang="cs-CZ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dirty="0">
                <a:solidFill>
                  <a:srgbClr val="6550A3"/>
                </a:solidFill>
              </a:rPr>
              <a:t>OBORY</a:t>
            </a:r>
            <a:endParaRPr lang="cs-CZ" b="0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- architektura, kulturní dědictví, design a módní návrhářství, </a:t>
            </a:r>
          </a:p>
          <a:p>
            <a:pPr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literatura, hudba,  scénická umění a výtvarné umění</a:t>
            </a:r>
          </a:p>
          <a:p>
            <a:pPr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- země účastnící se Kreativní Evropy (cca 40 zemí)</a:t>
            </a:r>
            <a:endParaRPr lang="en-US" b="0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endParaRPr lang="cs-CZ" b="0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dirty="0">
                <a:solidFill>
                  <a:srgbClr val="6550A3"/>
                </a:solidFill>
              </a:rPr>
              <a:t>VÝZVY</a:t>
            </a:r>
            <a:endParaRPr lang="cs-CZ" b="0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- individuální mobilita: 7–60 dní (jednotlivci), 7–21 dní (skupiny 2–5 osob)</a:t>
            </a:r>
          </a:p>
          <a:p>
            <a:pPr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- aktuálně otevřená, průběžná do 30. dubna 2026</a:t>
            </a:r>
            <a:endParaRPr lang="cs-CZ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endParaRPr lang="cs-CZ" dirty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dirty="0">
                <a:solidFill>
                  <a:srgbClr val="6550A3"/>
                </a:solidFill>
              </a:rPr>
              <a:t>PODPORA</a:t>
            </a:r>
            <a:endParaRPr lang="cs-CZ" dirty="0"/>
          </a:p>
          <a:p>
            <a:pPr marL="139700" indent="0">
              <a:lnSpc>
                <a:spcPct val="114999"/>
              </a:lnSpc>
              <a:buNone/>
            </a:pPr>
            <a:r>
              <a:rPr lang="cs-CZ" b="0" dirty="0">
                <a:solidFill>
                  <a:srgbClr val="6550A3"/>
                </a:solidFill>
              </a:rPr>
              <a:t>- cesta (400 eur), diety, možný příspěvek na zelenou dopravu, pro cestující </a:t>
            </a:r>
            <a:br>
              <a:rPr lang="cs-CZ" b="0" dirty="0">
                <a:solidFill>
                  <a:srgbClr val="6550A3"/>
                </a:solidFill>
              </a:rPr>
            </a:br>
            <a:r>
              <a:rPr lang="cs-CZ" b="0" dirty="0">
                <a:solidFill>
                  <a:srgbClr val="6550A3"/>
                </a:solidFill>
              </a:rPr>
              <a:t>se ztíženými podmínkami, péči o děti</a:t>
            </a:r>
          </a:p>
          <a:p>
            <a:pPr marL="139700" indent="0">
              <a:lnSpc>
                <a:spcPct val="114999"/>
              </a:lnSpc>
              <a:buNone/>
            </a:pPr>
            <a:endParaRPr lang="cs-CZ" b="0" dirty="0">
              <a:solidFill>
                <a:srgbClr val="6550A3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endParaRPr lang="cs-CZ" dirty="0">
              <a:solidFill>
                <a:srgbClr val="6550A3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endParaRPr lang="cs-CZ" dirty="0">
              <a:solidFill>
                <a:srgbClr val="6550A3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9B81077B-9EB3-4A89-9180-6F834F8AC26F}"/>
              </a:ext>
            </a:extLst>
          </p:cNvPr>
          <p:cNvSpPr txBox="1">
            <a:spLocks/>
          </p:cNvSpPr>
          <p:nvPr/>
        </p:nvSpPr>
        <p:spPr>
          <a:xfrm>
            <a:off x="6620257" y="2498148"/>
            <a:ext cx="1682496" cy="72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>
              <a:buFont typeface="Roboto"/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B4E6B9-C5B0-779A-CA2B-48CBB5ED8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8" r="18954"/>
          <a:stretch/>
        </p:blipFill>
        <p:spPr>
          <a:xfrm>
            <a:off x="6154953" y="445025"/>
            <a:ext cx="2838821" cy="27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4384082" y="1683300"/>
            <a:ext cx="4416300" cy="28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8450" indent="-285750">
              <a:spcBef>
                <a:spcPts val="1200"/>
              </a:spcBef>
              <a:buFontTx/>
              <a:buChar char="-"/>
            </a:pPr>
            <a:r>
              <a:rPr lang="cs-CZ" sz="1200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Perform Europe</a:t>
            </a:r>
            <a:r>
              <a:rPr lang="cs-CZ" sz="1200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:</a:t>
            </a:r>
            <a:r>
              <a:rPr lang="cs-CZ" sz="1200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max. 60 000 eur, 30 % honoráře, realizace do 3/2028</a:t>
            </a:r>
          </a:p>
          <a:p>
            <a:pPr marL="298450" indent="-285750">
              <a:spcBef>
                <a:spcPts val="1200"/>
              </a:spcBef>
              <a:buFontTx/>
              <a:buChar char="-"/>
            </a:pPr>
            <a:r>
              <a:rPr lang="cs-CZ" sz="1200" b="1" dirty="0" err="1">
                <a:solidFill>
                  <a:srgbClr val="6550A3"/>
                </a:solidFill>
                <a:latin typeface="Roboto"/>
                <a:ea typeface="Roboto"/>
              </a:rPr>
              <a:t>ZMINA:Resilience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: tvorba společného díla, nejméně 2 partneři ze 2 zemí, max. 25 000 eur, </a:t>
            </a:r>
            <a:r>
              <a:rPr lang="cs-CZ" sz="1200" dirty="0" err="1">
                <a:solidFill>
                  <a:srgbClr val="6550A3"/>
                </a:solidFill>
                <a:latin typeface="Roboto"/>
                <a:ea typeface="Roboto"/>
              </a:rPr>
              <a:t>uz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. 10. 5.; </a:t>
            </a:r>
          </a:p>
          <a:p>
            <a:pPr marL="298450" indent="-285750">
              <a:spcBef>
                <a:spcPts val="1200"/>
              </a:spcBef>
              <a:buFontTx/>
              <a:buChar char="-"/>
            </a:pPr>
            <a:r>
              <a:rPr lang="cs-CZ" sz="1200" b="1" dirty="0">
                <a:solidFill>
                  <a:srgbClr val="6550A3"/>
                </a:solidFill>
                <a:latin typeface="Roboto"/>
                <a:ea typeface="Roboto"/>
              </a:rPr>
              <a:t>Culture </a:t>
            </a:r>
            <a:r>
              <a:rPr lang="cs-CZ" sz="1200" b="1" dirty="0" err="1">
                <a:solidFill>
                  <a:srgbClr val="6550A3"/>
                </a:solidFill>
                <a:latin typeface="Roboto"/>
                <a:ea typeface="Roboto"/>
              </a:rPr>
              <a:t>Helps</a:t>
            </a:r>
            <a:r>
              <a:rPr lang="cs-CZ" sz="1200" b="1" dirty="0">
                <a:solidFill>
                  <a:srgbClr val="6550A3"/>
                </a:solidFill>
                <a:latin typeface="Roboto"/>
                <a:ea typeface="Roboto"/>
              </a:rPr>
              <a:t> Solidarity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,</a:t>
            </a:r>
            <a:r>
              <a:rPr lang="cs-CZ" sz="1200" b="1" dirty="0">
                <a:solidFill>
                  <a:srgbClr val="6550A3"/>
                </a:solidFill>
                <a:latin typeface="Roboto"/>
                <a:ea typeface="Roboto"/>
              </a:rPr>
              <a:t> 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práce s komunitou:</a:t>
            </a:r>
          </a:p>
          <a:p>
            <a:pPr marL="12700">
              <a:spcBef>
                <a:spcPts val="1200"/>
              </a:spcBef>
            </a:pP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       a) projekty – i </a:t>
            </a:r>
            <a:r>
              <a:rPr lang="cs-CZ" sz="1200" dirty="0" err="1">
                <a:solidFill>
                  <a:srgbClr val="6550A3"/>
                </a:solidFill>
                <a:latin typeface="Roboto"/>
                <a:ea typeface="Roboto"/>
              </a:rPr>
              <a:t>fyz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. osoby, max. 7 000 eur, </a:t>
            </a:r>
            <a:r>
              <a:rPr lang="cs-CZ" sz="1200" dirty="0" err="1">
                <a:solidFill>
                  <a:srgbClr val="6550A3"/>
                </a:solidFill>
                <a:latin typeface="Roboto"/>
                <a:ea typeface="Roboto"/>
              </a:rPr>
              <a:t>uz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. </a:t>
            </a:r>
            <a:b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</a:b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           16. 4.; 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</a:rPr>
              <a:t>další výzva 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6/20026</a:t>
            </a:r>
          </a:p>
          <a:p>
            <a:pPr marL="12700"/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       b) spolupráce – min. 2 partneři ze 2 zemí; max.   </a:t>
            </a:r>
          </a:p>
          <a:p>
            <a:pPr marL="12700"/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           30 000 eur; </a:t>
            </a:r>
            <a:r>
              <a:rPr lang="cs-CZ" sz="1200" dirty="0" err="1">
                <a:solidFill>
                  <a:srgbClr val="6550A3"/>
                </a:solidFill>
                <a:latin typeface="Roboto"/>
                <a:ea typeface="Roboto"/>
              </a:rPr>
              <a:t>uz</a:t>
            </a:r>
            <a:r>
              <a:rPr lang="cs-CZ" sz="1200" dirty="0">
                <a:solidFill>
                  <a:srgbClr val="6550A3"/>
                </a:solidFill>
                <a:latin typeface="Roboto"/>
                <a:ea typeface="Roboto"/>
              </a:rPr>
              <a:t>. 31. 3.  </a:t>
            </a:r>
          </a:p>
          <a:p>
            <a:pPr marL="298450" indent="-285750">
              <a:spcBef>
                <a:spcPts val="1200"/>
              </a:spcBef>
              <a:buFontTx/>
              <a:buChar char="-"/>
            </a:pPr>
            <a:r>
              <a:rPr lang="cs-CZ" sz="1200" b="1" dirty="0" err="1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Cultural</a:t>
            </a:r>
            <a:r>
              <a:rPr lang="cs-CZ" sz="1200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</a:t>
            </a:r>
            <a:r>
              <a:rPr lang="cs-CZ" sz="1200" b="1" dirty="0" err="1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Horizons</a:t>
            </a:r>
            <a:r>
              <a:rPr lang="cs-CZ" sz="1200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: </a:t>
            </a:r>
            <a:r>
              <a:rPr lang="cs-CZ" sz="1200" dirty="0" err="1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webinář</a:t>
            </a:r>
            <a:r>
              <a:rPr lang="cs-CZ" sz="1200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27. 3.</a:t>
            </a:r>
          </a:p>
        </p:txBody>
      </p:sp>
      <p:sp>
        <p:nvSpPr>
          <p:cNvPr id="136" name="Google Shape;136;p20"/>
          <p:cNvSpPr txBox="1"/>
          <p:nvPr/>
        </p:nvSpPr>
        <p:spPr>
          <a:xfrm>
            <a:off x="269657" y="380885"/>
            <a:ext cx="517792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AKTUÁLNÍ </a:t>
            </a:r>
            <a:b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KASKÁDOVÉ GRANTY</a:t>
            </a:r>
            <a:endParaRPr lang="cs" sz="3000" dirty="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30" y="1683300"/>
            <a:ext cx="3171947" cy="31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6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056845" y="2314671"/>
            <a:ext cx="3613316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600" dirty="0">
                <a:solidFill>
                  <a:srgbClr val="6550A3"/>
                </a:solidFill>
                <a:ea typeface="Roboto"/>
              </a:rPr>
              <a:t>SPARSE Plus (Nová síť, Centrum um. aktivit HK) </a:t>
            </a: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600" dirty="0" err="1">
                <a:solidFill>
                  <a:srgbClr val="6550A3"/>
                </a:solidFill>
                <a:latin typeface="Roboto"/>
                <a:ea typeface="Roboto"/>
              </a:rPr>
              <a:t>CulHerCis</a:t>
            </a:r>
            <a:r>
              <a:rPr lang="cs-CZ" sz="1600" dirty="0">
                <a:solidFill>
                  <a:srgbClr val="6550A3"/>
                </a:solidFill>
                <a:latin typeface="Roboto"/>
                <a:ea typeface="Roboto"/>
              </a:rPr>
              <a:t> (MAS Rozkvět)</a:t>
            </a: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600" dirty="0" err="1">
                <a:solidFill>
                  <a:srgbClr val="6550A3"/>
                </a:solidFill>
                <a:ea typeface="Roboto"/>
              </a:rPr>
              <a:t>Beyond</a:t>
            </a:r>
            <a:r>
              <a:rPr lang="cs-CZ" sz="1600" dirty="0">
                <a:solidFill>
                  <a:srgbClr val="6550A3"/>
                </a:solidFill>
                <a:ea typeface="Roboto"/>
              </a:rPr>
              <a:t> </a:t>
            </a:r>
            <a:r>
              <a:rPr lang="cs-CZ" sz="1600" dirty="0" err="1">
                <a:solidFill>
                  <a:srgbClr val="6550A3"/>
                </a:solidFill>
                <a:ea typeface="Roboto"/>
              </a:rPr>
              <a:t>Touring</a:t>
            </a:r>
            <a:r>
              <a:rPr lang="cs-CZ" sz="1600" dirty="0">
                <a:solidFill>
                  <a:srgbClr val="6550A3"/>
                </a:solidFill>
                <a:ea typeface="Roboto"/>
              </a:rPr>
              <a:t> (Terén/CED)</a:t>
            </a:r>
            <a:r>
              <a:rPr lang="cs" sz="1600" dirty="0">
                <a:solidFill>
                  <a:srgbClr val="6550A3"/>
                </a:solidFill>
                <a:ea typeface="Roboto"/>
              </a:rPr>
              <a:t> 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Char char="•"/>
            </a:pPr>
            <a:endParaRPr lang="cs" sz="1600" dirty="0">
              <a:solidFill>
                <a:srgbClr val="6550A3"/>
              </a:solidFill>
              <a:ea typeface="Roboto"/>
            </a:endParaRPr>
          </a:p>
          <a:p>
            <a:pPr marL="139700">
              <a:lnSpc>
                <a:spcPct val="114999"/>
              </a:lnSpc>
              <a:buClr>
                <a:srgbClr val="6550A3"/>
              </a:buClr>
            </a:pPr>
            <a:r>
              <a:rPr lang="cs" sz="1600" dirty="0">
                <a:solidFill>
                  <a:srgbClr val="6550A3"/>
                </a:solidFill>
                <a:ea typeface="Roboto"/>
                <a:hlinkClick r:id="rId4"/>
              </a:rPr>
              <a:t>Databáze podp</a:t>
            </a:r>
            <a:r>
              <a:rPr lang="cs-CZ" sz="1600" dirty="0">
                <a:solidFill>
                  <a:srgbClr val="6550A3"/>
                </a:solidFill>
                <a:ea typeface="Roboto"/>
                <a:hlinkClick r:id="rId4"/>
              </a:rPr>
              <a:t>o</a:t>
            </a:r>
            <a:r>
              <a:rPr lang="cs" sz="1600" dirty="0">
                <a:solidFill>
                  <a:srgbClr val="6550A3"/>
                </a:solidFill>
                <a:ea typeface="Roboto"/>
                <a:hlinkClick r:id="rId4"/>
              </a:rPr>
              <a:t>řených projektů s českou účastí</a:t>
            </a:r>
            <a:endParaRPr lang="cs" sz="1600" dirty="0">
              <a:solidFill>
                <a:srgbClr val="6550A3"/>
              </a:solidFill>
              <a:ea typeface="Roboto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478253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PŘÍKLADY PODPOŘENÝCH PROJEKTŮ </a:t>
            </a:r>
            <a:r>
              <a:rPr lang="cs" sz="3000">
                <a:solidFill>
                  <a:srgbClr val="6550A3"/>
                </a:solidFill>
                <a:ea typeface="Roboto Light"/>
                <a:sym typeface="Roboto Light"/>
              </a:rPr>
              <a:t>–</a:t>
            </a: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 KULTURA</a:t>
            </a:r>
            <a:endParaRPr lang="cs-CZ" sz="30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2" name="Obrázek 1" descr="Obsah obrázku koncert, mikrofon, Lidská tvář, zábava&#10;&#10;Popis se vygeneroval automaticky.">
            <a:extLst>
              <a:ext uri="{FF2B5EF4-FFF2-40B4-BE49-F238E27FC236}">
                <a16:creationId xmlns:a16="http://schemas.microsoft.com/office/drawing/2014/main" id="{A5EA5659-9CA2-F3EB-05F8-E2D910541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294" y="2203718"/>
            <a:ext cx="1823284" cy="1881157"/>
          </a:xfrm>
          <a:prstGeom prst="rect">
            <a:avLst/>
          </a:prstGeom>
        </p:spPr>
      </p:pic>
      <p:pic>
        <p:nvPicPr>
          <p:cNvPr id="3" name="Obrázek 2" descr="Obsah obrázku obloha, tma, osvětlení, venku&#10;&#10;Popis se vygeneroval automaticky.">
            <a:extLst>
              <a:ext uri="{FF2B5EF4-FFF2-40B4-BE49-F238E27FC236}">
                <a16:creationId xmlns:a16="http://schemas.microsoft.com/office/drawing/2014/main" id="{0131F55A-60A0-FFCF-7851-2CD9D7CDB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461" y="3719332"/>
            <a:ext cx="1339515" cy="13684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6B23F4F-74FE-B49E-A9F0-F3F77879B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45" y="1543294"/>
            <a:ext cx="2332753" cy="22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25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>
            <a:off x="-193525" y="-6215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 txBox="1"/>
          <p:nvPr/>
        </p:nvSpPr>
        <p:spPr>
          <a:xfrm>
            <a:off x="479299" y="462175"/>
            <a:ext cx="3965479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MEZIOBOROVÁ ČÁST</a:t>
            </a:r>
            <a:endParaRPr sz="2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478792" y="1327999"/>
            <a:ext cx="5637699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6550A3"/>
              </a:buClr>
            </a:pPr>
            <a:r>
              <a:rPr lang="cs" sz="2400" b="1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Innovation Lab</a:t>
            </a:r>
          </a:p>
          <a:p>
            <a:pPr>
              <a:buClr>
                <a:srgbClr val="6550A3"/>
              </a:buClr>
            </a:pPr>
            <a:endParaRPr lang="cs" sz="2400" b="1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85750" indent="-285750"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6550A3"/>
                </a:solidFill>
                <a:latin typeface="Roboto Light"/>
                <a:ea typeface="Roboto Light"/>
                <a:sym typeface="Roboto Light"/>
              </a:rPr>
              <a:t>Inovativní projekty na pomezí kultury, umění a technologií</a:t>
            </a:r>
            <a:endParaRPr lang="cs-CZ" sz="1600" b="1">
              <a:solidFill>
                <a:srgbClr val="6550A3"/>
              </a:solidFill>
              <a:latin typeface="Roboto Light"/>
              <a:ea typeface="Roboto Light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478792" y="2956304"/>
            <a:ext cx="5138236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NEWS - Zpravodajská média</a:t>
            </a:r>
          </a:p>
          <a:p>
            <a:pPr marL="298450" indent="-285750">
              <a:spcBef>
                <a:spcPts val="1200"/>
              </a:spcBef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Journalism Partnerships (Collaborations/Pluralism)</a:t>
            </a:r>
          </a:p>
          <a:p>
            <a:pPr marL="298450" indent="-285750">
              <a:spcBef>
                <a:spcPts val="1200"/>
              </a:spcBef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Media Literacy</a:t>
            </a:r>
            <a:br>
              <a:rPr lang="cs-CZ" sz="1600" b="1">
                <a:latin typeface="Roboto Light"/>
                <a:ea typeface="Roboto Light"/>
                <a:cs typeface="Roboto Light"/>
              </a:rPr>
            </a:br>
            <a:endParaRPr lang="cs-CZ" sz="1600" b="1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575" y="-62150"/>
            <a:ext cx="3869800" cy="52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/>
          <p:nvPr/>
        </p:nvSpPr>
        <p:spPr>
          <a:xfrm>
            <a:off x="732" y="-113846"/>
            <a:ext cx="9144000" cy="5256827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5"/>
          <p:cNvSpPr txBox="1"/>
          <p:nvPr/>
        </p:nvSpPr>
        <p:spPr>
          <a:xfrm>
            <a:off x="4163550" y="846888"/>
            <a:ext cx="4638550" cy="327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cs" sz="2400" b="1" u="sng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www.kreativnievropa.cz</a:t>
            </a:r>
            <a:endParaRPr lang="cs-CZ" sz="2400" b="1" u="sng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Kancelář Kreativní Evropa MEDIA</a:t>
            </a:r>
            <a:endParaRPr lang="cs" sz="20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110000"/>
              </a:lnSpc>
              <a:defRPr/>
            </a:pPr>
            <a:r>
              <a:rPr kumimoji="0" lang="pt-BR" sz="13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pt-BR" sz="13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: </a:t>
            </a:r>
            <a:r>
              <a:rPr kumimoji="0" lang="cs-CZ" sz="13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media</a:t>
            </a:r>
            <a:r>
              <a:rPr kumimoji="0" lang="pt-BR" sz="13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@kreativnievropa.cz  </a:t>
            </a:r>
            <a:endParaRPr lang="pt-BR" sz="1300" b="1" i="0" u="none" strike="noStrike" kern="0" cap="none" spc="0" normalizeH="0" baseline="0" noProof="0">
              <a:ln>
                <a:noFill/>
              </a:ln>
              <a:solidFill>
                <a:srgbClr val="6550A3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sz="2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Kancelář Kreativní Evropa Kultura</a:t>
            </a:r>
            <a:endParaRPr sz="2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10000"/>
              </a:lnSpc>
            </a:pPr>
            <a:r>
              <a:rPr lang="cs" sz="13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E: kultura@kreativnievropa.cz  </a:t>
            </a:r>
            <a:endParaRPr sz="1300" b="1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sz="13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15000"/>
              </a:lnSpc>
            </a:pPr>
            <a:endParaRPr lang="cs" sz="1300" b="1">
              <a:solidFill>
                <a:srgbClr val="6550A3"/>
              </a:solidFill>
              <a:latin typeface="Roboto"/>
              <a:ea typeface="Roboto"/>
              <a:cs typeface="Roboto"/>
              <a:sym typeface="Roboto Light"/>
            </a:endParaRPr>
          </a:p>
          <a:p>
            <a:pPr>
              <a:lnSpc>
                <a:spcPct val="115000"/>
              </a:lnSpc>
            </a:pPr>
            <a:r>
              <a:rPr lang="cs" sz="1300" b="1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PŘIHLASTE SE K NAŠIM NEWSLETTERŮM </a:t>
            </a:r>
            <a:endParaRPr lang="cs" sz="1500" b="1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114999"/>
              </a:lnSpc>
            </a:pPr>
            <a:r>
              <a:rPr lang="cs" sz="13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(podle oblasti zájmu)</a:t>
            </a:r>
            <a:endParaRPr sz="15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25" y="524625"/>
            <a:ext cx="21526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325" y="1417625"/>
            <a:ext cx="3326950" cy="33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 descr="Obsah obrázku vzor, čtverec, pixel&#10;&#10;Popis se vygeneroval automaticky.">
            <a:extLst>
              <a:ext uri="{FF2B5EF4-FFF2-40B4-BE49-F238E27FC236}">
                <a16:creationId xmlns:a16="http://schemas.microsoft.com/office/drawing/2014/main" id="{BF2B5413-0E14-7EDF-3876-70F82F407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390" y="3474922"/>
            <a:ext cx="1006476" cy="10064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3741420" y="917588"/>
            <a:ext cx="4403431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 b="1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Program Evropské unie na podporu</a:t>
            </a:r>
            <a:r>
              <a:rPr lang="cs" sz="1800" b="1">
                <a:solidFill>
                  <a:srgbClr val="344B5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" sz="1800" b="1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kulturních a kreativních odvětví</a:t>
            </a:r>
            <a:endParaRPr sz="1800">
              <a:solidFill>
                <a:srgbClr val="7030A0"/>
              </a:solidFill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927070" y="2380650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023253" y="2768159"/>
            <a:ext cx="1994038" cy="17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MEDIA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58 %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cs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Film a audiovize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3442622" y="2380650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641741" y="2768159"/>
            <a:ext cx="17922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Kultura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33 %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Kulturní a kreativní odvětví (vyjma audiovize)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5958175" y="2403061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6081101" y="2768150"/>
            <a:ext cx="1991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Mezioborová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115000"/>
              </a:lnSpc>
            </a:pPr>
            <a:r>
              <a:rPr lang="cs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Creative Innovation Lab, zpravodajská média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9300" y="462175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KREATIVNÍ EVROPA</a:t>
            </a:r>
            <a:endParaRPr sz="3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2021</a:t>
            </a:r>
            <a:r>
              <a:rPr lang="cs" sz="3000">
                <a:solidFill>
                  <a:srgbClr val="6550A3"/>
                </a:solidFill>
                <a:ea typeface="Roboto Light"/>
                <a:sym typeface="Roboto Light"/>
              </a:rPr>
              <a:t>–</a:t>
            </a:r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2027</a:t>
            </a:r>
            <a:endParaRPr sz="24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407876" y="1360066"/>
            <a:ext cx="4549147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dirty="0">
                <a:solidFill>
                  <a:srgbClr val="6550A3"/>
                </a:solidFill>
                <a:latin typeface="Roboto"/>
                <a:ea typeface="Roboto"/>
              </a:rPr>
              <a:t>druhý nejdůležitější zdroj financování pro český audiovizuální průmysl (po Státním fondu audiovize) </a:t>
            </a: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endParaRPr lang="cs-CZ" dirty="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dirty="0">
                <a:solidFill>
                  <a:srgbClr val="6550A3"/>
                </a:solidFill>
                <a:latin typeface="Roboto"/>
                <a:ea typeface="Roboto"/>
              </a:rPr>
              <a:t>pokrývá všechny oblasti audiovize (vývoj filmů, seriálů i videoher, distribuce, VOD, kina, filmové festivaly, trhy, vzdělávání, filmová výchova, inovace)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Char char="•"/>
            </a:pP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299" y="462175"/>
            <a:ext cx="359515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KREATIVNÍ EVROPA MEDIA</a:t>
            </a:r>
            <a:endParaRPr sz="3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6208026" y="382986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7" name="Obrázek 6" descr="Obsah obrázku kreslené, oblečení, Lidská tvář, osoba&#10;&#10;Obsah vygenerovaný umělou inteligencí může být nesprávný.">
            <a:extLst>
              <a:ext uri="{FF2B5EF4-FFF2-40B4-BE49-F238E27FC236}">
                <a16:creationId xmlns:a16="http://schemas.microsoft.com/office/drawing/2014/main" id="{DB688BF1-6FA5-A87E-709A-DDFD6A429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821" y="3289375"/>
            <a:ext cx="1547270" cy="1534421"/>
          </a:xfrm>
          <a:prstGeom prst="rect">
            <a:avLst/>
          </a:prstGeom>
        </p:spPr>
      </p:pic>
      <p:pic>
        <p:nvPicPr>
          <p:cNvPr id="2" name="Obrázek 1" descr="Obsah obrázku osoba, Lidská tvář, strom, oblečení&#10;&#10;Obsah generovaný pomocí AI může být nesprávný.">
            <a:extLst>
              <a:ext uri="{FF2B5EF4-FFF2-40B4-BE49-F238E27FC236}">
                <a16:creationId xmlns:a16="http://schemas.microsoft.com/office/drawing/2014/main" id="{DA60F978-A5D0-A7F5-D9CE-5ECEB5275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671" y="1211854"/>
            <a:ext cx="1852212" cy="1852212"/>
          </a:xfrm>
          <a:prstGeom prst="rect">
            <a:avLst/>
          </a:prstGeom>
        </p:spPr>
      </p:pic>
      <p:pic>
        <p:nvPicPr>
          <p:cNvPr id="3" name="Obrázek 2" descr="Obsah obrázku Lidská tvář, osoba, oblečení, Módní doplňky&#10;&#10;Obsah generovaný pomocí AI může být nesprávný.">
            <a:extLst>
              <a:ext uri="{FF2B5EF4-FFF2-40B4-BE49-F238E27FC236}">
                <a16:creationId xmlns:a16="http://schemas.microsoft.com/office/drawing/2014/main" id="{C5011B9E-F798-60CB-2741-526FDB98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46" y="2571519"/>
            <a:ext cx="2231376" cy="22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48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479300" y="462175"/>
            <a:ext cx="3595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KREATIVNÍ EVROPA MEDIA</a:t>
            </a:r>
            <a:endParaRPr sz="2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300073" y="1830300"/>
            <a:ext cx="460138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  Výzvy ve 3 clusterech:</a:t>
            </a:r>
            <a:endParaRPr sz="3000"/>
          </a:p>
        </p:txBody>
      </p:sp>
      <p:sp>
        <p:nvSpPr>
          <p:cNvPr id="179" name="Google Shape;179;p24"/>
          <p:cNvSpPr/>
          <p:nvPr/>
        </p:nvSpPr>
        <p:spPr>
          <a:xfrm>
            <a:off x="410513" y="2533425"/>
            <a:ext cx="2642700" cy="232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550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505013" y="3112200"/>
            <a:ext cx="245370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Co-development</a:t>
            </a:r>
            <a:endParaRPr lang="en-US"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Slate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/mini-</a:t>
            </a: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slate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 development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Videohry a imerzivní obsah</a:t>
            </a:r>
            <a:endParaRPr lang="cs"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TV a online obsah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410513" y="2533425"/>
            <a:ext cx="2642700" cy="538579"/>
          </a:xfrm>
          <a:prstGeom prst="rect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CONTENT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3245640" y="2533425"/>
            <a:ext cx="2642700" cy="232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550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3340142" y="3112200"/>
            <a:ext cx="24537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Skills&amp;Talent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lang="cs-CZ"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Markets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 &amp; networking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European Film </a:t>
            </a: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Distribution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 and Sales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MEDIA 360°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Inovativní nástroje a obchodní modely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3245642" y="2533425"/>
            <a:ext cx="2642700" cy="538579"/>
          </a:xfrm>
          <a:prstGeom prst="rect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6065039" y="2533425"/>
            <a:ext cx="2642700" cy="232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550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6159542" y="3112200"/>
            <a:ext cx="24537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Sítě kin</a:t>
            </a:r>
            <a:endParaRPr lang="en-US"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Evropské festivaly/sítě festivalů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Films on </a:t>
            </a: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200" b="1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Move</a:t>
            </a:r>
            <a:endParaRPr lang="cs-CZ"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VOD platformy a sítě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317500">
              <a:lnSpc>
                <a:spcPct val="115000"/>
              </a:lnSpc>
              <a:buClr>
                <a:srgbClr val="6550A3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Práce s publikem a filmová výchova</a:t>
            </a:r>
            <a:endParaRPr sz="1200" b="1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6065042" y="2533425"/>
            <a:ext cx="2642700" cy="538579"/>
          </a:xfrm>
          <a:prstGeom prst="rect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AUDIENCE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5335200" y="-12962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407876" y="1590254"/>
            <a:ext cx="4549147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5000"/>
              </a:lnSpc>
              <a:buClr>
                <a:srgbClr val="44546A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Karavan, Franz, Pohádky po babičce,</a:t>
            </a:r>
            <a:br>
              <a:rPr lang="cs" dirty="0">
                <a:solidFill>
                  <a:srgbClr val="6550A3"/>
                </a:solidFill>
                <a:latin typeface="Roboto"/>
                <a:ea typeface="Roboto"/>
              </a:rPr>
            </a:br>
            <a:r>
              <a:rPr lang="cs" dirty="0">
                <a:solidFill>
                  <a:srgbClr val="6550A3"/>
                </a:solidFill>
                <a:ea typeface="Roboto"/>
              </a:rPr>
              <a:t>Raději zešílet v divočině</a:t>
            </a:r>
            <a:endParaRPr lang="cs" dirty="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Char char="•"/>
            </a:pP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25450" indent="-285750">
              <a:lnSpc>
                <a:spcPct val="115000"/>
              </a:lnSpc>
              <a:buClr>
                <a:srgbClr val="44546A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Citová hodnota, Poslední viking, Sirat, </a:t>
            </a:r>
            <a:br>
              <a:rPr lang="cs" dirty="0">
                <a:solidFill>
                  <a:srgbClr val="6550A3"/>
                </a:solidFill>
                <a:latin typeface="Roboto"/>
                <a:ea typeface="Roboto"/>
              </a:rPr>
            </a:b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Pohled do slunce</a:t>
            </a:r>
            <a:r>
              <a:rPr lang="cs">
                <a:solidFill>
                  <a:srgbClr val="6550A3"/>
                </a:solidFill>
                <a:latin typeface="Roboto"/>
                <a:ea typeface="Roboto"/>
              </a:rPr>
              <a:t>, Arco</a:t>
            </a:r>
            <a:endParaRPr lang="cs" dirty="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Char char="•"/>
            </a:pP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MFDF Jihlava, Zlin Film Festival, Jeden svět, Letní filmová škola, Anifilm, Academia Film Olomouc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Char char="•"/>
            </a:pP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25450" indent="-285750">
              <a:lnSpc>
                <a:spcPct val="115000"/>
              </a:lnSpc>
              <a:buClr>
                <a:srgbClr val="44546A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DAFilms, </a:t>
            </a: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KineDok</a:t>
            </a:r>
          </a:p>
          <a:p>
            <a:pPr marL="425450" indent="-285750">
              <a:lnSpc>
                <a:spcPct val="115000"/>
              </a:lnSpc>
              <a:buClr>
                <a:srgbClr val="44546A"/>
              </a:buClr>
              <a:buSzPts val="1400"/>
              <a:buChar char="•"/>
            </a:pP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Kino Aero (Praha), Art (Brno), Hvězda (UH)   </a:t>
            </a: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506148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PŘÍKLADY PODPOŘENÝCH PROJEKTŮ </a:t>
            </a:r>
            <a:r>
              <a:rPr lang="cs" sz="3000">
                <a:solidFill>
                  <a:srgbClr val="6550A3"/>
                </a:solidFill>
                <a:ea typeface="Roboto Light"/>
                <a:sym typeface="Roboto Light"/>
              </a:rPr>
              <a:t>– </a:t>
            </a: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MEDIA</a:t>
            </a:r>
            <a:endParaRPr sz="300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2" name="Obrázek 1" descr="Obsah obrázku oblečení, osoba, Lidská tvář, úsměv&#10;&#10;Obsah generovaný pomocí AI může být nesprávný.">
            <a:extLst>
              <a:ext uri="{FF2B5EF4-FFF2-40B4-BE49-F238E27FC236}">
                <a16:creationId xmlns:a16="http://schemas.microsoft.com/office/drawing/2014/main" id="{02843B57-8E14-F608-B6CA-BCA8D69E3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45" y="1592463"/>
            <a:ext cx="2228866" cy="2211432"/>
          </a:xfrm>
          <a:prstGeom prst="rect">
            <a:avLst/>
          </a:prstGeom>
        </p:spPr>
      </p:pic>
      <p:pic>
        <p:nvPicPr>
          <p:cNvPr id="4" name="Obrázek 3" descr="Obsah obrázku obraz, savec, kreslené, strom&#10;&#10;Obsah generovaný pomocí AI může být nesprávný.">
            <a:extLst>
              <a:ext uri="{FF2B5EF4-FFF2-40B4-BE49-F238E27FC236}">
                <a16:creationId xmlns:a16="http://schemas.microsoft.com/office/drawing/2014/main" id="{CD9FF8C6-FB7F-C7BD-FF29-ECB290B3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976" y="3098933"/>
            <a:ext cx="1861147" cy="1884222"/>
          </a:xfrm>
          <a:prstGeom prst="rect">
            <a:avLst/>
          </a:prstGeom>
        </p:spPr>
      </p:pic>
      <p:pic>
        <p:nvPicPr>
          <p:cNvPr id="7" name="Obrázek 6" descr="Obsah obrázku dobytek, kráva, hovězí, savec&#10;&#10;Obsah generovaný pomocí AI může být nesprávný.">
            <a:extLst>
              <a:ext uri="{FF2B5EF4-FFF2-40B4-BE49-F238E27FC236}">
                <a16:creationId xmlns:a16="http://schemas.microsoft.com/office/drawing/2014/main" id="{60375C7D-3F14-B998-8900-4022A69A4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757" y="1506614"/>
            <a:ext cx="1465230" cy="15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993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3547490" y="1666442"/>
            <a:ext cx="5896434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5000"/>
              </a:lnSpc>
              <a:buClr>
                <a:srgbClr val="6550A3"/>
              </a:buClr>
              <a:buSzPts val="1400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PODPOROVANÉ AKTIVTY</a:t>
            </a:r>
          </a:p>
          <a:p>
            <a:pPr marL="139700">
              <a:lnSpc>
                <a:spcPct val="114999"/>
              </a:lnSpc>
              <a:buSzPts val="1400"/>
            </a:pPr>
            <a:endParaRPr lang="cs" dirty="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</a:rPr>
              <a:t>Projekty evropské spolupráce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Oběh evropských literárních děl</a:t>
            </a:r>
            <a:endParaRPr lang="cs" dirty="0"/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Evropské platformy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Evropské sítě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Celoevropské kulturní entity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</a:rPr>
              <a:t>Culture Moves Europe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</a:rPr>
              <a:t>Kaskádové granty </a:t>
            </a: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(hudba, scénická umění, Ukrajin</a:t>
            </a:r>
            <a:r>
              <a:rPr lang="cs-CZ" dirty="0">
                <a:solidFill>
                  <a:srgbClr val="6550A3"/>
                </a:solidFill>
                <a:latin typeface="Roboto"/>
                <a:ea typeface="Roboto"/>
              </a:rPr>
              <a:t>a</a:t>
            </a: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)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Ceny </a:t>
            </a:r>
            <a:r>
              <a:rPr lang="cs-CZ" dirty="0">
                <a:solidFill>
                  <a:srgbClr val="6550A3"/>
                </a:solidFill>
                <a:latin typeface="Roboto"/>
                <a:ea typeface="Roboto"/>
              </a:rPr>
              <a:t>EU </a:t>
            </a: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a Označení Evropské dědictví 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</a:rPr>
              <a:t>EHMK</a:t>
            </a:r>
            <a:endParaRPr lang="cs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3611187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100"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 Light"/>
              </a:rPr>
              <a:t>KREATIVNÍ EVROPA KULTURA</a:t>
            </a:r>
            <a:endParaRPr lang="cs-CZ">
              <a:latin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-1316725" y="246461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9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6" y="-25400"/>
            <a:ext cx="9156875" cy="51689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AF6F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082149" y="1771328"/>
            <a:ext cx="4903664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4B57"/>
              </a:buClr>
              <a:buSzPts val="1000"/>
              <a:buFont typeface="Roboto"/>
              <a:buChar char="-"/>
              <a:tabLst/>
              <a:defRPr/>
            </a:pPr>
            <a:r>
              <a:rPr kumimoji="0" lang="cs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Nadnárodní projekty 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zahrnují organizace z různých zemí zapojených do programu KE Kultura; 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rganizace všech velikostí mají možnost </a:t>
            </a:r>
            <a:r>
              <a:rPr kumimoji="0" lang="cs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spolutvořit, spolu-pracovat, experimentovat, inovovat, být mobilní a učit se jeden od druhého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57200" marR="0" lvl="0" indent="-292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4B57"/>
              </a:buClr>
              <a:buSzPts val="1000"/>
              <a:buFont typeface="Roboto"/>
              <a:buChar char="-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550A3"/>
              </a:solidFill>
              <a:effectLst/>
              <a:uLnTx/>
              <a:uFillTx/>
              <a:latin typeface="Roboto"/>
              <a:ea typeface="Roboto"/>
              <a:cs typeface="Roboto"/>
              <a:sym typeface="Arial"/>
            </a:endParaRPr>
          </a:p>
          <a:p>
            <a:pPr marL="457200" marR="0" lvl="0" indent="-292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4B57"/>
              </a:buClr>
              <a:buSzPts val="1000"/>
              <a:buFont typeface="Roboto"/>
              <a:buChar char="-"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Zlepšení přístupu k evropských kulturním a kreativním </a:t>
            </a:r>
            <a:r>
              <a:rPr kumimoji="0" lang="cs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dílům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inovace a kreativita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57200" marR="0" lvl="0" indent="-292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4B57"/>
              </a:buClr>
              <a:buSzPts val="1000"/>
              <a:buFont typeface="Roboto"/>
              <a:buChar char="-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550A3"/>
              </a:solidFill>
              <a:effectLst/>
              <a:uLnTx/>
              <a:uFillTx/>
              <a:latin typeface="Roboto"/>
              <a:ea typeface="Roboto"/>
              <a:cs typeface="Roboto"/>
              <a:sym typeface="Arial"/>
            </a:endParaRPr>
          </a:p>
          <a:p>
            <a:pPr marL="457200" marR="0" lvl="0" indent="-292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4B57"/>
              </a:buClr>
              <a:buSzPts val="1000"/>
              <a:buFont typeface="Roboto"/>
              <a:buChar char="-"/>
              <a:tabLst/>
              <a:defRPr/>
            </a:pP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Projekty mohou pokrýt </a:t>
            </a:r>
            <a:r>
              <a:rPr kumimoji="0" lang="cs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jedno nebo více 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Arial"/>
                <a:sym typeface="Roboto"/>
              </a:rPr>
              <a:t>kulturních a kreativních odvětví a mohou být </a:t>
            </a:r>
            <a:r>
              <a:rPr kumimoji="0" lang="cs" sz="14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Arial"/>
                <a:sym typeface="Roboto"/>
              </a:rPr>
              <a:t>mezioborové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Arial"/>
                <a:sym typeface="Roboto"/>
              </a:rPr>
              <a:t>.</a:t>
            </a:r>
            <a:r>
              <a:rPr kumimoji="0" lang="cs" sz="14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Arial"/>
                <a:sym typeface="Verdana"/>
              </a:rPr>
              <a:t>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550A3"/>
              </a:solidFill>
              <a:effectLst/>
              <a:uLnTx/>
              <a:uFillTx/>
              <a:latin typeface="Roboto"/>
              <a:ea typeface="Roboto"/>
              <a:cs typeface="Arial"/>
              <a:sym typeface="Roboto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479299" y="462175"/>
            <a:ext cx="5376651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" sz="3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PROJEKTY </a:t>
            </a:r>
            <a:r>
              <a:rPr kumimoji="0" lang="cs-CZ" sz="3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EV. </a:t>
            </a:r>
            <a:r>
              <a:rPr kumimoji="0" lang="cs" sz="3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SPOLUPRÁCE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" sz="3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Definice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6550A3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75" y="1630700"/>
            <a:ext cx="3187801" cy="318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4410050" y="2004430"/>
            <a:ext cx="4416300" cy="20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>
              <a:spcBef>
                <a:spcPts val="1200"/>
              </a:spcBef>
            </a:pPr>
            <a:r>
              <a:rPr lang="cs-CZ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1. Podpora nadnárodní tvorby a oběhu </a:t>
            </a:r>
            <a:br>
              <a:rPr lang="cs-CZ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</a:br>
            <a:r>
              <a:rPr lang="cs-CZ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- umělci a umělecká </a:t>
            </a:r>
            <a:r>
              <a:rPr lang="cs-CZ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díla</a:t>
            </a:r>
            <a:endParaRPr lang="cs-CZ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  <a:p>
            <a:pPr marL="12700">
              <a:spcBef>
                <a:spcPts val="1200"/>
              </a:spcBef>
            </a:pPr>
            <a:r>
              <a:rPr lang="cs-CZ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2. Podpora inovací </a:t>
            </a:r>
            <a:br>
              <a:rPr lang="cs-CZ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</a:br>
            <a:r>
              <a:rPr lang="cs-CZ" b="1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- posílení schopnosti KKO rozvíjet talenty, inovovat, </a:t>
            </a:r>
            <a:r>
              <a:rPr lang="cs-CZ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prosperovat a budovat kapacity</a:t>
            </a:r>
            <a:endParaRPr lang="cs-CZ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15000"/>
              </a:lnSpc>
            </a:pPr>
            <a:endParaRPr b="1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>
              <a:lnSpc>
                <a:spcPct val="114999"/>
              </a:lnSpc>
            </a:pPr>
            <a:r>
              <a:rPr lang="cs-CZ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ŽADATEL</a:t>
            </a:r>
            <a:r>
              <a:rPr lang="cs-CZ" dirty="0">
                <a:solidFill>
                  <a:srgbClr val="6550A3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VYBERE POUZE JEDEN CÍL</a:t>
            </a:r>
            <a:endParaRPr lang="cs-CZ" dirty="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269657" y="380885"/>
            <a:ext cx="517792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PROJEKTY </a:t>
            </a:r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EV. </a:t>
            </a:r>
            <a:r>
              <a:rPr lang="cs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SPOLUPRÁCE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Cíle</a:t>
            </a:r>
            <a:endParaRPr sz="2000" dirty="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30" y="1683300"/>
            <a:ext cx="3171947" cy="31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-789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288077" y="2276982"/>
            <a:ext cx="4549147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Začleňování, rozmanitost, rovnost pohlaví</a:t>
            </a:r>
            <a:endParaRPr b="1" dirty="0">
              <a:solidFill>
                <a:srgbClr val="6550A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Roboto"/>
              <a:buChar char="-"/>
            </a:pPr>
            <a:r>
              <a:rPr lang="cs" b="1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Ekologická udržitelnost/boj proti klimatickým změnám</a:t>
            </a:r>
          </a:p>
          <a:p>
            <a:pPr marL="139700">
              <a:lnSpc>
                <a:spcPct val="114999"/>
              </a:lnSpc>
              <a:buClr>
                <a:srgbClr val="44546A"/>
              </a:buClr>
              <a:buSzPts val="1400"/>
            </a:pPr>
            <a:endParaRPr lang="cs" dirty="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139700">
              <a:lnSpc>
                <a:spcPct val="114999"/>
              </a:lnSpc>
              <a:buClr>
                <a:srgbClr val="44546A"/>
              </a:buClr>
              <a:buSzPts val="1400"/>
            </a:pPr>
            <a:r>
              <a:rPr lang="cs" dirty="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KAŽDÝ PROJEKT MUSÍ TÉMATA ZOHLEDNIT </a:t>
            </a:r>
            <a:br>
              <a:rPr lang="cs" dirty="0">
                <a:solidFill>
                  <a:srgbClr val="6550A3"/>
                </a:solidFill>
                <a:latin typeface="Roboto"/>
                <a:ea typeface="Roboto"/>
                <a:cs typeface="Roboto"/>
              </a:rPr>
            </a:br>
            <a:r>
              <a:rPr lang="cs" dirty="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(HODNOTICÍ KRITÉRIUM)</a:t>
            </a:r>
            <a:endParaRPr lang="cs" dirty="0">
              <a:solidFill>
                <a:srgbClr val="6550A3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79299" y="462175"/>
            <a:ext cx="549946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PRŮŘEZOVÁ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TÉMATA </a:t>
            </a:r>
            <a:r>
              <a:rPr lang="cs-CZ" sz="3000" dirty="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rPr>
              <a:t>EU</a:t>
            </a:r>
            <a:endParaRPr sz="3000" dirty="0">
              <a:solidFill>
                <a:srgbClr val="6550A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15" y="1998989"/>
            <a:ext cx="2738951" cy="27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lavný snímo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X-Kreativni-Evropa-2022-02.potx" id="{351E181A-E370-4C45-AE29-C63CACE4A6D6}" vid="{27083BF0-1A3B-43EA-933C-C8F75514D0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19F95F53B3F0469C7D7CD3016A95CB" ma:contentTypeVersion="19" ma:contentTypeDescription="Vytvoří nový dokument" ma:contentTypeScope="" ma:versionID="2d18f9735f9ad96d6055584188d3855b">
  <xsd:schema xmlns:xsd="http://www.w3.org/2001/XMLSchema" xmlns:xs="http://www.w3.org/2001/XMLSchema" xmlns:p="http://schemas.microsoft.com/office/2006/metadata/properties" xmlns:ns2="86929e96-4e0c-4b8c-b402-5747692292e1" xmlns:ns3="a1b83faa-3ce2-4c13-a4b6-d8dc90d9f3be" targetNamespace="http://schemas.microsoft.com/office/2006/metadata/properties" ma:root="true" ma:fieldsID="63810e5c55742ffa54f1c0ea93a06a39" ns2:_="" ns3:_="">
    <xsd:import namespace="86929e96-4e0c-4b8c-b402-5747692292e1"/>
    <xsd:import namespace="a1b83faa-3ce2-4c13-a4b6-d8dc90d9f3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9e96-4e0c-4b8c-b402-574769229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963bf98-57c4-4760-a4ee-5cd875bb7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83faa-3ce2-4c13-a4b6-d8dc90d9f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734989-f5d5-48b8-8905-bc4fd07334d2}" ma:internalName="TaxCatchAll" ma:showField="CatchAllData" ma:web="a1b83faa-3ce2-4c13-a4b6-d8dc90d9f3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b83faa-3ce2-4c13-a4b6-d8dc90d9f3be" xsi:nil="true"/>
    <lcf76f155ced4ddcb4097134ff3c332f xmlns="86929e96-4e0c-4b8c-b402-5747692292e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41FC7E-D8FD-4955-B385-B1C1BDFC16B8}"/>
</file>

<file path=customXml/itemProps2.xml><?xml version="1.0" encoding="utf-8"?>
<ds:datastoreItem xmlns:ds="http://schemas.openxmlformats.org/officeDocument/2006/customXml" ds:itemID="{6C5CC5AC-2555-42B0-943E-B4A2BF252F4E}">
  <ds:schemaRefs>
    <ds:schemaRef ds:uri="http://schemas.microsoft.com/office/2006/documentManagement/types"/>
    <ds:schemaRef ds:uri="http://schemas.microsoft.com/office/infopath/2007/PartnerControls"/>
    <ds:schemaRef ds:uri="cbc8d43b-9b26-4121-841c-0856bdde9e3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530bb67-9f1e-41f0-af7c-d2e17f25a78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35D210-9387-4343-B78F-25394650B7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879</Words>
  <Application>Microsoft Office PowerPoint</Application>
  <PresentationFormat>Předvádění na obrazovce (16:9)</PresentationFormat>
  <Paragraphs>163</Paragraphs>
  <Slides>17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EC Square Sans Pro</vt:lpstr>
      <vt:lpstr>Roboto</vt:lpstr>
      <vt:lpstr>Roboto Light</vt:lpstr>
      <vt:lpstr>EC Square Sans Cond Pro</vt:lpstr>
      <vt:lpstr>Hlavný snímok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CULTURE MOVES EUROPE  podpora mezinárodní mobility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 Majerová</dc:creator>
  <cp:lastModifiedBy>Anna Bartošková | Kreativní Evropa – MEDIA</cp:lastModifiedBy>
  <cp:revision>59</cp:revision>
  <dcterms:modified xsi:type="dcterms:W3CDTF">2026-03-24T13:51:07Z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0x0101002719F95F53B3F0469C7D7CD3016A95CB</vt:lpwstr>
  </property>
  <property fmtid="{D5CDD505-2E9C-101B-9397-08002B2CF9AE}" pid="3" name="MediaServiceImageTags">
    <vt:lpwstr/>
  </property>
</Properties>
</file>