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78" r:id="rId6"/>
    <p:sldId id="279" r:id="rId7"/>
    <p:sldId id="901" r:id="rId8"/>
    <p:sldId id="912" r:id="rId9"/>
    <p:sldId id="918" r:id="rId10"/>
    <p:sldId id="919" r:id="rId11"/>
    <p:sldId id="268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ADAD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Střední styl 3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609" autoAdjust="0"/>
  </p:normalViewPr>
  <p:slideViewPr>
    <p:cSldViewPr snapToGrid="0">
      <p:cViewPr varScale="1">
        <p:scale>
          <a:sx n="85" d="100"/>
          <a:sy n="85" d="100"/>
        </p:scale>
        <p:origin x="13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6B1A5-FC37-C541-9043-9271A6C8BC55}" type="datetimeFigureOut">
              <a:rPr lang="en-CZ" smtClean="0"/>
              <a:t>03/19/2026</a:t>
            </a:fld>
            <a:endParaRPr lang="en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AAFAF-38F2-8647-B4E2-A25C5EA6E485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742632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23889" y="476250"/>
            <a:ext cx="10944224" cy="3557613"/>
          </a:xfrm>
        </p:spPr>
        <p:txBody>
          <a:bodyPr anchor="b"/>
          <a:lstStyle>
            <a:lvl1pPr algn="ctr">
              <a:lnSpc>
                <a:spcPct val="100000"/>
              </a:lnSpc>
              <a:defRPr sz="11600" spc="-250" baseline="0"/>
            </a:lvl1pPr>
          </a:lstStyle>
          <a:p>
            <a:r>
              <a:rPr lang="en-GB" dirty="0"/>
              <a:t>Title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623889" y="4183987"/>
            <a:ext cx="10944224" cy="1981863"/>
          </a:xfrm>
        </p:spPr>
        <p:txBody>
          <a:bodyPr lIns="0" tIns="0" rIns="0" bIns="0"/>
          <a:lstStyle>
            <a:lvl1pPr marL="0" indent="0" algn="ctr">
              <a:buNone/>
              <a:defRPr sz="2400" spc="-5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</a:t>
            </a:r>
            <a:endParaRPr lang="cs-CZ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1426662-7EE8-15E3-CFFE-9F43A0E4A0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5611" y="6391139"/>
            <a:ext cx="592183" cy="23375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9BD990-0459-9F52-7B15-BA3EDEAE10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Presentation title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FA9313-20E6-2A33-A5B1-69CDF029AA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17005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Block Horizontal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3B28345-500A-6345-BD2B-63C7EB9E9E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Presentation title</a:t>
            </a:r>
            <a:endParaRPr lang="cs-CZ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38FF86-25DD-951B-C590-BB4949DBAD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3E5E1624-EB3F-348A-72DB-6159296B4B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6463808E-3723-3D3B-FFF2-0D8FDF1D2090}"/>
              </a:ext>
            </a:extLst>
          </p:cNvPr>
          <p:cNvSpPr/>
          <p:nvPr userDrawn="1"/>
        </p:nvSpPr>
        <p:spPr>
          <a:xfrm>
            <a:off x="623888" y="476252"/>
            <a:ext cx="5327649" cy="2703676"/>
          </a:xfrm>
          <a:prstGeom prst="roundRect">
            <a:avLst>
              <a:gd name="adj" fmla="val 7489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55692693-100C-AF78-1509-39DE9852BE0B}"/>
              </a:ext>
            </a:extLst>
          </p:cNvPr>
          <p:cNvSpPr/>
          <p:nvPr userDrawn="1"/>
        </p:nvSpPr>
        <p:spPr>
          <a:xfrm>
            <a:off x="623887" y="3469427"/>
            <a:ext cx="5327649" cy="2703676"/>
          </a:xfrm>
          <a:prstGeom prst="roundRect">
            <a:avLst>
              <a:gd name="adj" fmla="val 7489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8E69F0A-27C5-A092-C387-A02005F89339}"/>
              </a:ext>
            </a:extLst>
          </p:cNvPr>
          <p:cNvSpPr/>
          <p:nvPr userDrawn="1"/>
        </p:nvSpPr>
        <p:spPr>
          <a:xfrm>
            <a:off x="6240463" y="476252"/>
            <a:ext cx="5327649" cy="2703676"/>
          </a:xfrm>
          <a:prstGeom prst="roundRect">
            <a:avLst>
              <a:gd name="adj" fmla="val 7489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3CEF0901-E7C2-3F6D-930A-8C98EF7F4619}"/>
              </a:ext>
            </a:extLst>
          </p:cNvPr>
          <p:cNvSpPr/>
          <p:nvPr userDrawn="1"/>
        </p:nvSpPr>
        <p:spPr>
          <a:xfrm>
            <a:off x="6240462" y="3469427"/>
            <a:ext cx="5327649" cy="2703676"/>
          </a:xfrm>
          <a:prstGeom prst="roundRect">
            <a:avLst>
              <a:gd name="adj" fmla="val 7489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6900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Block Tetri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3B28345-500A-6345-BD2B-63C7EB9E9E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Presentation title</a:t>
            </a:r>
            <a:endParaRPr lang="cs-CZ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38FF86-25DD-951B-C590-BB4949DBAD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3E5E1624-EB3F-348A-72DB-6159296B4B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3E8C3F9-EF46-8FE2-0642-BFB1BEC6BB0E}"/>
              </a:ext>
            </a:extLst>
          </p:cNvPr>
          <p:cNvSpPr/>
          <p:nvPr userDrawn="1"/>
        </p:nvSpPr>
        <p:spPr>
          <a:xfrm>
            <a:off x="6240463" y="476252"/>
            <a:ext cx="5327649" cy="2703676"/>
          </a:xfrm>
          <a:prstGeom prst="roundRect">
            <a:avLst>
              <a:gd name="adj" fmla="val 7489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DD3D0AD-1421-4BE0-6E7F-CBA617C24234}"/>
              </a:ext>
            </a:extLst>
          </p:cNvPr>
          <p:cNvSpPr/>
          <p:nvPr userDrawn="1"/>
        </p:nvSpPr>
        <p:spPr>
          <a:xfrm>
            <a:off x="623889" y="476251"/>
            <a:ext cx="5327650" cy="5689599"/>
          </a:xfrm>
          <a:prstGeom prst="roundRect">
            <a:avLst>
              <a:gd name="adj" fmla="val 4004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94DFBEF-376D-1BEE-F7C4-A4915AA8576A}"/>
              </a:ext>
            </a:extLst>
          </p:cNvPr>
          <p:cNvSpPr/>
          <p:nvPr userDrawn="1"/>
        </p:nvSpPr>
        <p:spPr>
          <a:xfrm>
            <a:off x="6240462" y="3470276"/>
            <a:ext cx="2520765" cy="2695574"/>
          </a:xfrm>
          <a:prstGeom prst="roundRect">
            <a:avLst>
              <a:gd name="adj" fmla="val 8335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6805142-721B-9375-A788-E97DDC250C80}"/>
              </a:ext>
            </a:extLst>
          </p:cNvPr>
          <p:cNvSpPr/>
          <p:nvPr userDrawn="1"/>
        </p:nvSpPr>
        <p:spPr>
          <a:xfrm>
            <a:off x="9050150" y="3470276"/>
            <a:ext cx="2520765" cy="2695574"/>
          </a:xfrm>
          <a:prstGeom prst="roundRect">
            <a:avLst>
              <a:gd name="adj" fmla="val 8335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5152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x Block 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81426662-7EE8-15E3-CFFE-9F43A0E4A0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B577449-9572-DE0E-CC48-4E063184A0C3}"/>
              </a:ext>
            </a:extLst>
          </p:cNvPr>
          <p:cNvSpPr/>
          <p:nvPr userDrawn="1"/>
        </p:nvSpPr>
        <p:spPr>
          <a:xfrm>
            <a:off x="6240463" y="476250"/>
            <a:ext cx="5327650" cy="5689600"/>
          </a:xfrm>
          <a:prstGeom prst="roundRect">
            <a:avLst>
              <a:gd name="adj" fmla="val 4004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CBC969E7-2749-F550-5B66-9E7DA6C5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/>
              <a:t>Presentation</a:t>
            </a:r>
            <a:r>
              <a:rPr lang="cs-CZ" dirty="0"/>
              <a:t> </a:t>
            </a:r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9B5D17D3-8A83-F9B4-951B-570A9F74C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B80F9928-4FAE-E944-24AC-CEDBC5E4086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3888" y="1244527"/>
            <a:ext cx="5327650" cy="492132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 spc="-1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>
                <a:effectLst/>
              </a:rPr>
              <a:t>Lorem ipsum </a:t>
            </a:r>
            <a:r>
              <a:rPr lang="en-GB" dirty="0" err="1">
                <a:effectLst/>
              </a:rPr>
              <a:t>dolor</a:t>
            </a:r>
            <a:r>
              <a:rPr lang="en-GB" dirty="0">
                <a:effectLst/>
              </a:rPr>
              <a:t> sit </a:t>
            </a:r>
            <a:r>
              <a:rPr lang="en-GB" dirty="0" err="1">
                <a:effectLst/>
              </a:rPr>
              <a:t>amet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consectetur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adipiscing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elit</a:t>
            </a:r>
            <a:r>
              <a:rPr lang="en-GB" dirty="0">
                <a:effectLst/>
              </a:rPr>
              <a:t>.</a:t>
            </a:r>
            <a:br>
              <a:rPr lang="en-GB" dirty="0">
                <a:effectLst/>
              </a:rPr>
            </a:br>
            <a:endParaRPr lang="en-GB" dirty="0">
              <a:effectLst/>
            </a:endParaRP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9B2CC81-1071-EAC8-44B4-AA42FBD34EE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409784" y="645569"/>
            <a:ext cx="4223291" cy="201098"/>
          </a:xfrm>
        </p:spPr>
        <p:txBody>
          <a:bodyPr anchor="b">
            <a:normAutofit/>
          </a:bodyPr>
          <a:lstStyle>
            <a:lvl1pPr marL="0" indent="0">
              <a:buNone/>
              <a:defRPr sz="1400" b="1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Content title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6A08E54-915B-4736-75C6-F2BB923DC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476250"/>
            <a:ext cx="5327651" cy="3586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1502954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Block 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58FE455-8104-FB09-FE4A-1D188D80E36C}"/>
              </a:ext>
            </a:extLst>
          </p:cNvPr>
          <p:cNvSpPr/>
          <p:nvPr userDrawn="1"/>
        </p:nvSpPr>
        <p:spPr>
          <a:xfrm>
            <a:off x="6240463" y="476251"/>
            <a:ext cx="5327650" cy="2695574"/>
          </a:xfrm>
          <a:prstGeom prst="roundRect">
            <a:avLst>
              <a:gd name="adj" fmla="val 7812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409784" y="645569"/>
            <a:ext cx="4223291" cy="201098"/>
          </a:xfrm>
        </p:spPr>
        <p:txBody>
          <a:bodyPr anchor="b">
            <a:normAutofit/>
          </a:bodyPr>
          <a:lstStyle>
            <a:lvl1pPr marL="0" indent="0">
              <a:buNone/>
              <a:defRPr sz="1400" b="1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Content title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Presentation title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‹#›</a:t>
            </a:fld>
            <a:endParaRPr lang="cs-CZ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97666BA-818C-3AD6-18DF-9735655FE7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22" name="Title 21">
            <a:extLst>
              <a:ext uri="{FF2B5EF4-FFF2-40B4-BE49-F238E27FC236}">
                <a16:creationId xmlns:a16="http://schemas.microsoft.com/office/drawing/2014/main" id="{730F67F5-D676-F5B1-C63D-1050C7784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476250"/>
            <a:ext cx="5327651" cy="3586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Z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695B6F9-97E6-3C76-481A-F6F7728549D2}"/>
              </a:ext>
            </a:extLst>
          </p:cNvPr>
          <p:cNvSpPr/>
          <p:nvPr userDrawn="1"/>
        </p:nvSpPr>
        <p:spPr>
          <a:xfrm>
            <a:off x="6240463" y="3470276"/>
            <a:ext cx="5327650" cy="2695574"/>
          </a:xfrm>
          <a:prstGeom prst="roundRect">
            <a:avLst>
              <a:gd name="adj" fmla="val 7812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text 2">
            <a:extLst>
              <a:ext uri="{FF2B5EF4-FFF2-40B4-BE49-F238E27FC236}">
                <a16:creationId xmlns:a16="http://schemas.microsoft.com/office/drawing/2014/main" id="{B4E95B3B-5198-531F-0744-AC94591780C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409784" y="3639594"/>
            <a:ext cx="4223291" cy="201098"/>
          </a:xfrm>
        </p:spPr>
        <p:txBody>
          <a:bodyPr anchor="b">
            <a:normAutofit/>
          </a:bodyPr>
          <a:lstStyle>
            <a:lvl1pPr marL="0" indent="0">
              <a:buNone/>
              <a:defRPr sz="1400" b="1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Content title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3338C283-5357-89A1-9C32-34DE1ECFF0E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23888" y="1244527"/>
            <a:ext cx="5327650" cy="492132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 spc="-1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>
                <a:effectLst/>
              </a:rPr>
              <a:t>Lorem ipsum </a:t>
            </a:r>
            <a:r>
              <a:rPr lang="en-GB" dirty="0" err="1">
                <a:effectLst/>
              </a:rPr>
              <a:t>dolor</a:t>
            </a:r>
            <a:r>
              <a:rPr lang="en-GB" dirty="0">
                <a:effectLst/>
              </a:rPr>
              <a:t> sit </a:t>
            </a:r>
            <a:r>
              <a:rPr lang="en-GB" dirty="0" err="1">
                <a:effectLst/>
              </a:rPr>
              <a:t>amet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consectetur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adipiscing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elit</a:t>
            </a:r>
            <a:r>
              <a:rPr lang="en-GB" dirty="0">
                <a:effectLst/>
              </a:rPr>
              <a:t>.</a:t>
            </a:r>
            <a:br>
              <a:rPr lang="en-GB" dirty="0">
                <a:effectLst/>
              </a:rPr>
            </a:b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8853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Block 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199F63C8-59E6-87A2-C36D-AECA2F1C1DCB}"/>
              </a:ext>
            </a:extLst>
          </p:cNvPr>
          <p:cNvSpPr/>
          <p:nvPr userDrawn="1"/>
        </p:nvSpPr>
        <p:spPr>
          <a:xfrm>
            <a:off x="6240462" y="3470276"/>
            <a:ext cx="2520765" cy="2695574"/>
          </a:xfrm>
          <a:prstGeom prst="roundRect">
            <a:avLst>
              <a:gd name="adj" fmla="val 8335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F0000"/>
              </a:solidFill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58FE455-8104-FB09-FE4A-1D188D80E36C}"/>
              </a:ext>
            </a:extLst>
          </p:cNvPr>
          <p:cNvSpPr/>
          <p:nvPr userDrawn="1"/>
        </p:nvSpPr>
        <p:spPr>
          <a:xfrm>
            <a:off x="6240463" y="476251"/>
            <a:ext cx="5327650" cy="2695574"/>
          </a:xfrm>
          <a:prstGeom prst="roundRect">
            <a:avLst>
              <a:gd name="adj" fmla="val 7812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409784" y="645569"/>
            <a:ext cx="4223291" cy="201098"/>
          </a:xfrm>
        </p:spPr>
        <p:txBody>
          <a:bodyPr anchor="b">
            <a:normAutofit/>
          </a:bodyPr>
          <a:lstStyle>
            <a:lvl1pPr marL="0" indent="0">
              <a:buNone/>
              <a:defRPr sz="1400" b="1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Content title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Presentation title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Zástupný symbol pro text 2">
            <a:extLst>
              <a:ext uri="{FF2B5EF4-FFF2-40B4-BE49-F238E27FC236}">
                <a16:creationId xmlns:a16="http://schemas.microsoft.com/office/drawing/2014/main" id="{E6A1644B-E061-FF8D-D4A4-D567AE35167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409784" y="3639594"/>
            <a:ext cx="1702342" cy="201098"/>
          </a:xfrm>
        </p:spPr>
        <p:txBody>
          <a:bodyPr anchor="b">
            <a:normAutofit/>
          </a:bodyPr>
          <a:lstStyle>
            <a:lvl1pPr marL="0" indent="0">
              <a:buNone/>
              <a:defRPr sz="1400" b="1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Content title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97666BA-818C-3AD6-18DF-9735655FE7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D58D168F-43BF-60AE-170D-4992E0CFFB01}"/>
              </a:ext>
            </a:extLst>
          </p:cNvPr>
          <p:cNvSpPr/>
          <p:nvPr userDrawn="1"/>
        </p:nvSpPr>
        <p:spPr>
          <a:xfrm>
            <a:off x="9047347" y="3470276"/>
            <a:ext cx="2520765" cy="2695574"/>
          </a:xfrm>
          <a:prstGeom prst="roundRect">
            <a:avLst>
              <a:gd name="adj" fmla="val 8335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F0000"/>
              </a:solidFill>
            </a:endParaRPr>
          </a:p>
        </p:txBody>
      </p:sp>
      <p:sp>
        <p:nvSpPr>
          <p:cNvPr id="21" name="Zástupný symbol pro text 2">
            <a:extLst>
              <a:ext uri="{FF2B5EF4-FFF2-40B4-BE49-F238E27FC236}">
                <a16:creationId xmlns:a16="http://schemas.microsoft.com/office/drawing/2014/main" id="{43108C40-B226-DF5B-DFDF-D83FAC69A67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9216669" y="3639594"/>
            <a:ext cx="1702342" cy="201098"/>
          </a:xfrm>
        </p:spPr>
        <p:txBody>
          <a:bodyPr anchor="b">
            <a:normAutofit/>
          </a:bodyPr>
          <a:lstStyle>
            <a:lvl1pPr marL="0" indent="0">
              <a:buNone/>
              <a:defRPr sz="1400" b="1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Content title</a:t>
            </a:r>
          </a:p>
        </p:txBody>
      </p:sp>
      <p:sp>
        <p:nvSpPr>
          <p:cNvPr id="22" name="Title 21">
            <a:extLst>
              <a:ext uri="{FF2B5EF4-FFF2-40B4-BE49-F238E27FC236}">
                <a16:creationId xmlns:a16="http://schemas.microsoft.com/office/drawing/2014/main" id="{730F67F5-D676-F5B1-C63D-1050C7784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476250"/>
            <a:ext cx="5327651" cy="3586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Z" dirty="0"/>
          </a:p>
        </p:txBody>
      </p:sp>
      <p:sp>
        <p:nvSpPr>
          <p:cNvPr id="23" name="Zástupný symbol pro obsah 2">
            <a:extLst>
              <a:ext uri="{FF2B5EF4-FFF2-40B4-BE49-F238E27FC236}">
                <a16:creationId xmlns:a16="http://schemas.microsoft.com/office/drawing/2014/main" id="{282589FF-422D-E916-5E9A-57557D9D47CE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23888" y="1244527"/>
            <a:ext cx="5327650" cy="492132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 spc="-1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>
                <a:effectLst/>
              </a:rPr>
              <a:t>Lorem ipsum </a:t>
            </a:r>
            <a:r>
              <a:rPr lang="en-GB" dirty="0" err="1">
                <a:effectLst/>
              </a:rPr>
              <a:t>dolor</a:t>
            </a:r>
            <a:r>
              <a:rPr lang="en-GB" dirty="0">
                <a:effectLst/>
              </a:rPr>
              <a:t> sit </a:t>
            </a:r>
            <a:r>
              <a:rPr lang="en-GB" dirty="0" err="1">
                <a:effectLst/>
              </a:rPr>
              <a:t>amet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consectetur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adipiscing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elit</a:t>
            </a:r>
            <a:r>
              <a:rPr lang="en-GB" dirty="0">
                <a:effectLst/>
              </a:rPr>
              <a:t>.</a:t>
            </a:r>
            <a:br>
              <a:rPr lang="en-GB" dirty="0">
                <a:effectLst/>
              </a:rPr>
            </a:b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23655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Presentation title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1E0FFD2-D3B4-DBC6-362A-BD24B23A48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7" y="476251"/>
            <a:ext cx="10944221" cy="332399"/>
          </a:xfrm>
        </p:spPr>
        <p:txBody>
          <a:bodyPr>
            <a:spAutoFit/>
          </a:bodyPr>
          <a:lstStyle>
            <a:lvl1pPr algn="ctr">
              <a:defRPr sz="2400" spc="0" baseline="0"/>
            </a:lvl1pPr>
          </a:lstStyle>
          <a:p>
            <a:r>
              <a:rPr lang="en-GB" dirty="0"/>
              <a:t>Click to edit Master title style</a:t>
            </a:r>
            <a:endParaRPr lang="en-CZ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5488DFF7-2644-B50E-288C-33859F494F4B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623888" y="1659314"/>
            <a:ext cx="10944222" cy="396171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Z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8BE2306A-F5D9-D48A-127C-E672CC2BF2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48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 Chart 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5303838" y="476250"/>
            <a:ext cx="6264275" cy="201098"/>
          </a:xfrm>
        </p:spPr>
        <p:txBody>
          <a:bodyPr anchor="b">
            <a:normAutofit/>
          </a:bodyPr>
          <a:lstStyle>
            <a:lvl1pPr marL="0" indent="0">
              <a:buNone/>
              <a:defRPr sz="1400" b="1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Graph title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Presentation title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48D82B00-55E7-B389-5614-A53E7ECBB86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3888" y="1244527"/>
            <a:ext cx="4392612" cy="492132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 spc="-1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>
                <a:effectLst/>
              </a:rPr>
              <a:t>Lorem ipsum </a:t>
            </a:r>
            <a:r>
              <a:rPr lang="en-GB" dirty="0" err="1">
                <a:effectLst/>
              </a:rPr>
              <a:t>dolor</a:t>
            </a:r>
            <a:r>
              <a:rPr lang="en-GB" dirty="0">
                <a:effectLst/>
              </a:rPr>
              <a:t> sit </a:t>
            </a:r>
            <a:r>
              <a:rPr lang="en-GB" dirty="0" err="1">
                <a:effectLst/>
              </a:rPr>
              <a:t>amet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consectetur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adipiscing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elit</a:t>
            </a:r>
            <a:r>
              <a:rPr lang="en-GB" dirty="0">
                <a:effectLst/>
              </a:rPr>
              <a:t>.</a:t>
            </a:r>
            <a:br>
              <a:rPr lang="en-GB" dirty="0">
                <a:effectLst/>
              </a:rPr>
            </a:br>
            <a:endParaRPr lang="en-GB" dirty="0">
              <a:effectLst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97666BA-818C-3AD6-18DF-9735655FE7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22" name="Title 21">
            <a:extLst>
              <a:ext uri="{FF2B5EF4-FFF2-40B4-BE49-F238E27FC236}">
                <a16:creationId xmlns:a16="http://schemas.microsoft.com/office/drawing/2014/main" id="{730F67F5-D676-F5B1-C63D-1050C7784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476250"/>
            <a:ext cx="4392613" cy="3586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Z" dirty="0"/>
          </a:p>
        </p:txBody>
      </p:sp>
      <p:sp>
        <p:nvSpPr>
          <p:cNvPr id="2" name="Chart Placeholder 7">
            <a:extLst>
              <a:ext uri="{FF2B5EF4-FFF2-40B4-BE49-F238E27FC236}">
                <a16:creationId xmlns:a16="http://schemas.microsoft.com/office/drawing/2014/main" id="{F622CF7B-0CA3-0888-8AEF-FFC781CE3F71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5303838" y="1659314"/>
            <a:ext cx="6264271" cy="396171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187717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Char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240464" y="1129098"/>
            <a:ext cx="5327649" cy="201098"/>
          </a:xfrm>
        </p:spPr>
        <p:txBody>
          <a:bodyPr anchor="b">
            <a:normAutofit/>
          </a:bodyPr>
          <a:lstStyle>
            <a:lvl1pPr marL="0" indent="0">
              <a:buNone/>
              <a:defRPr sz="1400" b="1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Graph title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Presentation title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‹#›</a:t>
            </a:fld>
            <a:endParaRPr lang="cs-CZ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97666BA-818C-3AD6-18DF-9735655FE7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22" name="Title 21">
            <a:extLst>
              <a:ext uri="{FF2B5EF4-FFF2-40B4-BE49-F238E27FC236}">
                <a16:creationId xmlns:a16="http://schemas.microsoft.com/office/drawing/2014/main" id="{730F67F5-D676-F5B1-C63D-1050C7784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476250"/>
            <a:ext cx="5327651" cy="3586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Z" dirty="0"/>
          </a:p>
        </p:txBody>
      </p:sp>
      <p:sp>
        <p:nvSpPr>
          <p:cNvPr id="2" name="Chart Placeholder 7">
            <a:extLst>
              <a:ext uri="{FF2B5EF4-FFF2-40B4-BE49-F238E27FC236}">
                <a16:creationId xmlns:a16="http://schemas.microsoft.com/office/drawing/2014/main" id="{F622CF7B-0CA3-0888-8AEF-FFC781CE3F71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6240458" y="1659314"/>
            <a:ext cx="5327651" cy="396171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Z" dirty="0"/>
          </a:p>
        </p:txBody>
      </p:sp>
      <p:sp>
        <p:nvSpPr>
          <p:cNvPr id="5" name="Zástupný symbol pro text 2">
            <a:extLst>
              <a:ext uri="{FF2B5EF4-FFF2-40B4-BE49-F238E27FC236}">
                <a16:creationId xmlns:a16="http://schemas.microsoft.com/office/drawing/2014/main" id="{B97202AE-5C35-331C-A79C-E34D146EED4F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23887" y="1129098"/>
            <a:ext cx="5327649" cy="201098"/>
          </a:xfrm>
        </p:spPr>
        <p:txBody>
          <a:bodyPr anchor="b">
            <a:normAutofit/>
          </a:bodyPr>
          <a:lstStyle>
            <a:lvl1pPr marL="0" indent="0">
              <a:buNone/>
              <a:defRPr sz="1400" b="1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Graph title</a:t>
            </a:r>
          </a:p>
        </p:txBody>
      </p:sp>
      <p:sp>
        <p:nvSpPr>
          <p:cNvPr id="6" name="Chart Placeholder 7">
            <a:extLst>
              <a:ext uri="{FF2B5EF4-FFF2-40B4-BE49-F238E27FC236}">
                <a16:creationId xmlns:a16="http://schemas.microsoft.com/office/drawing/2014/main" id="{AA91BDE0-215D-AFB8-4BCE-F80E2604497B}"/>
              </a:ext>
            </a:extLst>
          </p:cNvPr>
          <p:cNvSpPr>
            <a:spLocks noGrp="1"/>
          </p:cNvSpPr>
          <p:nvPr>
            <p:ph type="chart" sz="quarter" idx="26"/>
          </p:nvPr>
        </p:nvSpPr>
        <p:spPr>
          <a:xfrm>
            <a:off x="623885" y="1659314"/>
            <a:ext cx="5327651" cy="396171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822060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Presentation title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‹#›</a:t>
            </a:fld>
            <a:endParaRPr lang="cs-CZ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97666BA-818C-3AD6-18DF-9735655FE7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11" name="Title 7">
            <a:extLst>
              <a:ext uri="{FF2B5EF4-FFF2-40B4-BE49-F238E27FC236}">
                <a16:creationId xmlns:a16="http://schemas.microsoft.com/office/drawing/2014/main" id="{01B10004-F164-41C3-A8A0-F2B473DD5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476251"/>
            <a:ext cx="10944221" cy="201098"/>
          </a:xfrm>
        </p:spPr>
        <p:txBody>
          <a:bodyPr>
            <a:normAutofit/>
          </a:bodyPr>
          <a:lstStyle>
            <a:lvl1pPr algn="l">
              <a:defRPr sz="1400" spc="0" baseline="0"/>
            </a:lvl1pPr>
          </a:lstStyle>
          <a:p>
            <a:r>
              <a:rPr lang="en-US"/>
              <a:t>Click to edit Master title style</a:t>
            </a:r>
            <a:endParaRPr lang="en-CZ" dirty="0"/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6F10F365-9BF0-954A-60CB-FED7EECA913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3887" y="1013899"/>
            <a:ext cx="10944225" cy="5151951"/>
          </a:xfrm>
        </p:spPr>
        <p:txBody>
          <a:bodyPr numCol="2" spcCol="288000">
            <a:normAutofit/>
          </a:bodyPr>
          <a:lstStyle>
            <a:lvl1pPr marL="0" indent="0">
              <a:lnSpc>
                <a:spcPts val="1640"/>
              </a:lnSpc>
              <a:buNone/>
              <a:defRPr sz="1200" spc="-1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>
                <a:effectLst/>
              </a:rPr>
              <a:t>Lorem ipsum </a:t>
            </a:r>
            <a:r>
              <a:rPr lang="en-GB" dirty="0" err="1">
                <a:effectLst/>
              </a:rPr>
              <a:t>dolor</a:t>
            </a:r>
            <a:r>
              <a:rPr lang="en-GB" dirty="0">
                <a:effectLst/>
              </a:rPr>
              <a:t> sit </a:t>
            </a:r>
            <a:r>
              <a:rPr lang="en-GB" dirty="0" err="1">
                <a:effectLst/>
              </a:rPr>
              <a:t>amet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consectetur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adipiscing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elit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Etiam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nec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viverra</a:t>
            </a:r>
            <a:r>
              <a:rPr lang="en-GB" dirty="0">
                <a:effectLst/>
              </a:rPr>
              <a:t> ligula, id </a:t>
            </a:r>
            <a:r>
              <a:rPr lang="en-GB" dirty="0" err="1">
                <a:effectLst/>
              </a:rPr>
              <a:t>molestie</a:t>
            </a:r>
            <a:r>
              <a:rPr lang="en-GB" dirty="0">
                <a:effectLst/>
              </a:rPr>
              <a:t> ipsum. </a:t>
            </a:r>
            <a:r>
              <a:rPr lang="en-GB" dirty="0" err="1">
                <a:effectLst/>
              </a:rPr>
              <a:t>Praesent</a:t>
            </a:r>
            <a:r>
              <a:rPr lang="en-GB" dirty="0">
                <a:effectLst/>
              </a:rPr>
              <a:t> semper, dui ac </a:t>
            </a:r>
            <a:r>
              <a:rPr lang="en-GB" dirty="0" err="1">
                <a:effectLst/>
              </a:rPr>
              <a:t>iaculis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tempor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arcu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purus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varius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leo</a:t>
            </a:r>
            <a:r>
              <a:rPr lang="en-GB" dirty="0">
                <a:effectLst/>
              </a:rPr>
              <a:t>, a </a:t>
            </a:r>
            <a:r>
              <a:rPr lang="en-GB" dirty="0" err="1">
                <a:effectLst/>
              </a:rPr>
              <a:t>pellentesque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massa</a:t>
            </a:r>
            <a:r>
              <a:rPr lang="en-GB" dirty="0">
                <a:effectLst/>
              </a:rPr>
              <a:t> lorem </a:t>
            </a:r>
            <a:r>
              <a:rPr lang="en-GB" dirty="0" err="1">
                <a:effectLst/>
              </a:rPr>
              <a:t>quis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neque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Pellentesque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vehicula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massa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tortor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eu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interdum</a:t>
            </a:r>
            <a:r>
              <a:rPr lang="en-GB" dirty="0">
                <a:effectLst/>
              </a:rPr>
              <a:t> ipsum </a:t>
            </a:r>
            <a:r>
              <a:rPr lang="en-GB" dirty="0" err="1">
                <a:effectLst/>
              </a:rPr>
              <a:t>mollis</a:t>
            </a:r>
            <a:r>
              <a:rPr lang="en-GB" dirty="0">
                <a:effectLst/>
              </a:rPr>
              <a:t> vel. </a:t>
            </a:r>
            <a:r>
              <a:rPr lang="en-GB" dirty="0" err="1">
                <a:effectLst/>
              </a:rPr>
              <a:t>Praesent</a:t>
            </a:r>
            <a:r>
              <a:rPr lang="en-GB" dirty="0">
                <a:effectLst/>
              </a:rPr>
              <a:t> non </a:t>
            </a:r>
            <a:r>
              <a:rPr lang="en-GB" dirty="0" err="1">
                <a:effectLst/>
              </a:rPr>
              <a:t>orci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efficitur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pellentesque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enim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sed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eleifend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augue</a:t>
            </a:r>
            <a:r>
              <a:rPr lang="en-GB" dirty="0">
                <a:effectLst/>
              </a:rPr>
              <a:t>. Aenean </a:t>
            </a:r>
            <a:r>
              <a:rPr lang="en-GB" dirty="0" err="1">
                <a:effectLst/>
              </a:rPr>
              <a:t>mollis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nunc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sed</a:t>
            </a:r>
            <a:r>
              <a:rPr lang="en-GB" dirty="0">
                <a:effectLst/>
              </a:rPr>
              <a:t> ipsum porta </a:t>
            </a:r>
            <a:r>
              <a:rPr lang="en-GB" dirty="0" err="1">
                <a:effectLst/>
              </a:rPr>
              <a:t>scelerisque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Sed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sagittis</a:t>
            </a:r>
            <a:r>
              <a:rPr lang="en-GB" dirty="0">
                <a:effectLst/>
              </a:rPr>
              <a:t> ex </a:t>
            </a:r>
            <a:r>
              <a:rPr lang="en-GB" dirty="0" err="1">
                <a:effectLst/>
              </a:rPr>
              <a:t>nec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arcu</a:t>
            </a:r>
            <a:r>
              <a:rPr lang="en-GB" dirty="0">
                <a:effectLst/>
              </a:rPr>
              <a:t> tempus </a:t>
            </a:r>
            <a:r>
              <a:rPr lang="en-GB" dirty="0" err="1">
                <a:effectLst/>
              </a:rPr>
              <a:t>eleifend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Phasellus</a:t>
            </a:r>
            <a:r>
              <a:rPr lang="en-GB" dirty="0">
                <a:effectLst/>
              </a:rPr>
              <a:t> lacinia </a:t>
            </a:r>
            <a:r>
              <a:rPr lang="en-GB" dirty="0" err="1">
                <a:effectLst/>
              </a:rPr>
              <a:t>placerat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viverra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Phasellus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efficitur</a:t>
            </a:r>
            <a:r>
              <a:rPr lang="en-GB" dirty="0">
                <a:effectLst/>
              </a:rPr>
              <a:t> libero </a:t>
            </a:r>
            <a:r>
              <a:rPr lang="en-GB" dirty="0" err="1">
                <a:effectLst/>
              </a:rPr>
              <a:t>quam</a:t>
            </a:r>
            <a:r>
              <a:rPr lang="en-GB" dirty="0">
                <a:effectLst/>
              </a:rPr>
              <a:t>, non </a:t>
            </a:r>
            <a:r>
              <a:rPr lang="en-GB" dirty="0" err="1">
                <a:effectLst/>
              </a:rPr>
              <a:t>consectetur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justo</a:t>
            </a:r>
            <a:r>
              <a:rPr lang="en-GB" dirty="0">
                <a:effectLst/>
              </a:rPr>
              <a:t> dictum a. </a:t>
            </a:r>
            <a:r>
              <a:rPr lang="en-GB" dirty="0" err="1">
                <a:effectLst/>
              </a:rPr>
              <a:t>Quisque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quis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accumsan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nulla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Vivamus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scelerisque</a:t>
            </a:r>
            <a:r>
              <a:rPr lang="en-GB" dirty="0">
                <a:effectLst/>
              </a:rPr>
              <a:t> cursus </a:t>
            </a:r>
            <a:r>
              <a:rPr lang="en-GB" dirty="0" err="1">
                <a:effectLst/>
              </a:rPr>
              <a:t>odio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sed</a:t>
            </a:r>
            <a:r>
              <a:rPr lang="en-GB" dirty="0">
                <a:effectLst/>
              </a:rPr>
              <a:t> semper ante </a:t>
            </a:r>
            <a:r>
              <a:rPr lang="en-GB" dirty="0" err="1">
                <a:effectLst/>
              </a:rPr>
              <a:t>hendrerit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eget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Suspendisse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eu</a:t>
            </a:r>
            <a:r>
              <a:rPr lang="en-GB" dirty="0">
                <a:effectLst/>
              </a:rPr>
              <a:t> ligula lorem. Cras </a:t>
            </a:r>
            <a:r>
              <a:rPr lang="en-GB" dirty="0" err="1">
                <a:effectLst/>
              </a:rPr>
              <a:t>condimentum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eget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orci</a:t>
            </a:r>
            <a:r>
              <a:rPr lang="en-GB" dirty="0">
                <a:effectLst/>
              </a:rPr>
              <a:t> convallis </a:t>
            </a:r>
            <a:r>
              <a:rPr lang="en-GB" dirty="0" err="1">
                <a:effectLst/>
              </a:rPr>
              <a:t>ullamcorper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Mauris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sagittis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viverra</a:t>
            </a:r>
            <a:r>
              <a:rPr lang="en-GB" dirty="0">
                <a:effectLst/>
              </a:rPr>
              <a:t> dui, </a:t>
            </a:r>
            <a:r>
              <a:rPr lang="en-GB" dirty="0" err="1">
                <a:effectLst/>
              </a:rPr>
              <a:t>viverra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scelerisque</a:t>
            </a:r>
            <a:r>
              <a:rPr lang="en-GB" dirty="0">
                <a:effectLst/>
              </a:rPr>
              <a:t> dui gravida </a:t>
            </a:r>
            <a:r>
              <a:rPr lang="en-GB" dirty="0" err="1">
                <a:effectLst/>
              </a:rPr>
              <a:t>ut.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Phasellus</a:t>
            </a:r>
            <a:r>
              <a:rPr lang="en-GB" dirty="0">
                <a:effectLst/>
              </a:rPr>
              <a:t> cursus ex libero, in tempus </a:t>
            </a:r>
            <a:r>
              <a:rPr lang="en-GB" dirty="0" err="1">
                <a:effectLst/>
              </a:rPr>
              <a:t>quam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posuere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eleifend</a:t>
            </a:r>
            <a:r>
              <a:rPr lang="en-GB" dirty="0">
                <a:effectLst/>
              </a:rPr>
              <a:t>.</a:t>
            </a:r>
            <a:br>
              <a:rPr lang="en-GB" dirty="0">
                <a:effectLst/>
              </a:rPr>
            </a:br>
            <a:br>
              <a:rPr lang="en-GB" dirty="0">
                <a:effectLst/>
              </a:rPr>
            </a:br>
            <a:r>
              <a:rPr lang="en-GB" dirty="0">
                <a:effectLst/>
              </a:rPr>
              <a:t>Cras </a:t>
            </a:r>
            <a:r>
              <a:rPr lang="en-GB" dirty="0" err="1">
                <a:effectLst/>
              </a:rPr>
              <a:t>rutrum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faucibus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sapien</a:t>
            </a:r>
            <a:r>
              <a:rPr lang="en-GB" dirty="0">
                <a:effectLst/>
              </a:rPr>
              <a:t>, id </a:t>
            </a:r>
            <a:r>
              <a:rPr lang="en-GB" dirty="0" err="1">
                <a:effectLst/>
              </a:rPr>
              <a:t>viverra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tortor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Etiam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suscipit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turpis</a:t>
            </a:r>
            <a:r>
              <a:rPr lang="en-GB" dirty="0">
                <a:effectLst/>
              </a:rPr>
              <a:t> non magna </a:t>
            </a:r>
            <a:r>
              <a:rPr lang="en-GB" dirty="0" err="1">
                <a:effectLst/>
              </a:rPr>
              <a:t>sodales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volutpat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Praesent</a:t>
            </a:r>
            <a:r>
              <a:rPr lang="en-GB" dirty="0">
                <a:effectLst/>
              </a:rPr>
              <a:t> id </a:t>
            </a:r>
            <a:r>
              <a:rPr lang="en-GB" dirty="0" err="1">
                <a:effectLst/>
              </a:rPr>
              <a:t>commodo</a:t>
            </a:r>
            <a:r>
              <a:rPr lang="en-GB" dirty="0">
                <a:effectLst/>
              </a:rPr>
              <a:t> est. </a:t>
            </a:r>
            <a:r>
              <a:rPr lang="en-GB" dirty="0" err="1">
                <a:effectLst/>
              </a:rPr>
              <a:t>Nullam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venenatis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tempor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nulla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quis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egestas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Suspendisse</a:t>
            </a:r>
            <a:r>
              <a:rPr lang="en-GB" dirty="0">
                <a:effectLst/>
              </a:rPr>
              <a:t> in </a:t>
            </a:r>
            <a:r>
              <a:rPr lang="en-GB" dirty="0" err="1">
                <a:effectLst/>
              </a:rPr>
              <a:t>est</a:t>
            </a:r>
            <a:r>
              <a:rPr lang="en-GB" dirty="0">
                <a:effectLst/>
              </a:rPr>
              <a:t> sit </a:t>
            </a:r>
            <a:r>
              <a:rPr lang="en-GB" dirty="0" err="1">
                <a:effectLst/>
              </a:rPr>
              <a:t>amet</a:t>
            </a:r>
            <a:r>
              <a:rPr lang="en-GB" dirty="0">
                <a:effectLst/>
              </a:rPr>
              <a:t> lorem </a:t>
            </a:r>
            <a:r>
              <a:rPr lang="en-GB" dirty="0" err="1">
                <a:effectLst/>
              </a:rPr>
              <a:t>dapibus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sagittis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eget</a:t>
            </a:r>
            <a:r>
              <a:rPr lang="en-GB" dirty="0">
                <a:effectLst/>
              </a:rPr>
              <a:t> et </a:t>
            </a:r>
            <a:r>
              <a:rPr lang="en-GB" dirty="0" err="1">
                <a:effectLst/>
              </a:rPr>
              <a:t>arcu</a:t>
            </a:r>
            <a:r>
              <a:rPr lang="en-GB" dirty="0">
                <a:effectLst/>
              </a:rPr>
              <a:t>. Donec </a:t>
            </a:r>
            <a:r>
              <a:rPr lang="en-GB" dirty="0" err="1">
                <a:effectLst/>
              </a:rPr>
              <a:t>turpis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purus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blandit</a:t>
            </a:r>
            <a:r>
              <a:rPr lang="en-GB" dirty="0">
                <a:effectLst/>
              </a:rPr>
              <a:t> id </a:t>
            </a:r>
            <a:r>
              <a:rPr lang="en-GB" dirty="0" err="1">
                <a:effectLst/>
              </a:rPr>
              <a:t>nibh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hendrerit</a:t>
            </a:r>
            <a:r>
              <a:rPr lang="en-GB" dirty="0">
                <a:effectLst/>
              </a:rPr>
              <a:t>, convallis </a:t>
            </a:r>
            <a:r>
              <a:rPr lang="en-GB" dirty="0" err="1">
                <a:effectLst/>
              </a:rPr>
              <a:t>commodo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neque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Praesent</a:t>
            </a:r>
            <a:r>
              <a:rPr lang="en-GB" dirty="0">
                <a:effectLst/>
              </a:rPr>
              <a:t> id </a:t>
            </a:r>
            <a:r>
              <a:rPr lang="en-GB" dirty="0" err="1">
                <a:effectLst/>
              </a:rPr>
              <a:t>consectetur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nibh</a:t>
            </a:r>
            <a:r>
              <a:rPr lang="en-GB" dirty="0">
                <a:effectLst/>
              </a:rPr>
              <a:t>. In ligula </a:t>
            </a:r>
            <a:r>
              <a:rPr lang="en-GB" dirty="0" err="1">
                <a:effectLst/>
              </a:rPr>
              <a:t>turpis</a:t>
            </a:r>
            <a:r>
              <a:rPr lang="en-GB" dirty="0">
                <a:effectLst/>
              </a:rPr>
              <a:t>, porta </a:t>
            </a:r>
            <a:r>
              <a:rPr lang="en-GB" dirty="0" err="1">
                <a:effectLst/>
              </a:rPr>
              <a:t>congue</a:t>
            </a:r>
            <a:r>
              <a:rPr lang="en-GB" dirty="0">
                <a:effectLst/>
              </a:rPr>
              <a:t> ipsum sit </a:t>
            </a:r>
            <a:r>
              <a:rPr lang="en-GB" dirty="0" err="1">
                <a:effectLst/>
              </a:rPr>
              <a:t>amet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accumsan</a:t>
            </a:r>
            <a:r>
              <a:rPr lang="en-GB" dirty="0">
                <a:effectLst/>
              </a:rPr>
              <a:t> pharetra </a:t>
            </a:r>
            <a:r>
              <a:rPr lang="en-GB" dirty="0" err="1">
                <a:effectLst/>
              </a:rPr>
              <a:t>nulla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Sed</a:t>
            </a:r>
            <a:r>
              <a:rPr lang="en-GB" dirty="0">
                <a:effectLst/>
              </a:rPr>
              <a:t> in </a:t>
            </a:r>
            <a:r>
              <a:rPr lang="en-GB" dirty="0" err="1">
                <a:effectLst/>
              </a:rPr>
              <a:t>tincidunt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augue</a:t>
            </a:r>
            <a:r>
              <a:rPr lang="en-GB" dirty="0">
                <a:effectLst/>
              </a:rPr>
              <a:t>. Nam </a:t>
            </a:r>
            <a:r>
              <a:rPr lang="en-GB" dirty="0" err="1">
                <a:effectLst/>
              </a:rPr>
              <a:t>vel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hendrerit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nibh</a:t>
            </a:r>
            <a:r>
              <a:rPr lang="en-GB" dirty="0">
                <a:effectLst/>
              </a:rPr>
              <a:t>, vitae </a:t>
            </a:r>
            <a:r>
              <a:rPr lang="en-GB" dirty="0" err="1">
                <a:effectLst/>
              </a:rPr>
              <a:t>posuere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orci</a:t>
            </a:r>
            <a:r>
              <a:rPr lang="en-GB" dirty="0">
                <a:effectLst/>
              </a:rPr>
              <a:t>. Morbi </a:t>
            </a:r>
            <a:r>
              <a:rPr lang="en-GB" dirty="0" err="1">
                <a:effectLst/>
              </a:rPr>
              <a:t>ut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purus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felis</a:t>
            </a:r>
            <a:r>
              <a:rPr lang="en-GB" dirty="0">
                <a:effectLst/>
              </a:rPr>
              <a:t>.</a:t>
            </a:r>
            <a:br>
              <a:rPr lang="en-GB" dirty="0">
                <a:effectLst/>
              </a:rPr>
            </a:br>
            <a:br>
              <a:rPr lang="en-GB" dirty="0">
                <a:effectLst/>
              </a:rPr>
            </a:br>
            <a:r>
              <a:rPr lang="en-GB" dirty="0" err="1">
                <a:effectLst/>
              </a:rPr>
              <a:t>Aliquam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lectus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elit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suscipit</a:t>
            </a:r>
            <a:r>
              <a:rPr lang="en-GB" dirty="0">
                <a:effectLst/>
              </a:rPr>
              <a:t> ac </a:t>
            </a:r>
            <a:r>
              <a:rPr lang="en-GB" dirty="0" err="1">
                <a:effectLst/>
              </a:rPr>
              <a:t>condimentum</a:t>
            </a:r>
            <a:r>
              <a:rPr lang="en-GB" dirty="0">
                <a:effectLst/>
              </a:rPr>
              <a:t> sit </a:t>
            </a:r>
            <a:r>
              <a:rPr lang="en-GB" dirty="0" err="1">
                <a:effectLst/>
              </a:rPr>
              <a:t>amet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rhoncus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quis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augue</a:t>
            </a:r>
            <a:r>
              <a:rPr lang="en-GB" dirty="0">
                <a:effectLst/>
              </a:rPr>
              <a:t>. Duis </a:t>
            </a:r>
            <a:r>
              <a:rPr lang="en-GB" dirty="0" err="1">
                <a:effectLst/>
              </a:rPr>
              <a:t>elit</a:t>
            </a:r>
            <a:r>
              <a:rPr lang="en-GB" dirty="0">
                <a:effectLst/>
              </a:rPr>
              <a:t> nisi, </a:t>
            </a:r>
            <a:r>
              <a:rPr lang="en-GB" dirty="0" err="1">
                <a:effectLst/>
              </a:rPr>
              <a:t>vehicula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vel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est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quis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fringilla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efficitur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augue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Curabitur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euismod</a:t>
            </a:r>
            <a:r>
              <a:rPr lang="en-GB" dirty="0">
                <a:effectLst/>
              </a:rPr>
              <a:t> ex </a:t>
            </a:r>
            <a:r>
              <a:rPr lang="en-GB" dirty="0" err="1">
                <a:effectLst/>
              </a:rPr>
              <a:t>massa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nec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sagittis</a:t>
            </a:r>
            <a:r>
              <a:rPr lang="en-GB" dirty="0">
                <a:effectLst/>
              </a:rPr>
              <a:t> ligula </a:t>
            </a:r>
            <a:r>
              <a:rPr lang="en-GB" dirty="0" err="1">
                <a:effectLst/>
              </a:rPr>
              <a:t>posuere</a:t>
            </a:r>
            <a:r>
              <a:rPr lang="en-GB" dirty="0">
                <a:effectLst/>
              </a:rPr>
              <a:t> ac. Ut </a:t>
            </a:r>
            <a:r>
              <a:rPr lang="en-GB" dirty="0" err="1">
                <a:effectLst/>
              </a:rPr>
              <a:t>arcu</a:t>
            </a:r>
            <a:r>
              <a:rPr lang="en-GB" dirty="0">
                <a:effectLst/>
              </a:rPr>
              <a:t> nisi, </a:t>
            </a:r>
            <a:r>
              <a:rPr lang="en-GB" dirty="0" err="1">
                <a:effectLst/>
              </a:rPr>
              <a:t>feugiat</a:t>
            </a:r>
            <a:r>
              <a:rPr lang="en-GB" dirty="0">
                <a:effectLst/>
              </a:rPr>
              <a:t> a </a:t>
            </a:r>
            <a:r>
              <a:rPr lang="en-GB" dirty="0" err="1">
                <a:effectLst/>
              </a:rPr>
              <a:t>neque</a:t>
            </a:r>
            <a:r>
              <a:rPr lang="en-GB" dirty="0">
                <a:effectLst/>
              </a:rPr>
              <a:t> non, </a:t>
            </a:r>
            <a:r>
              <a:rPr lang="en-GB" dirty="0" err="1">
                <a:effectLst/>
              </a:rPr>
              <a:t>ultrices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aliquet</a:t>
            </a:r>
            <a:r>
              <a:rPr lang="en-GB" dirty="0">
                <a:effectLst/>
              </a:rPr>
              <a:t> est. Nam maximus </a:t>
            </a:r>
            <a:r>
              <a:rPr lang="en-GB" dirty="0" err="1">
                <a:effectLst/>
              </a:rPr>
              <a:t>interdum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erat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Aliquam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eget</a:t>
            </a:r>
            <a:r>
              <a:rPr lang="en-GB" dirty="0">
                <a:effectLst/>
              </a:rPr>
              <a:t> dictum </a:t>
            </a:r>
            <a:r>
              <a:rPr lang="en-GB" dirty="0" err="1">
                <a:effectLst/>
              </a:rPr>
              <a:t>tellus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Vivamus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placerat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leo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urna</a:t>
            </a:r>
            <a:r>
              <a:rPr lang="en-GB" dirty="0">
                <a:effectLst/>
              </a:rPr>
              <a:t>, non auctor </a:t>
            </a:r>
            <a:r>
              <a:rPr lang="en-GB" dirty="0" err="1">
                <a:effectLst/>
              </a:rPr>
              <a:t>elit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pretium</a:t>
            </a:r>
            <a:r>
              <a:rPr lang="en-GB" dirty="0">
                <a:effectLst/>
              </a:rPr>
              <a:t> sed. Nunc </a:t>
            </a:r>
            <a:r>
              <a:rPr lang="en-GB" dirty="0" err="1">
                <a:effectLst/>
              </a:rPr>
              <a:t>scelerisque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vulputate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neque</a:t>
            </a:r>
            <a:r>
              <a:rPr lang="en-GB" dirty="0">
                <a:effectLst/>
              </a:rPr>
              <a:t> ac </a:t>
            </a:r>
            <a:r>
              <a:rPr lang="en-GB" dirty="0" err="1">
                <a:effectLst/>
              </a:rPr>
              <a:t>interdum</a:t>
            </a:r>
            <a:r>
              <a:rPr lang="en-GB" dirty="0">
                <a:effectLst/>
              </a:rPr>
              <a:t>. Morbi </a:t>
            </a:r>
            <a:r>
              <a:rPr lang="en-GB" dirty="0" err="1">
                <a:effectLst/>
              </a:rPr>
              <a:t>enim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nulla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mollis</a:t>
            </a:r>
            <a:r>
              <a:rPr lang="en-GB" dirty="0">
                <a:effectLst/>
              </a:rPr>
              <a:t> et </a:t>
            </a:r>
            <a:r>
              <a:rPr lang="en-GB" dirty="0" err="1">
                <a:effectLst/>
              </a:rPr>
              <a:t>massa</a:t>
            </a:r>
            <a:r>
              <a:rPr lang="en-GB" dirty="0">
                <a:effectLst/>
              </a:rPr>
              <a:t> in, </a:t>
            </a:r>
            <a:r>
              <a:rPr lang="en-GB" dirty="0" err="1">
                <a:effectLst/>
              </a:rPr>
              <a:t>tristique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facilisis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metus</a:t>
            </a:r>
            <a:r>
              <a:rPr lang="en-GB" dirty="0">
                <a:effectLst/>
              </a:rPr>
              <a:t>. Maecenas </a:t>
            </a:r>
            <a:r>
              <a:rPr lang="en-GB" dirty="0" err="1">
                <a:effectLst/>
              </a:rPr>
              <a:t>quis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nibh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eget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odio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bibendum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condimentum</a:t>
            </a:r>
            <a:r>
              <a:rPr lang="en-GB" dirty="0">
                <a:effectLst/>
              </a:rPr>
              <a:t> sit </a:t>
            </a:r>
            <a:r>
              <a:rPr lang="en-GB" dirty="0" err="1">
                <a:effectLst/>
              </a:rPr>
              <a:t>amet</a:t>
            </a:r>
            <a:r>
              <a:rPr lang="en-GB" dirty="0">
                <a:effectLst/>
              </a:rPr>
              <a:t> et eros. </a:t>
            </a:r>
            <a:r>
              <a:rPr lang="en-GB" dirty="0" err="1">
                <a:effectLst/>
              </a:rPr>
              <a:t>Nulla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hendrerit</a:t>
            </a:r>
            <a:r>
              <a:rPr lang="en-GB" dirty="0">
                <a:effectLst/>
              </a:rPr>
              <a:t> maximus </a:t>
            </a:r>
            <a:r>
              <a:rPr lang="en-GB" dirty="0" err="1">
                <a:effectLst/>
              </a:rPr>
              <a:t>commodo</a:t>
            </a:r>
            <a:r>
              <a:rPr lang="en-GB" dirty="0">
                <a:effectLst/>
              </a:rPr>
              <a:t>. Vestibulum </a:t>
            </a:r>
            <a:r>
              <a:rPr lang="en-GB" dirty="0" err="1">
                <a:effectLst/>
              </a:rPr>
              <a:t>nisl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turpis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sagittis</a:t>
            </a:r>
            <a:r>
              <a:rPr lang="en-GB" dirty="0">
                <a:effectLst/>
              </a:rPr>
              <a:t> vitae lacinia et, </a:t>
            </a:r>
            <a:r>
              <a:rPr lang="en-GB" dirty="0" err="1">
                <a:effectLst/>
              </a:rPr>
              <a:t>venenatis</a:t>
            </a:r>
            <a:r>
              <a:rPr lang="en-GB" dirty="0">
                <a:effectLst/>
              </a:rPr>
              <a:t> at eros. Nam </a:t>
            </a:r>
            <a:r>
              <a:rPr lang="en-GB" dirty="0" err="1">
                <a:effectLst/>
              </a:rPr>
              <a:t>porttitor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erat</a:t>
            </a:r>
            <a:r>
              <a:rPr lang="en-GB" dirty="0">
                <a:effectLst/>
              </a:rPr>
              <a:t> vitae </a:t>
            </a:r>
            <a:r>
              <a:rPr lang="en-GB" dirty="0" err="1">
                <a:effectLst/>
              </a:rPr>
              <a:t>iaculis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ultrices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Sed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efficitur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massa</a:t>
            </a:r>
            <a:r>
              <a:rPr lang="en-GB" dirty="0">
                <a:effectLst/>
              </a:rPr>
              <a:t> non </a:t>
            </a:r>
            <a:r>
              <a:rPr lang="en-GB" dirty="0" err="1">
                <a:effectLst/>
              </a:rPr>
              <a:t>pretium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faucibus</a:t>
            </a:r>
            <a:r>
              <a:rPr lang="en-GB" dirty="0">
                <a:effectLst/>
              </a:rPr>
              <a:t>. Donec </a:t>
            </a:r>
            <a:r>
              <a:rPr lang="en-GB" dirty="0" err="1">
                <a:effectLst/>
              </a:rPr>
              <a:t>ut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mauris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mattis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suscipit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dolor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eu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tristique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quam</a:t>
            </a:r>
            <a:r>
              <a:rPr lang="en-GB" dirty="0">
                <a:effectLst/>
              </a:rPr>
              <a:t>.</a:t>
            </a:r>
            <a:br>
              <a:rPr lang="en-GB" dirty="0">
                <a:effectLst/>
              </a:rPr>
            </a:br>
            <a:br>
              <a:rPr lang="en-GB" dirty="0">
                <a:effectLst/>
              </a:rPr>
            </a:br>
            <a:r>
              <a:rPr lang="en-GB" dirty="0" err="1">
                <a:effectLst/>
              </a:rPr>
              <a:t>Curabitur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leo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tortor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aliquet</a:t>
            </a:r>
            <a:r>
              <a:rPr lang="en-GB" dirty="0">
                <a:effectLst/>
              </a:rPr>
              <a:t> non </a:t>
            </a:r>
            <a:r>
              <a:rPr lang="en-GB" dirty="0" err="1">
                <a:effectLst/>
              </a:rPr>
              <a:t>lectus</a:t>
            </a:r>
            <a:r>
              <a:rPr lang="en-GB" dirty="0">
                <a:effectLst/>
              </a:rPr>
              <a:t> et, </a:t>
            </a:r>
            <a:r>
              <a:rPr lang="en-GB" dirty="0" err="1">
                <a:effectLst/>
              </a:rPr>
              <a:t>placerat</a:t>
            </a:r>
            <a:r>
              <a:rPr lang="en-GB" dirty="0">
                <a:effectLst/>
              </a:rPr>
              <a:t> auctor ligula. Vestibulum ante ipsum </a:t>
            </a:r>
            <a:r>
              <a:rPr lang="en-GB" dirty="0" err="1">
                <a:effectLst/>
              </a:rPr>
              <a:t>primis</a:t>
            </a:r>
            <a:r>
              <a:rPr lang="en-GB" dirty="0">
                <a:effectLst/>
              </a:rPr>
              <a:t> in </a:t>
            </a:r>
            <a:r>
              <a:rPr lang="en-GB" dirty="0" err="1">
                <a:effectLst/>
              </a:rPr>
              <a:t>faucibus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orci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luctus</a:t>
            </a:r>
            <a:r>
              <a:rPr lang="en-GB" dirty="0">
                <a:effectLst/>
              </a:rPr>
              <a:t> et </a:t>
            </a:r>
            <a:r>
              <a:rPr lang="en-GB" dirty="0" err="1">
                <a:effectLst/>
              </a:rPr>
              <a:t>ultrices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posuere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cubilia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curae</a:t>
            </a:r>
            <a:r>
              <a:rPr lang="en-GB" dirty="0">
                <a:effectLst/>
              </a:rPr>
              <a:t>; Donec </a:t>
            </a:r>
            <a:r>
              <a:rPr lang="en-GB" dirty="0" err="1">
                <a:effectLst/>
              </a:rPr>
              <a:t>efficitur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sagittis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aliquet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Etiam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mattis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tellus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tincidunt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sapien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efficitur</a:t>
            </a:r>
            <a:r>
              <a:rPr lang="en-GB" dirty="0">
                <a:effectLst/>
              </a:rPr>
              <a:t>, a pulvinar libero </a:t>
            </a:r>
            <a:r>
              <a:rPr lang="en-GB" dirty="0" err="1">
                <a:effectLst/>
              </a:rPr>
              <a:t>consectetur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Sed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quis</a:t>
            </a:r>
            <a:r>
              <a:rPr lang="en-GB" dirty="0">
                <a:effectLst/>
              </a:rPr>
              <a:t> ipsum </a:t>
            </a:r>
            <a:r>
              <a:rPr lang="en-GB" dirty="0" err="1">
                <a:effectLst/>
              </a:rPr>
              <a:t>dapibus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facilisis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purus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ut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ullamcorper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risus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Fusce</a:t>
            </a:r>
            <a:r>
              <a:rPr lang="en-GB" dirty="0">
                <a:effectLst/>
              </a:rPr>
              <a:t> dictum </a:t>
            </a:r>
            <a:r>
              <a:rPr lang="en-GB" dirty="0" err="1">
                <a:effectLst/>
              </a:rPr>
              <a:t>urna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eleifend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urna</a:t>
            </a:r>
            <a:r>
              <a:rPr lang="en-GB" dirty="0">
                <a:effectLst/>
              </a:rPr>
              <a:t> pulvinar </a:t>
            </a:r>
            <a:r>
              <a:rPr lang="en-GB" dirty="0" err="1">
                <a:effectLst/>
              </a:rPr>
              <a:t>aliquam</a:t>
            </a:r>
            <a:r>
              <a:rPr lang="en-GB" dirty="0">
                <a:effectLst/>
              </a:rPr>
              <a:t>. Nunc in </a:t>
            </a:r>
            <a:r>
              <a:rPr lang="en-GB" dirty="0" err="1">
                <a:effectLst/>
              </a:rPr>
              <a:t>lectus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vel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augue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facilisis</a:t>
            </a:r>
            <a:r>
              <a:rPr lang="en-GB" dirty="0">
                <a:effectLst/>
              </a:rPr>
              <a:t> tempus et </a:t>
            </a:r>
            <a:r>
              <a:rPr lang="en-GB" dirty="0" err="1">
                <a:effectLst/>
              </a:rPr>
              <a:t>eu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orci</a:t>
            </a:r>
            <a:r>
              <a:rPr lang="en-GB" dirty="0">
                <a:effectLst/>
              </a:rPr>
              <a:t>. Class </a:t>
            </a:r>
            <a:r>
              <a:rPr lang="en-GB" dirty="0" err="1">
                <a:effectLst/>
              </a:rPr>
              <a:t>aptent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taciti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sociosqu</a:t>
            </a:r>
            <a:r>
              <a:rPr lang="en-GB" dirty="0">
                <a:effectLst/>
              </a:rPr>
              <a:t> ad </a:t>
            </a:r>
            <a:r>
              <a:rPr lang="en-GB" dirty="0" err="1">
                <a:effectLst/>
              </a:rPr>
              <a:t>litora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torquent</a:t>
            </a:r>
            <a:r>
              <a:rPr lang="en-GB" dirty="0">
                <a:effectLst/>
              </a:rPr>
              <a:t> per </a:t>
            </a:r>
            <a:r>
              <a:rPr lang="en-GB" dirty="0" err="1">
                <a:effectLst/>
              </a:rPr>
              <a:t>conubia</a:t>
            </a:r>
            <a:r>
              <a:rPr lang="en-GB" dirty="0">
                <a:effectLst/>
              </a:rPr>
              <a:t> nostra, per </a:t>
            </a:r>
            <a:r>
              <a:rPr lang="en-GB" dirty="0" err="1">
                <a:effectLst/>
              </a:rPr>
              <a:t>inceptos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himenaeos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Fusce</a:t>
            </a:r>
            <a:r>
              <a:rPr lang="en-GB" dirty="0">
                <a:effectLst/>
              </a:rPr>
              <a:t> id </a:t>
            </a:r>
            <a:r>
              <a:rPr lang="en-GB" dirty="0" err="1">
                <a:effectLst/>
              </a:rPr>
              <a:t>venenatis</a:t>
            </a:r>
            <a:r>
              <a:rPr lang="en-GB" dirty="0">
                <a:effectLst/>
              </a:rPr>
              <a:t> est. Vestibulum </a:t>
            </a:r>
            <a:r>
              <a:rPr lang="en-GB" dirty="0" err="1">
                <a:effectLst/>
              </a:rPr>
              <a:t>nec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interdum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nunc</a:t>
            </a:r>
            <a:r>
              <a:rPr lang="en-GB" dirty="0">
                <a:effectLst/>
              </a:rPr>
              <a:t>. Aenean ac </a:t>
            </a:r>
            <a:r>
              <a:rPr lang="en-GB" dirty="0" err="1">
                <a:effectLst/>
              </a:rPr>
              <a:t>orci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nisl</a:t>
            </a:r>
            <a:r>
              <a:rPr lang="en-GB" dirty="0">
                <a:effectLst/>
              </a:rPr>
              <a:t>. Nunc </a:t>
            </a:r>
            <a:r>
              <a:rPr lang="en-GB" dirty="0" err="1">
                <a:effectLst/>
              </a:rPr>
              <a:t>ullamcorper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arcu</a:t>
            </a:r>
            <a:r>
              <a:rPr lang="en-GB" dirty="0">
                <a:effectLst/>
              </a:rPr>
              <a:t> non fermentum </a:t>
            </a:r>
            <a:r>
              <a:rPr lang="en-GB" dirty="0" err="1">
                <a:effectLst/>
              </a:rPr>
              <a:t>facilisis</a:t>
            </a:r>
            <a:r>
              <a:rPr lang="en-GB" dirty="0">
                <a:effectLst/>
              </a:rPr>
              <a:t>. </a:t>
            </a:r>
            <a:r>
              <a:rPr lang="en-GB" dirty="0" err="1">
                <a:effectLst/>
              </a:rPr>
              <a:t>Nullam</a:t>
            </a:r>
            <a:r>
              <a:rPr lang="en-GB" dirty="0">
                <a:effectLst/>
              </a:rPr>
              <a:t> cursus </a:t>
            </a:r>
            <a:r>
              <a:rPr lang="en-GB" dirty="0" err="1">
                <a:effectLst/>
              </a:rPr>
              <a:t>tellus</a:t>
            </a:r>
            <a:r>
              <a:rPr lang="en-GB" dirty="0">
                <a:effectLst/>
              </a:rPr>
              <a:t> at </a:t>
            </a:r>
            <a:r>
              <a:rPr lang="en-GB" dirty="0" err="1">
                <a:effectLst/>
              </a:rPr>
              <a:t>nunc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volutpat</a:t>
            </a:r>
            <a:r>
              <a:rPr lang="en-GB" dirty="0">
                <a:effectLst/>
              </a:rPr>
              <a:t>, vitae </a:t>
            </a:r>
            <a:r>
              <a:rPr lang="en-GB" dirty="0" err="1">
                <a:effectLst/>
              </a:rPr>
              <a:t>volutpat</a:t>
            </a:r>
            <a:r>
              <a:rPr lang="en-GB" dirty="0">
                <a:effectLst/>
              </a:rPr>
              <a:t> dui </a:t>
            </a:r>
            <a:r>
              <a:rPr lang="en-GB" dirty="0" err="1">
                <a:effectLst/>
              </a:rPr>
              <a:t>ullamcorper</a:t>
            </a:r>
            <a:r>
              <a:rPr lang="en-GB" dirty="0">
                <a:effectLst/>
              </a:rPr>
              <a:t>. Morbi </a:t>
            </a:r>
            <a:r>
              <a:rPr lang="en-GB" dirty="0" err="1">
                <a:effectLst/>
              </a:rPr>
              <a:t>sed</a:t>
            </a:r>
            <a:r>
              <a:rPr lang="en-GB" dirty="0">
                <a:effectLst/>
              </a:rPr>
              <a:t> ligula </a:t>
            </a:r>
            <a:r>
              <a:rPr lang="en-GB" dirty="0" err="1">
                <a:effectLst/>
              </a:rPr>
              <a:t>sollicitudin</a:t>
            </a:r>
            <a:r>
              <a:rPr lang="en-GB" dirty="0">
                <a:effectLst/>
              </a:rPr>
              <a:t>, fermentum </a:t>
            </a:r>
            <a:r>
              <a:rPr lang="en-GB" dirty="0" err="1">
                <a:effectLst/>
              </a:rPr>
              <a:t>tellus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quis</a:t>
            </a:r>
            <a:r>
              <a:rPr lang="en-GB" dirty="0">
                <a:effectLst/>
              </a:rPr>
              <a:t>, </a:t>
            </a:r>
            <a:r>
              <a:rPr lang="en-GB" dirty="0" err="1">
                <a:effectLst/>
              </a:rPr>
              <a:t>consequat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arcu</a:t>
            </a:r>
            <a:r>
              <a:rPr lang="en-GB" dirty="0">
                <a:effectLst/>
              </a:rPr>
              <a:t>. Integer sit </a:t>
            </a:r>
            <a:r>
              <a:rPr lang="en-GB" dirty="0" err="1">
                <a:effectLst/>
              </a:rPr>
              <a:t>amet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pellentesque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leo</a:t>
            </a:r>
            <a:r>
              <a:rPr lang="en-GB" dirty="0">
                <a:effectLst/>
              </a:rPr>
              <a:t>, at gravida </a:t>
            </a:r>
            <a:r>
              <a:rPr lang="en-GB" dirty="0" err="1">
                <a:effectLst/>
              </a:rPr>
              <a:t>sapien</a:t>
            </a:r>
            <a:r>
              <a:rPr lang="en-GB" dirty="0">
                <a:effectLst/>
              </a:rPr>
              <a:t>. Vestibulum </a:t>
            </a:r>
            <a:r>
              <a:rPr lang="en-GB" dirty="0" err="1">
                <a:effectLst/>
              </a:rPr>
              <a:t>malesuada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elit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eget</a:t>
            </a:r>
            <a:r>
              <a:rPr lang="en-GB" dirty="0">
                <a:effectLst/>
              </a:rPr>
              <a:t> ex </a:t>
            </a:r>
            <a:r>
              <a:rPr lang="en-GB" dirty="0" err="1">
                <a:effectLst/>
              </a:rPr>
              <a:t>imperdiet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faucibus</a:t>
            </a:r>
            <a:r>
              <a:rPr lang="en-GB" dirty="0">
                <a:effectLst/>
              </a:rPr>
              <a:t>.</a:t>
            </a:r>
            <a:br>
              <a:rPr lang="en-GB" dirty="0">
                <a:effectLst/>
              </a:rPr>
            </a:br>
            <a:br>
              <a:rPr lang="en-GB" dirty="0">
                <a:effectLst/>
              </a:rPr>
            </a:b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38914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+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7084B1-0E99-4CD5-9F34-907F56D35D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7" y="489369"/>
            <a:ext cx="10944225" cy="332399"/>
          </a:xfrm>
        </p:spPr>
        <p:txBody>
          <a:bodyPr>
            <a:spAutoFit/>
          </a:bodyPr>
          <a:lstStyle/>
          <a:p>
            <a:r>
              <a:rPr lang="en-GB" dirty="0"/>
              <a:t>Click to edit Master title style</a:t>
            </a:r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056490A-BD68-4319-8786-4DD0B990BD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Presentation title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595442F-F697-4D11-BAB2-5EFF8D4E0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5" name="Graphic 11">
            <a:extLst>
              <a:ext uri="{FF2B5EF4-FFF2-40B4-BE49-F238E27FC236}">
                <a16:creationId xmlns:a16="http://schemas.microsoft.com/office/drawing/2014/main" id="{BF03F6C7-8154-4CBC-8FA2-C2A51C4171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445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81426662-7EE8-15E3-CFFE-9F43A0E4A0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CBC969E7-2749-F550-5B66-9E7DA6C5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/>
              <a:t>Presentation</a:t>
            </a:r>
            <a:r>
              <a:rPr lang="cs-CZ" dirty="0"/>
              <a:t> </a:t>
            </a:r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9B5D17D3-8A83-F9B4-951B-570A9F74C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6A08E54-915B-4736-75C6-F2BB923DC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Z" dirty="0"/>
          </a:p>
        </p:txBody>
      </p:sp>
      <p:sp>
        <p:nvSpPr>
          <p:cNvPr id="11" name="Zástupný symbol pro text 2">
            <a:extLst>
              <a:ext uri="{FF2B5EF4-FFF2-40B4-BE49-F238E27FC236}">
                <a16:creationId xmlns:a16="http://schemas.microsoft.com/office/drawing/2014/main" id="{670265E5-99B2-329C-689A-6EE99064AC0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3887" y="1244527"/>
            <a:ext cx="6264276" cy="4921323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spc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Presentation, Speaker</a:t>
            </a:r>
            <a:br>
              <a:rPr lang="en-GB" dirty="0"/>
            </a:br>
            <a:endParaRPr lang="en-GB" dirty="0"/>
          </a:p>
          <a:p>
            <a:pPr lvl="0"/>
            <a:r>
              <a:rPr lang="en-GB" dirty="0"/>
              <a:t>Presentation, Speaker</a:t>
            </a:r>
            <a:br>
              <a:rPr lang="en-GB" dirty="0"/>
            </a:br>
            <a:endParaRPr lang="en-GB" dirty="0"/>
          </a:p>
          <a:p>
            <a:pPr lvl="0"/>
            <a:r>
              <a:rPr lang="en-GB" dirty="0"/>
              <a:t>Presentation, Speaker</a:t>
            </a:r>
            <a:br>
              <a:rPr lang="en-GB" dirty="0"/>
            </a:br>
            <a:endParaRPr lang="en-GB" dirty="0"/>
          </a:p>
          <a:p>
            <a:pPr lvl="0"/>
            <a:r>
              <a:rPr lang="en-GB" dirty="0"/>
              <a:t>Presentation, Speaker</a:t>
            </a:r>
            <a:br>
              <a:rPr lang="en-GB" dirty="0"/>
            </a:br>
            <a:endParaRPr lang="en-GB" dirty="0"/>
          </a:p>
          <a:p>
            <a:pPr lvl="0"/>
            <a:r>
              <a:rPr lang="en-GB" dirty="0"/>
              <a:t>Presentation, Speaker</a:t>
            </a:r>
            <a:br>
              <a:rPr lang="en-GB" dirty="0"/>
            </a:br>
            <a:endParaRPr lang="en-GB" dirty="0"/>
          </a:p>
          <a:p>
            <a:pPr lvl="0"/>
            <a:r>
              <a:rPr lang="en-GB" dirty="0"/>
              <a:t>Presentation, Speaker</a:t>
            </a:r>
            <a:br>
              <a:rPr lang="en-GB" dirty="0"/>
            </a:br>
            <a:endParaRPr lang="en-GB" dirty="0"/>
          </a:p>
          <a:p>
            <a:pPr lvl="0"/>
            <a:r>
              <a:rPr lang="en-GB" dirty="0"/>
              <a:t>Presentation, Speaker</a:t>
            </a:r>
            <a:br>
              <a:rPr lang="en-GB" dirty="0"/>
            </a:br>
            <a:endParaRPr lang="en-GB" dirty="0"/>
          </a:p>
          <a:p>
            <a:pPr lvl="0"/>
            <a:r>
              <a:rPr lang="en-GB" dirty="0"/>
              <a:t>Presentation, Speaker</a:t>
            </a:r>
            <a:br>
              <a:rPr lang="en-GB" dirty="0"/>
            </a:br>
            <a:endParaRPr lang="en-GB" dirty="0"/>
          </a:p>
          <a:p>
            <a:pPr lvl="0"/>
            <a:r>
              <a:rPr lang="en-GB" dirty="0"/>
              <a:t>Presentation, Speaker</a:t>
            </a:r>
            <a:br>
              <a:rPr lang="en-GB" dirty="0"/>
            </a:br>
            <a:endParaRPr lang="en-GB" dirty="0"/>
          </a:p>
          <a:p>
            <a:pPr lvl="0"/>
            <a:r>
              <a:rPr lang="en-GB" dirty="0"/>
              <a:t>Presentation, Speaker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8860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Presentation title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‹#›</a:t>
            </a:fld>
            <a:endParaRPr lang="cs-CZ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97666BA-818C-3AD6-18DF-9735655FE7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7406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ture is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font, white, screenshot&#10;&#10;Description automatically generated">
            <a:extLst>
              <a:ext uri="{FF2B5EF4-FFF2-40B4-BE49-F238E27FC236}">
                <a16:creationId xmlns:a16="http://schemas.microsoft.com/office/drawing/2014/main" id="{364D63FB-5C5D-B781-920D-690D69BF18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9203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 not remove" hidden="1"/>
          <p:cNvSpPr/>
          <p:nvPr userDrawn="1">
            <p:custDataLst>
              <p:tags r:id="rId1"/>
            </p:custDataLst>
          </p:nvPr>
        </p:nvSpPr>
        <p:spPr>
          <a:xfrm>
            <a:off x="0" y="1"/>
            <a:ext cx="16933" cy="12700"/>
          </a:xfrm>
          <a:prstGeom prst="octagon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Slide Title"/>
          <p:cNvSpPr>
            <a:spLocks noGrp="1"/>
          </p:cNvSpPr>
          <p:nvPr>
            <p:ph type="title" hasCustomPrompt="1"/>
          </p:nvPr>
        </p:nvSpPr>
        <p:spPr>
          <a:xfrm>
            <a:off x="433914" y="505969"/>
            <a:ext cx="11328403" cy="28796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>
              <a:lnSpc>
                <a:spcPct val="75000"/>
              </a:lnSpc>
              <a:defRPr lang="fr-FR" noProof="0" dirty="0">
                <a:latin typeface="+mj-lt"/>
              </a:defRPr>
            </a:lvl1pPr>
          </a:lstStyle>
          <a:p>
            <a:pPr lvl="0"/>
            <a:r>
              <a:rPr lang="cs-CZ" noProof="0" dirty="0"/>
              <a:t>Kliknutím vložíte nadpis</a:t>
            </a:r>
            <a:endParaRPr lang="en-US" noProof="0" dirty="0"/>
          </a:p>
        </p:txBody>
      </p:sp>
      <p:sp>
        <p:nvSpPr>
          <p:cNvPr id="5" name="Sources">
            <a:extLst>
              <a:ext uri="{FF2B5EF4-FFF2-40B4-BE49-F238E27FC236}">
                <a16:creationId xmlns:a16="http://schemas.microsoft.com/office/drawing/2014/main" id="{EDF8D696-937F-42D0-A2BB-5AE856EF92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1999" y="6026544"/>
            <a:ext cx="11329919" cy="165554"/>
          </a:xfrm>
          <a:prstGeom prst="rect">
            <a:avLst/>
          </a:prstGeom>
        </p:spPr>
        <p:txBody>
          <a:bodyPr tIns="0" rIns="0" bIns="36000" anchor="b" anchorCtr="0"/>
          <a:lstStyle>
            <a:lvl1pPr marL="2117" indent="-2117">
              <a:spcBef>
                <a:spcPts val="0"/>
              </a:spcBef>
              <a:buNone/>
              <a:defRPr sz="933" b="0" i="1" baseline="0">
                <a:solidFill>
                  <a:schemeClr val="tx1"/>
                </a:solidFill>
              </a:defRPr>
            </a:lvl1pPr>
            <a:lvl2pPr marL="239994" indent="-239994">
              <a:spcBef>
                <a:spcPts val="0"/>
              </a:spcBef>
              <a:buNone/>
              <a:defRPr sz="933" i="1" baseline="0"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1"/>
            <a:r>
              <a:rPr lang="cs-CZ" noProof="0" dirty="0"/>
              <a:t>Klikněte pro přidání zdrojů</a:t>
            </a:r>
            <a:endParaRPr lang="en-GB" noProof="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145554-7D16-47DF-A0A5-E6986D7FF91A}"/>
              </a:ext>
            </a:extLst>
          </p:cNvPr>
          <p:cNvSpPr/>
          <p:nvPr userDrawn="1"/>
        </p:nvSpPr>
        <p:spPr>
          <a:xfrm>
            <a:off x="192000" y="864000"/>
            <a:ext cx="2688000" cy="7200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noProof="0">
              <a:latin typeface="Quicksand Light" pitchFamily="2" charset="0"/>
            </a:endParaRPr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E686FAEA-0798-4A94-A949-6314EA6C5F9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33917" y="1007936"/>
            <a:ext cx="11328000" cy="2585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buSzPct val="90000"/>
              <a:buFontTx/>
              <a:buNone/>
              <a:defRPr lang="fr-FR" sz="1867" b="1" kern="1200" baseline="0" noProof="0" dirty="0">
                <a:solidFill>
                  <a:schemeClr val="bg2"/>
                </a:solidFill>
                <a:latin typeface="+mn-lt"/>
                <a:ea typeface="Source Sans Pro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marL="0" lvl="0" indent="0" algn="l" defTabSz="121917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buSzPct val="90000"/>
              <a:buFontTx/>
              <a:buNone/>
            </a:pPr>
            <a:r>
              <a:rPr lang="cs-CZ" noProof="0" dirty="0"/>
              <a:t>Kliknutím vložíte podnadpis</a:t>
            </a:r>
            <a:endParaRPr lang="en-US" noProof="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0463BCE-CCCF-4B8F-8FB1-E4FA8101B55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385917" y="1545873"/>
            <a:ext cx="5376000" cy="40992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vert="horz" wrap="square" lIns="36000" tIns="36000" rIns="36000" bIns="36000" rtlCol="0">
            <a:noAutofit/>
          </a:bodyPr>
          <a:lstStyle>
            <a:lvl1pPr marL="95998" indent="-95998" algn="l" defTabSz="1219170" rtl="0" eaLnBrk="1" latinLnBrk="0" hangingPunct="1">
              <a:spcBef>
                <a:spcPts val="533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Source Sans Pro" panose="020B0503030403020204" pitchFamily="34" charset="0"/>
              <a:buChar char="_"/>
              <a:defRPr lang="en-US" sz="1467" b="1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>
              <a:defRPr lang="en-US" sz="1467" dirty="0" smtClean="0"/>
            </a:lvl2pPr>
            <a:lvl3pPr>
              <a:defRPr lang="en-US" sz="1467" dirty="0" smtClean="0"/>
            </a:lvl3pPr>
            <a:lvl4pPr>
              <a:defRPr lang="en-US" sz="1467" dirty="0" smtClean="0"/>
            </a:lvl4pPr>
            <a:lvl5pPr>
              <a:defRPr lang="en-US" sz="1867" dirty="0"/>
            </a:lvl5pPr>
          </a:lstStyle>
          <a:p>
            <a:pPr marL="191995" lvl="0" indent="-191995">
              <a:lnSpc>
                <a:spcPct val="90000"/>
              </a:lnSpc>
              <a:buClrTx/>
              <a:buSzPct val="100000"/>
              <a:buFont typeface="Wingdings" panose="05000000000000000000" pitchFamily="2" charset="2"/>
              <a:buChar char=""/>
            </a:pPr>
            <a:r>
              <a:rPr lang="cs-CZ" dirty="0"/>
              <a:t>Kliknutím změníte styl masky textu</a:t>
            </a:r>
            <a:endParaRPr lang="fr-FR" dirty="0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008761F-CD57-48A0-B67A-B7F82D1E66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34585"/>
            <a:ext cx="5520000" cy="141987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>
              <a:defRPr/>
            </a:lvl1pPr>
            <a:lvl2pPr marL="420589" indent="-228594"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612585" indent="-228594"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804580" indent="-228594"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>
              <a:defRPr/>
            </a:lvl5pPr>
          </a:lstStyle>
          <a:p>
            <a:pPr lvl="0"/>
            <a:r>
              <a:rPr lang="cs-CZ" noProof="0" dirty="0"/>
              <a:t>Kliknutím změníte styl masky textu</a:t>
            </a:r>
            <a:endParaRPr lang="fr-FR" noProof="0" dirty="0"/>
          </a:p>
          <a:p>
            <a:pPr lvl="1"/>
            <a:r>
              <a:rPr lang="cs-CZ" noProof="0" dirty="0"/>
              <a:t>Druhá úroveň</a:t>
            </a:r>
            <a:endParaRPr lang="fr-FR" noProof="0" dirty="0"/>
          </a:p>
          <a:p>
            <a:pPr lvl="2"/>
            <a:r>
              <a:rPr lang="cs-CZ" noProof="0" dirty="0"/>
              <a:t>Třetí úroveň</a:t>
            </a:r>
            <a:endParaRPr lang="fr-FR" noProof="0" dirty="0"/>
          </a:p>
          <a:p>
            <a:pPr lvl="3"/>
            <a:r>
              <a:rPr lang="cs-CZ" noProof="0" dirty="0"/>
              <a:t>Čtvrtá úroveň</a:t>
            </a:r>
            <a:endParaRPr lang="fr-FR" noProof="0" dirty="0"/>
          </a:p>
          <a:p>
            <a:pPr lvl="4"/>
            <a:r>
              <a:rPr lang="cs-CZ" noProof="0" dirty="0"/>
              <a:t>PÁTÁ ÚROVEŇ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923808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69127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 not remove" hidden="1"/>
          <p:cNvSpPr/>
          <p:nvPr userDrawn="1">
            <p:custDataLst>
              <p:tags r:id="rId1"/>
            </p:custDataLst>
          </p:nvPr>
        </p:nvSpPr>
        <p:spPr>
          <a:xfrm>
            <a:off x="0" y="3"/>
            <a:ext cx="16933" cy="12700"/>
          </a:xfrm>
          <a:prstGeom prst="octagon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Calibri" panose="020F0502020204030204" pitchFamily="34" charset="0"/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title" hasCustomPrompt="1"/>
          </p:nvPr>
        </p:nvSpPr>
        <p:spPr>
          <a:xfrm>
            <a:off x="398769" y="441427"/>
            <a:ext cx="11395938" cy="240707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>
              <a:lnSpc>
                <a:spcPct val="75000"/>
              </a:lnSpc>
              <a:defRPr lang="fr-FR" sz="2000" noProof="0" dirty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cs-CZ" noProof="0" dirty="0"/>
              <a:t>Kliknutím vložíte nadpis</a:t>
            </a:r>
            <a:endParaRPr lang="en-US" noProof="0" dirty="0"/>
          </a:p>
        </p:txBody>
      </p:sp>
      <p:sp>
        <p:nvSpPr>
          <p:cNvPr id="5" name="Sources">
            <a:extLst>
              <a:ext uri="{FF2B5EF4-FFF2-40B4-BE49-F238E27FC236}">
                <a16:creationId xmlns:a16="http://schemas.microsoft.com/office/drawing/2014/main" id="{EDF8D696-937F-42D0-A2BB-5AE856EF92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8769" y="6000005"/>
            <a:ext cx="11395938" cy="192097"/>
          </a:xfrm>
          <a:prstGeom prst="rect">
            <a:avLst/>
          </a:prstGeom>
        </p:spPr>
        <p:txBody>
          <a:bodyPr tIns="0" rIns="0" bIns="36000" anchor="b" anchorCtr="0">
            <a:normAutofit/>
          </a:bodyPr>
          <a:lstStyle>
            <a:lvl1pPr marL="1720" indent="-1720">
              <a:spcBef>
                <a:spcPts val="0"/>
              </a:spcBef>
              <a:buNone/>
              <a:defRPr sz="758" b="0" i="1" baseline="0">
                <a:solidFill>
                  <a:schemeClr val="tx1"/>
                </a:solidFill>
              </a:defRPr>
            </a:lvl1pPr>
            <a:lvl2pPr marL="194993" indent="-194993">
              <a:spcBef>
                <a:spcPts val="0"/>
              </a:spcBef>
              <a:buNone/>
              <a:defRPr sz="800" i="1" baseline="0"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1"/>
            <a:r>
              <a:rPr lang="cs-CZ" noProof="0" dirty="0"/>
              <a:t>Klikněte pro přidání zdrojů</a:t>
            </a:r>
            <a:endParaRPr lang="en-GB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C8E765-7214-4A36-B32A-D18CCEC2BFC9}"/>
              </a:ext>
            </a:extLst>
          </p:cNvPr>
          <p:cNvSpPr/>
          <p:nvPr userDrawn="1"/>
        </p:nvSpPr>
        <p:spPr>
          <a:xfrm>
            <a:off x="221538" y="756000"/>
            <a:ext cx="2688000" cy="7200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75" noProof="0">
              <a:latin typeface="Quicksand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5220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23889" y="476249"/>
            <a:ext cx="10944224" cy="3140871"/>
          </a:xfrm>
        </p:spPr>
        <p:txBody>
          <a:bodyPr anchor="b"/>
          <a:lstStyle>
            <a:lvl1pPr algn="ctr">
              <a:lnSpc>
                <a:spcPct val="100000"/>
              </a:lnSpc>
              <a:defRPr sz="5200" spc="-180" baseline="0"/>
            </a:lvl1pPr>
          </a:lstStyle>
          <a:p>
            <a:r>
              <a:rPr lang="en-GB" dirty="0"/>
              <a:t>Title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623889" y="3712533"/>
            <a:ext cx="10944224" cy="2453318"/>
          </a:xfrm>
        </p:spPr>
        <p:txBody>
          <a:bodyPr lIns="0" tIns="0" rIns="0" bIns="0"/>
          <a:lstStyle>
            <a:lvl1pPr marL="0" indent="0" algn="ctr">
              <a:buNone/>
              <a:defRPr sz="2400" spc="-5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</a:t>
            </a:r>
            <a:endParaRPr lang="cs-CZ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1426662-7EE8-15E3-CFFE-9F43A0E4A0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5611" y="6391139"/>
            <a:ext cx="592183" cy="23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0887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5303837" y="476249"/>
            <a:ext cx="6264275" cy="3140871"/>
          </a:xfrm>
        </p:spPr>
        <p:txBody>
          <a:bodyPr anchor="b"/>
          <a:lstStyle>
            <a:lvl1pPr algn="l">
              <a:lnSpc>
                <a:spcPct val="100000"/>
              </a:lnSpc>
              <a:defRPr sz="5200" spc="-180" baseline="0"/>
            </a:lvl1pPr>
          </a:lstStyle>
          <a:p>
            <a:r>
              <a:rPr lang="en-GB" dirty="0"/>
              <a:t>Title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5303837" y="3712533"/>
            <a:ext cx="6264276" cy="2453318"/>
          </a:xfrm>
        </p:spPr>
        <p:txBody>
          <a:bodyPr lIns="0" tIns="0" rIns="0" bIns="0"/>
          <a:lstStyle>
            <a:lvl1pPr marL="0" indent="0" algn="l">
              <a:buNone/>
              <a:defRPr sz="2400" spc="-5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</a:t>
            </a:r>
            <a:endParaRPr lang="cs-CZ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1426662-7EE8-15E3-CFFE-9F43A0E4A0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5611" y="6391139"/>
            <a:ext cx="592183" cy="233757"/>
          </a:xfrm>
          <a:prstGeom prst="rect">
            <a:avLst/>
          </a:prstGeom>
        </p:spPr>
      </p:pic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F520328-2F9D-4C40-D506-9D930624F7A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3888" y="1232999"/>
            <a:ext cx="4392612" cy="4392003"/>
          </a:xfrm>
          <a:noFill/>
        </p:spPr>
        <p:txBody>
          <a:bodyPr/>
          <a:lstStyle/>
          <a:p>
            <a:r>
              <a:rPr lang="en-CZ" dirty="0"/>
              <a:t>Vložit Ilustraci</a:t>
            </a:r>
          </a:p>
        </p:txBody>
      </p:sp>
    </p:spTree>
    <p:extLst>
      <p:ext uri="{BB962C8B-B14F-4D97-AF65-F5344CB8AC3E}">
        <p14:creationId xmlns:p14="http://schemas.microsoft.com/office/powerpoint/2010/main" val="34631748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5621866" y="476249"/>
            <a:ext cx="5946245" cy="3140871"/>
          </a:xfrm>
        </p:spPr>
        <p:txBody>
          <a:bodyPr anchor="b"/>
          <a:lstStyle>
            <a:lvl1pPr algn="ctr">
              <a:lnSpc>
                <a:spcPct val="100000"/>
              </a:lnSpc>
              <a:defRPr sz="5200" spc="-180" baseline="0"/>
            </a:lvl1pPr>
          </a:lstStyle>
          <a:p>
            <a:r>
              <a:rPr lang="en-GB" dirty="0"/>
              <a:t>Title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5621866" y="3712533"/>
            <a:ext cx="5946246" cy="2453318"/>
          </a:xfrm>
        </p:spPr>
        <p:txBody>
          <a:bodyPr lIns="0" tIns="0" rIns="0" bIns="0"/>
          <a:lstStyle>
            <a:lvl1pPr marL="0" indent="0" algn="ctr">
              <a:buNone/>
              <a:defRPr sz="2400" spc="-5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</a:t>
            </a:r>
            <a:endParaRPr lang="cs-CZ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1426662-7EE8-15E3-CFFE-9F43A0E4A0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51032" y="6391139"/>
            <a:ext cx="592183" cy="233757"/>
          </a:xfrm>
          <a:prstGeom prst="rect">
            <a:avLst/>
          </a:prstGeom>
        </p:spPr>
      </p:pic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F2249610-0EA7-8573-C05E-F22220E6C2A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016500" cy="6858000"/>
          </a:xfrm>
          <a:noFill/>
        </p:spPr>
        <p:txBody>
          <a:bodyPr/>
          <a:lstStyle/>
          <a:p>
            <a:r>
              <a:rPr lang="en-CZ" dirty="0"/>
              <a:t>Vložit Obrázek</a:t>
            </a:r>
          </a:p>
        </p:txBody>
      </p:sp>
    </p:spTree>
    <p:extLst>
      <p:ext uri="{BB962C8B-B14F-4D97-AF65-F5344CB8AC3E}">
        <p14:creationId xmlns:p14="http://schemas.microsoft.com/office/powerpoint/2010/main" val="8023360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23888" y="476250"/>
            <a:ext cx="5946245" cy="3140870"/>
          </a:xfrm>
        </p:spPr>
        <p:txBody>
          <a:bodyPr anchor="b"/>
          <a:lstStyle>
            <a:lvl1pPr algn="ctr">
              <a:lnSpc>
                <a:spcPct val="100000"/>
              </a:lnSpc>
              <a:defRPr sz="5200" spc="-180" baseline="0"/>
            </a:lvl1pPr>
          </a:lstStyle>
          <a:p>
            <a:r>
              <a:rPr lang="en-GB" dirty="0"/>
              <a:t>Title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623888" y="3712533"/>
            <a:ext cx="5946245" cy="2453318"/>
          </a:xfrm>
        </p:spPr>
        <p:txBody>
          <a:bodyPr lIns="0" tIns="0" rIns="0" bIns="0"/>
          <a:lstStyle>
            <a:lvl1pPr marL="0" indent="0" algn="ctr">
              <a:buNone/>
              <a:defRPr sz="2400" spc="-5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</a:t>
            </a:r>
            <a:endParaRPr lang="cs-CZ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1426662-7EE8-15E3-CFFE-9F43A0E4A0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63015" y="6391139"/>
            <a:ext cx="592183" cy="233757"/>
          </a:xfrm>
          <a:prstGeom prst="rect">
            <a:avLst/>
          </a:prstGeom>
        </p:spPr>
      </p:pic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F2249610-0EA7-8573-C05E-F22220E6C2A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175500" y="0"/>
            <a:ext cx="5016500" cy="6858000"/>
          </a:xfrm>
          <a:noFill/>
        </p:spPr>
        <p:txBody>
          <a:bodyPr/>
          <a:lstStyle/>
          <a:p>
            <a:r>
              <a:rPr lang="en-CZ" dirty="0"/>
              <a:t>Vložit Obrázek</a:t>
            </a:r>
          </a:p>
        </p:txBody>
      </p:sp>
    </p:spTree>
    <p:extLst>
      <p:ext uri="{BB962C8B-B14F-4D97-AF65-F5344CB8AC3E}">
        <p14:creationId xmlns:p14="http://schemas.microsoft.com/office/powerpoint/2010/main" val="39139012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Bloc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81426662-7EE8-15E3-CFFE-9F43A0E4A0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76D911C-BD8B-3244-2113-A2C240F83604}"/>
              </a:ext>
            </a:extLst>
          </p:cNvPr>
          <p:cNvSpPr/>
          <p:nvPr userDrawn="1"/>
        </p:nvSpPr>
        <p:spPr>
          <a:xfrm>
            <a:off x="623889" y="476250"/>
            <a:ext cx="5327650" cy="5689600"/>
          </a:xfrm>
          <a:prstGeom prst="roundRect">
            <a:avLst>
              <a:gd name="adj" fmla="val 4004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B577449-9572-DE0E-CC48-4E063184A0C3}"/>
              </a:ext>
            </a:extLst>
          </p:cNvPr>
          <p:cNvSpPr/>
          <p:nvPr userDrawn="1"/>
        </p:nvSpPr>
        <p:spPr>
          <a:xfrm>
            <a:off x="6240463" y="476250"/>
            <a:ext cx="5327650" cy="5689600"/>
          </a:xfrm>
          <a:prstGeom prst="roundRect">
            <a:avLst>
              <a:gd name="adj" fmla="val 4004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CBC969E7-2749-F550-5B66-9E7DA6C5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/>
              <a:t>Presentation</a:t>
            </a:r>
            <a:r>
              <a:rPr lang="cs-CZ" dirty="0"/>
              <a:t> </a:t>
            </a:r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9B5D17D3-8A83-F9B4-951B-570A9F74C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4908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Bloc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A941D05-B3ED-A873-CCD3-0414487B9B11}"/>
              </a:ext>
            </a:extLst>
          </p:cNvPr>
          <p:cNvSpPr/>
          <p:nvPr userDrawn="1"/>
        </p:nvSpPr>
        <p:spPr>
          <a:xfrm>
            <a:off x="623889" y="476250"/>
            <a:ext cx="3455986" cy="5689600"/>
          </a:xfrm>
          <a:prstGeom prst="roundRect">
            <a:avLst>
              <a:gd name="adj" fmla="val 6025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21A8D52-2465-C107-6825-A664297A70C0}"/>
              </a:ext>
            </a:extLst>
          </p:cNvPr>
          <p:cNvSpPr/>
          <p:nvPr userDrawn="1"/>
        </p:nvSpPr>
        <p:spPr>
          <a:xfrm>
            <a:off x="4389280" y="476250"/>
            <a:ext cx="3455986" cy="5689600"/>
          </a:xfrm>
          <a:prstGeom prst="roundRect">
            <a:avLst>
              <a:gd name="adj" fmla="val 6025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AB61D78-4EBE-FA78-CD59-0B9EF19E431D}"/>
              </a:ext>
            </a:extLst>
          </p:cNvPr>
          <p:cNvSpPr/>
          <p:nvPr userDrawn="1"/>
        </p:nvSpPr>
        <p:spPr>
          <a:xfrm>
            <a:off x="8112125" y="476250"/>
            <a:ext cx="3455986" cy="5689600"/>
          </a:xfrm>
          <a:prstGeom prst="roundRect">
            <a:avLst>
              <a:gd name="adj" fmla="val 6025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3B28345-500A-6345-BD2B-63C7EB9E9E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Presentation title</a:t>
            </a:r>
            <a:endParaRPr lang="cs-CZ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38FF86-25DD-951B-C590-BB4949DBAD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3E5E1624-EB3F-348A-72DB-6159296B4B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6537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Block Vertical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3B28345-500A-6345-BD2B-63C7EB9E9E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Presentation title</a:t>
            </a:r>
            <a:endParaRPr lang="cs-CZ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38FF86-25DD-951B-C590-BB4949DBAD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3E5E1624-EB3F-348A-72DB-6159296B4B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888" y="6422033"/>
            <a:ext cx="592183" cy="233757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33716A7-F74E-5D6D-A6C5-44902EACEF3F}"/>
              </a:ext>
            </a:extLst>
          </p:cNvPr>
          <p:cNvSpPr/>
          <p:nvPr userDrawn="1"/>
        </p:nvSpPr>
        <p:spPr>
          <a:xfrm>
            <a:off x="623889" y="476250"/>
            <a:ext cx="2519361" cy="5689600"/>
          </a:xfrm>
          <a:prstGeom prst="roundRect">
            <a:avLst>
              <a:gd name="adj" fmla="val 8079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C0D6E42-B1BD-471F-F416-BA7BA9E6C97D}"/>
              </a:ext>
            </a:extLst>
          </p:cNvPr>
          <p:cNvSpPr/>
          <p:nvPr userDrawn="1"/>
        </p:nvSpPr>
        <p:spPr>
          <a:xfrm>
            <a:off x="3432175" y="476250"/>
            <a:ext cx="2519361" cy="5689600"/>
          </a:xfrm>
          <a:prstGeom prst="roundRect">
            <a:avLst>
              <a:gd name="adj" fmla="val 8079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CE4332B-BEBC-5AE6-AF08-8873CFF7FFC7}"/>
              </a:ext>
            </a:extLst>
          </p:cNvPr>
          <p:cNvSpPr/>
          <p:nvPr userDrawn="1"/>
        </p:nvSpPr>
        <p:spPr>
          <a:xfrm>
            <a:off x="6240464" y="476250"/>
            <a:ext cx="2519361" cy="5689600"/>
          </a:xfrm>
          <a:prstGeom prst="roundRect">
            <a:avLst>
              <a:gd name="adj" fmla="val 8079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25819DA-1949-AE37-06B9-8A4E218BD0CF}"/>
              </a:ext>
            </a:extLst>
          </p:cNvPr>
          <p:cNvSpPr/>
          <p:nvPr userDrawn="1"/>
        </p:nvSpPr>
        <p:spPr>
          <a:xfrm>
            <a:off x="9048753" y="476250"/>
            <a:ext cx="2519361" cy="5689600"/>
          </a:xfrm>
          <a:prstGeom prst="roundRect">
            <a:avLst>
              <a:gd name="adj" fmla="val 8079"/>
            </a:avLst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 dirty="0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6752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3887" y="489369"/>
            <a:ext cx="10944225" cy="3323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1842760"/>
            <a:ext cx="10944224" cy="128137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367213" y="6356350"/>
            <a:ext cx="34925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ADADAD"/>
                </a:solidFill>
              </a:defRPr>
            </a:lvl1pPr>
          </a:lstStyle>
          <a:p>
            <a:r>
              <a:rPr lang="cs-CZ" dirty="0" err="1"/>
              <a:t>Presentation</a:t>
            </a:r>
            <a:r>
              <a:rPr lang="cs-CZ" dirty="0"/>
              <a:t> </a:t>
            </a:r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048749" y="6356350"/>
            <a:ext cx="251936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ADADAD"/>
                </a:solidFill>
              </a:defRPr>
            </a:lvl1pPr>
          </a:lstStyle>
          <a:p>
            <a:fld id="{B03214A4-6233-48FE-B326-EAC358E8BEE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zápatí 5">
            <a:extLst>
              <a:ext uri="{FF2B5EF4-FFF2-40B4-BE49-F238E27FC236}">
                <a16:creationId xmlns:a16="http://schemas.microsoft.com/office/drawing/2014/main" id="{CC5FF655-3D2F-43F4-BECB-A9F7A082F9C7}"/>
              </a:ext>
            </a:extLst>
          </p:cNvPr>
          <p:cNvSpPr txBox="1">
            <a:spLocks/>
          </p:cNvSpPr>
          <p:nvPr userDrawn="1"/>
        </p:nvSpPr>
        <p:spPr>
          <a:xfrm>
            <a:off x="1795549" y="6356350"/>
            <a:ext cx="325587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dirty="0">
                <a:solidFill>
                  <a:srgbClr val="ADADAD"/>
                </a:solidFill>
                <a:latin typeface="+mn-lt"/>
                <a:ea typeface="Source Sans Pro" panose="020B0503030403020204" pitchFamily="34" charset="0"/>
              </a:rPr>
              <a:t>Úroveň zabezpečení</a:t>
            </a:r>
          </a:p>
        </p:txBody>
      </p:sp>
    </p:spTree>
    <p:extLst>
      <p:ext uri="{BB962C8B-B14F-4D97-AF65-F5344CB8AC3E}">
        <p14:creationId xmlns:p14="http://schemas.microsoft.com/office/powerpoint/2010/main" val="3384851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75" r:id="rId12"/>
    <p:sldLayoutId id="2147483674" r:id="rId13"/>
    <p:sldLayoutId id="2147483670" r:id="rId14"/>
    <p:sldLayoutId id="2147483650" r:id="rId15"/>
    <p:sldLayoutId id="2147483671" r:id="rId16"/>
    <p:sldLayoutId id="2147483672" r:id="rId17"/>
    <p:sldLayoutId id="2147483673" r:id="rId18"/>
    <p:sldLayoutId id="2147483677" r:id="rId19"/>
    <p:sldLayoutId id="2147483676" r:id="rId20"/>
    <p:sldLayoutId id="2147483655" r:id="rId21"/>
    <p:sldLayoutId id="2147483678" r:id="rId22"/>
    <p:sldLayoutId id="2147483679" r:id="rId23"/>
    <p:sldLayoutId id="2147483680" r:id="rId2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15000"/>
        <a:buFontTx/>
        <a:buBlip>
          <a:blip r:embed="rId26"/>
        </a:buBlip>
        <a:defRPr sz="2400" kern="1200" spc="-50" baseline="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15000"/>
        <a:buFontTx/>
        <a:buBlip>
          <a:blip r:embed="rId26"/>
        </a:buBlip>
        <a:defRPr sz="1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15000"/>
        <a:buFontTx/>
        <a:buBlip>
          <a:blip r:embed="rId26"/>
        </a:buBlip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115000"/>
        <a:buFontTx/>
        <a:buBlip>
          <a:blip r:embed="rId26"/>
        </a:buBlip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115000"/>
        <a:buFontTx/>
        <a:buBlip>
          <a:blip r:embed="rId26"/>
        </a:buBlip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84" userDrawn="1">
          <p15:clr>
            <a:srgbClr val="F26B43"/>
          </p15:clr>
        </p15:guide>
        <p15:guide id="2" pos="393" userDrawn="1">
          <p15:clr>
            <a:srgbClr val="F26B43"/>
          </p15:clr>
        </p15:guide>
        <p15:guide id="3" pos="801" userDrawn="1">
          <p15:clr>
            <a:srgbClr val="F26B43"/>
          </p15:clr>
        </p15:guide>
        <p15:guide id="4" pos="982" userDrawn="1">
          <p15:clr>
            <a:srgbClr val="F26B43"/>
          </p15:clr>
        </p15:guide>
        <p15:guide id="5" pos="1368" userDrawn="1">
          <p15:clr>
            <a:srgbClr val="F26B43"/>
          </p15:clr>
        </p15:guide>
        <p15:guide id="6" pos="1572" userDrawn="1">
          <p15:clr>
            <a:srgbClr val="F26B43"/>
          </p15:clr>
        </p15:guide>
        <p15:guide id="7" pos="1980" userDrawn="1">
          <p15:clr>
            <a:srgbClr val="F26B43"/>
          </p15:clr>
        </p15:guide>
        <p15:guide id="8" pos="2162" userDrawn="1">
          <p15:clr>
            <a:srgbClr val="F26B43"/>
          </p15:clr>
        </p15:guide>
        <p15:guide id="9" pos="2570" userDrawn="1">
          <p15:clr>
            <a:srgbClr val="F26B43"/>
          </p15:clr>
        </p15:guide>
        <p15:guide id="10" pos="2751" userDrawn="1">
          <p15:clr>
            <a:srgbClr val="F26B43"/>
          </p15:clr>
        </p15:guide>
        <p15:guide id="11" pos="3160" userDrawn="1">
          <p15:clr>
            <a:srgbClr val="F26B43"/>
          </p15:clr>
        </p15:guide>
        <p15:guide id="12" pos="3341" userDrawn="1">
          <p15:clr>
            <a:srgbClr val="F26B43"/>
          </p15:clr>
        </p15:guide>
        <p15:guide id="13" orient="horz" pos="300" userDrawn="1">
          <p15:clr>
            <a:srgbClr val="F26B43"/>
          </p15:clr>
        </p15:guide>
        <p15:guide id="14" pos="3749" userDrawn="1">
          <p15:clr>
            <a:srgbClr val="F26B43"/>
          </p15:clr>
        </p15:guide>
        <p15:guide id="15" pos="3931" userDrawn="1">
          <p15:clr>
            <a:srgbClr val="F26B43"/>
          </p15:clr>
        </p15:guide>
        <p15:guide id="16" pos="4339" userDrawn="1">
          <p15:clr>
            <a:srgbClr val="F26B43"/>
          </p15:clr>
        </p15:guide>
        <p15:guide id="17" pos="4520" userDrawn="1">
          <p15:clr>
            <a:srgbClr val="F26B43"/>
          </p15:clr>
        </p15:guide>
        <p15:guide id="18" pos="4951" userDrawn="1">
          <p15:clr>
            <a:srgbClr val="F26B43"/>
          </p15:clr>
        </p15:guide>
        <p15:guide id="19" pos="5110" userDrawn="1">
          <p15:clr>
            <a:srgbClr val="F26B43"/>
          </p15:clr>
        </p15:guide>
        <p15:guide id="20" pos="5518" userDrawn="1">
          <p15:clr>
            <a:srgbClr val="F26B43"/>
          </p15:clr>
        </p15:guide>
        <p15:guide id="21" pos="5700" userDrawn="1">
          <p15:clr>
            <a:srgbClr val="F26B43"/>
          </p15:clr>
        </p15:guide>
        <p15:guide id="22" pos="6108" userDrawn="1">
          <p15:clr>
            <a:srgbClr val="F26B43"/>
          </p15:clr>
        </p15:guide>
        <p15:guide id="23" pos="6289" userDrawn="1">
          <p15:clr>
            <a:srgbClr val="F26B43"/>
          </p15:clr>
        </p15:guide>
        <p15:guide id="24" pos="6698" userDrawn="1">
          <p15:clr>
            <a:srgbClr val="F26B43"/>
          </p15:clr>
        </p15:guide>
        <p15:guide id="25" pos="6879" userDrawn="1">
          <p15:clr>
            <a:srgbClr val="F26B43"/>
          </p15:clr>
        </p15:guide>
        <p15:guide id="26" pos="72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3889" y="1894816"/>
            <a:ext cx="10944224" cy="2139047"/>
          </a:xfrm>
        </p:spPr>
        <p:txBody>
          <a:bodyPr/>
          <a:lstStyle/>
          <a:p>
            <a:r>
              <a:rPr lang="cs-CZ" sz="13900" dirty="0"/>
              <a:t>Záruka EIF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3889" y="4183987"/>
            <a:ext cx="10944224" cy="793038"/>
          </a:xfrm>
        </p:spPr>
        <p:txBody>
          <a:bodyPr/>
          <a:lstStyle/>
          <a:p>
            <a:r>
              <a:rPr lang="cs-CZ" dirty="0"/>
              <a:t>Jan Rosen</a:t>
            </a:r>
          </a:p>
          <a:p>
            <a:r>
              <a:rPr lang="cs-CZ" dirty="0"/>
              <a:t>Úvěr </a:t>
            </a:r>
            <a:r>
              <a:rPr lang="cs-CZ" dirty="0" err="1"/>
              <a:t>EuroCreative</a:t>
            </a:r>
            <a:r>
              <a:rPr lang="cs-CZ" dirty="0"/>
              <a:t> se zárukou EIF</a:t>
            </a:r>
          </a:p>
        </p:txBody>
      </p:sp>
      <p:pic>
        <p:nvPicPr>
          <p:cNvPr id="4" name="Picture 3" descr="Výsledek obrázku pro eif logo">
            <a:extLst>
              <a:ext uri="{FF2B5EF4-FFF2-40B4-BE49-F238E27FC236}">
                <a16:creationId xmlns:a16="http://schemas.microsoft.com/office/drawing/2014/main" id="{2ABD8807-8C91-B8B7-5B8B-5D1B18B53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9" y="313143"/>
            <a:ext cx="991570" cy="57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3">
            <a:extLst>
              <a:ext uri="{FF2B5EF4-FFF2-40B4-BE49-F238E27FC236}">
                <a16:creationId xmlns:a16="http://schemas.microsoft.com/office/drawing/2014/main" id="{8054F07B-9809-8C8A-3C7A-DC72B7747B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215" y="395399"/>
            <a:ext cx="1275496" cy="405768"/>
          </a:xfrm>
          <a:prstGeom prst="rect">
            <a:avLst/>
          </a:prstGeom>
        </p:spPr>
      </p:pic>
      <p:pic>
        <p:nvPicPr>
          <p:cNvPr id="2050" name="Picture 2" descr="InvestEU">
            <a:extLst>
              <a:ext uri="{FF2B5EF4-FFF2-40B4-BE49-F238E27FC236}">
                <a16:creationId xmlns:a16="http://schemas.microsoft.com/office/drawing/2014/main" id="{2C4E76F3-586F-8141-5EC1-6B69A4593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6467" y="178575"/>
            <a:ext cx="1419771" cy="963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972B817-786E-85EF-4182-D00310C2E658}"/>
              </a:ext>
            </a:extLst>
          </p:cNvPr>
          <p:cNvSpPr txBox="1"/>
          <p:nvPr/>
        </p:nvSpPr>
        <p:spPr>
          <a:xfrm>
            <a:off x="2608119" y="5263140"/>
            <a:ext cx="67856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cs-CZ" b="0" i="0" dirty="0">
                <a:solidFill>
                  <a:srgbClr val="ADADAD"/>
                </a:solidFill>
                <a:effectLst/>
                <a:latin typeface="Roboto" panose="02000000000000000000" pitchFamily="2" charset="0"/>
              </a:rPr>
              <a:t>Evropské programy pro kulturní a kreativní odvětví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25AD4B-FD24-2D27-B3AE-6F1E4482C2F4}"/>
              </a:ext>
            </a:extLst>
          </p:cNvPr>
          <p:cNvSpPr txBox="1"/>
          <p:nvPr/>
        </p:nvSpPr>
        <p:spPr>
          <a:xfrm>
            <a:off x="784964" y="6390968"/>
            <a:ext cx="3245169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cs-CZ" sz="1400" b="0" i="0" dirty="0">
                <a:solidFill>
                  <a:srgbClr val="ADADAD"/>
                </a:solidFill>
                <a:effectLst/>
                <a:latin typeface="Roboto" panose="02000000000000000000" pitchFamily="2" charset="0"/>
              </a:rPr>
              <a:t>25.3.2026</a:t>
            </a:r>
          </a:p>
        </p:txBody>
      </p:sp>
    </p:spTree>
    <p:extLst>
      <p:ext uri="{BB962C8B-B14F-4D97-AF65-F5344CB8AC3E}">
        <p14:creationId xmlns:p14="http://schemas.microsoft.com/office/powerpoint/2010/main" val="2058189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E76702-F660-A7F6-8B7A-AB6988E18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Presentation title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B37B54-D44B-048D-709F-803F50CC6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214A4-6233-48FE-B326-EAC358E8BEE1}" type="slidenum">
              <a:rPr lang="cs-CZ" smtClean="0"/>
              <a:t>2</a:t>
            </a:fld>
            <a:endParaRPr lang="cs-CZ"/>
          </a:p>
        </p:txBody>
      </p:sp>
      <p:sp>
        <p:nvSpPr>
          <p:cNvPr id="6" name="TextovéPole 1">
            <a:extLst>
              <a:ext uri="{FF2B5EF4-FFF2-40B4-BE49-F238E27FC236}">
                <a16:creationId xmlns:a16="http://schemas.microsoft.com/office/drawing/2014/main" id="{74B448B7-8C60-5914-CC96-EFB514D92486}"/>
              </a:ext>
            </a:extLst>
          </p:cNvPr>
          <p:cNvSpPr txBox="1"/>
          <p:nvPr/>
        </p:nvSpPr>
        <p:spPr>
          <a:xfrm>
            <a:off x="404812" y="469511"/>
            <a:ext cx="4112995" cy="155003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cs-CZ" sz="4800" b="1" dirty="0">
                <a:cs typeface="Arial" pitchFamily="34" charset="0"/>
              </a:rPr>
              <a:t>Komerční </a:t>
            </a:r>
            <a:br>
              <a:rPr lang="cs-CZ" sz="4800" b="1" dirty="0">
                <a:cs typeface="Arial" pitchFamily="34" charset="0"/>
              </a:rPr>
            </a:br>
            <a:r>
              <a:rPr lang="cs-CZ" sz="4800" b="1" dirty="0">
                <a:cs typeface="Arial" pitchFamily="34" charset="0"/>
              </a:rPr>
              <a:t>banka</a:t>
            </a:r>
          </a:p>
        </p:txBody>
      </p:sp>
      <p:pic>
        <p:nvPicPr>
          <p:cNvPr id="8" name="Picture 7" descr="A person jumping in the air with a red sign&#10;&#10;AI-generated content may be incorrect.">
            <a:extLst>
              <a:ext uri="{FF2B5EF4-FFF2-40B4-BE49-F238E27FC236}">
                <a16:creationId xmlns:a16="http://schemas.microsoft.com/office/drawing/2014/main" id="{8B9C4129-92D6-3CBA-6C2C-9C585227EC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13" y="0"/>
            <a:ext cx="71078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807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>
            <a:extLst>
              <a:ext uri="{FF2B5EF4-FFF2-40B4-BE49-F238E27FC236}">
                <a16:creationId xmlns:a16="http://schemas.microsoft.com/office/drawing/2014/main" id="{6F66694B-A98A-5A0E-5065-F0B1B497F473}"/>
              </a:ext>
            </a:extLst>
          </p:cNvPr>
          <p:cNvSpPr txBox="1">
            <a:spLocks/>
          </p:cNvSpPr>
          <p:nvPr/>
        </p:nvSpPr>
        <p:spPr>
          <a:xfrm>
            <a:off x="487362" y="350679"/>
            <a:ext cx="6881998" cy="461665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200" kern="1200" spc="-1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000" cap="all" dirty="0">
                <a:solidFill>
                  <a:srgbClr val="C00000"/>
                </a:solidFill>
                <a:cs typeface="Arial" pitchFamily="34" charset="0"/>
              </a:rPr>
              <a:t>zvýhodněný úvěr se zárukou EIF</a:t>
            </a:r>
            <a:endParaRPr lang="en-US" sz="3000" cap="all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D9C73361-42CA-FC53-AD3E-C2D5C22FDDD7}"/>
              </a:ext>
            </a:extLst>
          </p:cNvPr>
          <p:cNvSpPr txBox="1">
            <a:spLocks/>
          </p:cNvSpPr>
          <p:nvPr/>
        </p:nvSpPr>
        <p:spPr>
          <a:xfrm>
            <a:off x="575733" y="1364112"/>
            <a:ext cx="9810734" cy="39739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5000"/>
              <a:buFontTx/>
              <a:buNone/>
              <a:defRPr sz="2400" kern="1200" spc="-5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5000"/>
              <a:buFontTx/>
              <a:buNone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5000"/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5000"/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5000"/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lvl="1" algn="l"/>
            <a:r>
              <a:rPr lang="cs-CZ" altLang="cs-CZ" b="1" dirty="0"/>
              <a:t>Zdrojem je EU podpora z Fondu </a:t>
            </a:r>
            <a:r>
              <a:rPr lang="cs-CZ" altLang="cs-CZ" b="1" dirty="0" err="1">
                <a:solidFill>
                  <a:srgbClr val="002060"/>
                </a:solidFill>
              </a:rPr>
              <a:t>InvestEU</a:t>
            </a:r>
            <a:endParaRPr lang="cs-CZ" altLang="cs-CZ" b="1" dirty="0">
              <a:solidFill>
                <a:srgbClr val="002060"/>
              </a:solidFill>
            </a:endParaRPr>
          </a:p>
          <a:p>
            <a:pPr marL="144000" lvl="1" algn="l"/>
            <a:endParaRPr lang="cs-CZ" altLang="cs-CZ" b="1" dirty="0"/>
          </a:p>
          <a:p>
            <a:pPr marL="144000" lvl="1" algn="l"/>
            <a:r>
              <a:rPr lang="cs-CZ" altLang="cs-CZ" b="1" dirty="0"/>
              <a:t>70% záruka s portfoliovým omezením (EIF hradí část ztrát z portfolia vhodných úvěrů)</a:t>
            </a:r>
          </a:p>
          <a:p>
            <a:pPr marL="144000" lvl="1" algn="l"/>
            <a:r>
              <a:rPr lang="cs-CZ" altLang="cs-CZ" b="1" dirty="0"/>
              <a:t>Jednoduchá záruka: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cs-CZ" dirty="0"/>
              <a:t>Vše zařizuje KB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cs-CZ" dirty="0"/>
              <a:t>Žádná žádost, čekání na EIF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cs-CZ" dirty="0"/>
              <a:t>Záruka je platná okamžitě</a:t>
            </a:r>
          </a:p>
          <a:p>
            <a:pPr marL="144000" lvl="1" algn="l"/>
            <a:endParaRPr lang="cs-CZ" altLang="cs-CZ" b="1" dirty="0"/>
          </a:p>
          <a:p>
            <a:pPr marL="144000" lvl="1" algn="l"/>
            <a:r>
              <a:rPr lang="cs-CZ" altLang="cs-CZ" b="1" dirty="0"/>
              <a:t>Úvěr – posuzuje se návratnost, KB vymáhá i za EIF</a:t>
            </a:r>
          </a:p>
          <a:p>
            <a:pPr marL="144000" lvl="1" algn="l"/>
            <a:endParaRPr lang="cs-CZ" altLang="cs-CZ" b="1" dirty="0"/>
          </a:p>
          <a:p>
            <a:pPr marL="144000" lvl="1" algn="l"/>
            <a:endParaRPr lang="cs-CZ" altLang="cs-CZ" b="1" dirty="0"/>
          </a:p>
          <a:p>
            <a:pPr lvl="1" algn="l"/>
            <a:endParaRPr lang="cs-CZ" altLang="cs-CZ" sz="1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320C2E-3B7A-A16D-CC55-108ECE76900E}"/>
              </a:ext>
            </a:extLst>
          </p:cNvPr>
          <p:cNvSpPr/>
          <p:nvPr/>
        </p:nvSpPr>
        <p:spPr>
          <a:xfrm>
            <a:off x="575733" y="4928742"/>
            <a:ext cx="3870372" cy="565146"/>
          </a:xfrm>
          <a:prstGeom prst="rect">
            <a:avLst/>
          </a:prstGeom>
          <a:solidFill>
            <a:srgbClr val="C00000"/>
          </a:solidFill>
        </p:spPr>
        <p:txBody>
          <a:bodyPr wrap="square" lIns="36000" tIns="36000" rIns="36000" bIns="36000">
            <a:spAutoFit/>
          </a:bodyPr>
          <a:lstStyle/>
          <a:p>
            <a:pPr algn="ctr">
              <a:defRPr/>
            </a:pPr>
            <a:r>
              <a:rPr lang="cs-CZ" sz="1600" b="1" dirty="0">
                <a:solidFill>
                  <a:schemeClr val="bg1"/>
                </a:solidFill>
                <a:ea typeface="Source Sans Pro Light" pitchFamily="34" charset="0"/>
                <a:cs typeface="Arial" pitchFamily="34" charset="0"/>
              </a:rPr>
              <a:t>Záruční poplatek platí KB, </a:t>
            </a:r>
            <a:br>
              <a:rPr lang="cs-CZ" sz="1600" b="1" dirty="0">
                <a:solidFill>
                  <a:schemeClr val="bg1"/>
                </a:solidFill>
                <a:ea typeface="Source Sans Pro Light" pitchFamily="34" charset="0"/>
                <a:cs typeface="Arial" pitchFamily="34" charset="0"/>
              </a:rPr>
            </a:br>
            <a:r>
              <a:rPr lang="cs-CZ" sz="1600" b="1" dirty="0">
                <a:solidFill>
                  <a:schemeClr val="bg1"/>
                </a:solidFill>
                <a:ea typeface="Source Sans Pro Light" pitchFamily="34" charset="0"/>
                <a:cs typeface="Arial" pitchFamily="34" charset="0"/>
              </a:rPr>
              <a:t>pro klienty je záruka zdarma</a:t>
            </a:r>
          </a:p>
        </p:txBody>
      </p:sp>
      <p:pic>
        <p:nvPicPr>
          <p:cNvPr id="4" name="Picture 2" descr="InvestEU">
            <a:extLst>
              <a:ext uri="{FF2B5EF4-FFF2-40B4-BE49-F238E27FC236}">
                <a16:creationId xmlns:a16="http://schemas.microsoft.com/office/drawing/2014/main" id="{755A72FA-42D3-D7B5-0B19-755C46F359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6696" y="124310"/>
            <a:ext cx="1419771" cy="963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rázek 3">
            <a:extLst>
              <a:ext uri="{FF2B5EF4-FFF2-40B4-BE49-F238E27FC236}">
                <a16:creationId xmlns:a16="http://schemas.microsoft.com/office/drawing/2014/main" id="{EC4AC64A-3B26-3514-5B27-5E22E6323D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053" y="437898"/>
            <a:ext cx="1275496" cy="4057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2AD8416-CFB7-C3CE-A013-6146F6ACA99D}"/>
              </a:ext>
            </a:extLst>
          </p:cNvPr>
          <p:cNvSpPr txBox="1"/>
          <p:nvPr/>
        </p:nvSpPr>
        <p:spPr>
          <a:xfrm>
            <a:off x="754641" y="6357649"/>
            <a:ext cx="5646159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1400" b="0" i="0" dirty="0">
                <a:solidFill>
                  <a:srgbClr val="ADADAD"/>
                </a:solidFill>
                <a:effectLst/>
                <a:latin typeface="Roboto" panose="02000000000000000000" pitchFamily="2" charset="0"/>
              </a:rPr>
              <a:t>Úplné podmínky v KB</a:t>
            </a:r>
          </a:p>
        </p:txBody>
      </p:sp>
    </p:spTree>
    <p:extLst>
      <p:ext uri="{BB962C8B-B14F-4D97-AF65-F5344CB8AC3E}">
        <p14:creationId xmlns:p14="http://schemas.microsoft.com/office/powerpoint/2010/main" val="28584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and red logo&#10;&#10;AI-generated content may be incorrect.">
            <a:extLst>
              <a:ext uri="{FF2B5EF4-FFF2-40B4-BE49-F238E27FC236}">
                <a16:creationId xmlns:a16="http://schemas.microsoft.com/office/drawing/2014/main" id="{319A0A19-E366-FB1C-926B-05C29B8E6F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8"/>
          <a:stretch>
            <a:fillRect/>
          </a:stretch>
        </p:blipFill>
        <p:spPr>
          <a:xfrm>
            <a:off x="7212941" y="1377244"/>
            <a:ext cx="4979060" cy="520483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99F7BC13-2750-413C-AB35-66645DDC8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14" y="433963"/>
            <a:ext cx="11328403" cy="359970"/>
          </a:xfrm>
        </p:spPr>
        <p:txBody>
          <a:bodyPr/>
          <a:lstStyle/>
          <a:p>
            <a:r>
              <a:rPr lang="cs-CZ" sz="3000" cap="all" spc="-180" dirty="0">
                <a:solidFill>
                  <a:schemeClr val="accent2"/>
                </a:solidFill>
                <a:cs typeface="Arial" pitchFamily="34" charset="0"/>
              </a:rPr>
              <a:t>JEDNODUCHÁ PŘIJATELNOST</a:t>
            </a:r>
            <a:endParaRPr lang="en-US" sz="3000" cap="all" spc="-18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A30D46-7FE6-4071-B9F9-4DBCBBD62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1" y="1219200"/>
            <a:ext cx="11328403" cy="4667368"/>
          </a:xfrm>
        </p:spPr>
        <p:txBody>
          <a:bodyPr/>
          <a:lstStyle/>
          <a:p>
            <a:pPr marL="144000" lvl="1" indent="0">
              <a:buNone/>
            </a:pPr>
            <a:r>
              <a:rPr lang="cs-CZ" sz="2000" b="1" dirty="0">
                <a:latin typeface="+mj-lt"/>
                <a:cs typeface="+mn-cs"/>
              </a:rPr>
              <a:t>Podnikatel z EU do 500 zaměstnanců (malý </a:t>
            </a:r>
            <a:r>
              <a:rPr lang="cs-CZ" sz="2000" b="1" dirty="0" err="1">
                <a:latin typeface="+mj-lt"/>
                <a:cs typeface="+mn-cs"/>
              </a:rPr>
              <a:t>muni</a:t>
            </a:r>
            <a:r>
              <a:rPr lang="cs-CZ" sz="2000" b="1" dirty="0">
                <a:latin typeface="+mj-lt"/>
                <a:cs typeface="+mn-cs"/>
              </a:rPr>
              <a:t>-podnik)</a:t>
            </a:r>
          </a:p>
          <a:p>
            <a:pPr marL="144000" lvl="1" indent="0">
              <a:buNone/>
            </a:pPr>
            <a:r>
              <a:rPr lang="cs-CZ" sz="2000" b="1" dirty="0">
                <a:latin typeface="+mj-lt"/>
                <a:cs typeface="+mn-cs"/>
              </a:rPr>
              <a:t>Splatnost úvěru 1 – 10 let, maximální výše 175 mil. Kč </a:t>
            </a:r>
          </a:p>
          <a:p>
            <a:pPr marL="144000" lvl="1" indent="0">
              <a:buNone/>
            </a:pPr>
            <a:endParaRPr lang="cs-CZ" sz="2000" b="1" dirty="0">
              <a:latin typeface="+mj-lt"/>
              <a:cs typeface="+mn-cs"/>
            </a:endParaRPr>
          </a:p>
          <a:p>
            <a:pPr marL="144000" lvl="1" indent="0">
              <a:buNone/>
            </a:pPr>
            <a:r>
              <a:rPr lang="cs-CZ" sz="2000" b="1" dirty="0">
                <a:latin typeface="+mj-lt"/>
                <a:cs typeface="+mn-cs"/>
              </a:rPr>
              <a:t>EIF omezení: sankcionované osoby, některé sektory (hazard </a:t>
            </a:r>
            <a:r>
              <a:rPr lang="cs-CZ" sz="2000" b="1" dirty="0" err="1">
                <a:latin typeface="+mj-lt"/>
                <a:cs typeface="+mn-cs"/>
              </a:rPr>
              <a:t>atp</a:t>
            </a:r>
            <a:r>
              <a:rPr lang="cs-CZ" sz="2000" b="1" dirty="0">
                <a:latin typeface="+mj-lt"/>
                <a:cs typeface="+mn-cs"/>
              </a:rPr>
              <a:t>),</a:t>
            </a:r>
            <a:br>
              <a:rPr lang="cs-CZ" sz="2000" b="1" dirty="0">
                <a:latin typeface="+mj-lt"/>
                <a:cs typeface="+mn-cs"/>
              </a:rPr>
            </a:br>
            <a:r>
              <a:rPr lang="cs-CZ" sz="2000" b="1" dirty="0">
                <a:latin typeface="+mj-lt"/>
                <a:cs typeface="+mn-cs"/>
              </a:rPr>
              <a:t>některé projekty (elektrárny atp.)</a:t>
            </a:r>
            <a:br>
              <a:rPr lang="cs-CZ" sz="2000" b="1" dirty="0">
                <a:latin typeface="+mj-lt"/>
                <a:cs typeface="+mn-cs"/>
              </a:rPr>
            </a:br>
            <a:br>
              <a:rPr lang="cs-CZ" sz="2000" b="1" dirty="0">
                <a:latin typeface="+mj-lt"/>
                <a:cs typeface="+mn-cs"/>
              </a:rPr>
            </a:br>
            <a:r>
              <a:rPr lang="cs-CZ" sz="2000" b="1" dirty="0">
                <a:latin typeface="+mj-lt"/>
                <a:cs typeface="+mn-cs"/>
              </a:rPr>
              <a:t> </a:t>
            </a:r>
          </a:p>
          <a:p>
            <a:pPr marL="144000" lvl="1" indent="0">
              <a:buNone/>
            </a:pPr>
            <a:r>
              <a:rPr lang="cs-CZ" sz="2000" b="1" dirty="0">
                <a:latin typeface="+mj-lt"/>
                <a:cs typeface="+mn-cs"/>
              </a:rPr>
              <a:t>Stačí splnit alespoň jedno z následujících kritérií:</a:t>
            </a:r>
          </a:p>
          <a:p>
            <a:pPr lvl="1" hangingPunct="0"/>
            <a:r>
              <a:rPr lang="cs-CZ" sz="1867" dirty="0"/>
              <a:t>Mít převažující </a:t>
            </a:r>
            <a:r>
              <a:rPr lang="cs-CZ" sz="1867" dirty="0">
                <a:solidFill>
                  <a:srgbClr val="C00000"/>
                </a:solidFill>
              </a:rPr>
              <a:t>aktivity v kreativních NACE </a:t>
            </a:r>
            <a:r>
              <a:rPr lang="cs-CZ" sz="1867" dirty="0"/>
              <a:t>nebo</a:t>
            </a:r>
          </a:p>
          <a:p>
            <a:pPr lvl="1" hangingPunct="0"/>
            <a:r>
              <a:rPr lang="cs-CZ" sz="1867" dirty="0">
                <a:solidFill>
                  <a:srgbClr val="C00000"/>
                </a:solidFill>
              </a:rPr>
              <a:t>Použít úvěr v kreativních NACE </a:t>
            </a:r>
            <a:r>
              <a:rPr lang="cs-CZ" sz="1867" dirty="0"/>
              <a:t>nebo</a:t>
            </a:r>
          </a:p>
          <a:p>
            <a:pPr lvl="1" hangingPunct="0"/>
            <a:r>
              <a:rPr lang="cs-CZ" sz="1867" dirty="0"/>
              <a:t>V předchozích 3 letech</a:t>
            </a:r>
          </a:p>
          <a:p>
            <a:pPr lvl="2" hangingPunct="0"/>
            <a:r>
              <a:rPr lang="cs-CZ" sz="1867" dirty="0"/>
              <a:t>mít převažující </a:t>
            </a:r>
            <a:r>
              <a:rPr lang="cs-CZ" sz="1867" dirty="0">
                <a:solidFill>
                  <a:srgbClr val="C00000"/>
                </a:solidFill>
              </a:rPr>
              <a:t>příjmy</a:t>
            </a:r>
            <a:r>
              <a:rPr lang="cs-CZ" sz="1867" dirty="0"/>
              <a:t> v kreativních NACE</a:t>
            </a:r>
          </a:p>
          <a:p>
            <a:pPr lvl="2" hangingPunct="0"/>
            <a:r>
              <a:rPr lang="cs-CZ" sz="1867" dirty="0"/>
              <a:t>požádat o autorského právo, ochrannou známku, </a:t>
            </a:r>
            <a:br>
              <a:rPr lang="cs-CZ" sz="1867" dirty="0"/>
            </a:br>
            <a:r>
              <a:rPr lang="cs-CZ" sz="1867" dirty="0"/>
              <a:t>distribuční nebo jiné ekvivalentní </a:t>
            </a:r>
            <a:r>
              <a:rPr lang="cs-CZ" sz="1867" dirty="0">
                <a:solidFill>
                  <a:srgbClr val="C00000"/>
                </a:solidFill>
              </a:rPr>
              <a:t>právo v kreativních NACE</a:t>
            </a:r>
          </a:p>
          <a:p>
            <a:pPr lvl="2" hangingPunct="0"/>
            <a:r>
              <a:rPr lang="cs-CZ" sz="1867" dirty="0"/>
              <a:t>získat </a:t>
            </a:r>
            <a:r>
              <a:rPr lang="cs-CZ" sz="1867" dirty="0">
                <a:solidFill>
                  <a:srgbClr val="C00000"/>
                </a:solidFill>
              </a:rPr>
              <a:t>daňovou úlevu </a:t>
            </a:r>
            <a:r>
              <a:rPr lang="cs-CZ" sz="1867" dirty="0"/>
              <a:t>v souvislosti s kreativními NACE</a:t>
            </a:r>
            <a:endParaRPr lang="cs-C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8DD16F-6AAB-12A6-AC93-7EA867511A22}"/>
              </a:ext>
            </a:extLst>
          </p:cNvPr>
          <p:cNvSpPr txBox="1"/>
          <p:nvPr/>
        </p:nvSpPr>
        <p:spPr>
          <a:xfrm>
            <a:off x="754641" y="6357649"/>
            <a:ext cx="5646159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1400" b="0" i="0" dirty="0">
                <a:solidFill>
                  <a:srgbClr val="ADADAD"/>
                </a:solidFill>
                <a:effectLst/>
                <a:latin typeface="Roboto" panose="02000000000000000000" pitchFamily="2" charset="0"/>
              </a:rPr>
              <a:t>Úplné podmínky v KB</a:t>
            </a:r>
          </a:p>
        </p:txBody>
      </p:sp>
    </p:spTree>
    <p:extLst>
      <p:ext uri="{BB962C8B-B14F-4D97-AF65-F5344CB8AC3E}">
        <p14:creationId xmlns:p14="http://schemas.microsoft.com/office/powerpoint/2010/main" val="281908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15">
            <a:extLst>
              <a:ext uri="{FF2B5EF4-FFF2-40B4-BE49-F238E27FC236}">
                <a16:creationId xmlns:a16="http://schemas.microsoft.com/office/drawing/2014/main" id="{C00D22E3-F356-4576-8244-758628FD8DBC}"/>
              </a:ext>
            </a:extLst>
          </p:cNvPr>
          <p:cNvSpPr txBox="1">
            <a:spLocks/>
          </p:cNvSpPr>
          <p:nvPr/>
        </p:nvSpPr>
        <p:spPr>
          <a:xfrm>
            <a:off x="4351743" y="294067"/>
            <a:ext cx="7680071" cy="639867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2400" b="0" cap="all" baseline="0">
                <a:solidFill>
                  <a:schemeClr val="accent1">
                    <a:lumMod val="60000"/>
                    <a:lumOff val="40000"/>
                  </a:schemeClr>
                </a:solidFill>
                <a:latin typeface="Montserrat ExtraBold" pitchFamily="2" charset="0"/>
                <a:ea typeface="+mj-ea"/>
                <a:cs typeface="Arial" pitchFamily="34" charset="0"/>
              </a:defRPr>
            </a:lvl1pPr>
          </a:lstStyle>
          <a:p>
            <a:r>
              <a:rPr lang="cs-CZ" sz="14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18.11 - Tisk novin; 18.12 - </a:t>
            </a:r>
            <a:r>
              <a:rPr lang="cs-CZ" sz="1400" cap="none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Ostatní tisk</a:t>
            </a:r>
            <a:r>
              <a:rPr lang="cs-CZ" sz="14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18.13 - Předtiskové a předtiskové mediální služby; 18.14 - Vázání a související služby; 18.20 - Rozmnožování nahraných médií; 32.20 - Výroba hudebních nástrojů; 33.19 - Opravy ostatních zařízení (pouze v audiovizuální či multimediální oblasti); 46.49 - Velkoobchod s ostatním zbožím pro domácnost (pouze velkoobchod papírnického zboží, knih, časopisů, novin a hudebních nástrojů); 47.41 - Maloobchod s počítači, periferními jednotkami a softwarem ve specializovaných prodejnách (pouze prodej herních konzolí a videoher); 47.61 - Maloobchod s knihami ve specializovaných prodejnách; 47.62 - Maloobchod s novinami a tiskovinami ve specializovaných prodejnách; 47.63 - Maloobchod s hudbou a videonahrávkami ve specializovaných prodejnách; 47.78 - Ostatní maloobchod s novým zbožím ve specializovaných prodejnách (pouze řemeslný prodej, umělecké galerie); 47.79 - Maloobchod s použitým zbožím v obchodech (pouze s použitými knihami či starožitnostmi); 58.11 - Vydávání knih; 58.13 - Vydávání novin; 58.14 - Vydávání časopisů a periodik; 58.19 - Ostatní vydavatelské činnosti; 58.21 - </a:t>
            </a:r>
            <a:r>
              <a:rPr lang="cs-CZ" sz="1400" cap="none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Vydávání počítačových her</a:t>
            </a:r>
            <a:r>
              <a:rPr lang="cs-CZ" sz="14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59.11 - </a:t>
            </a:r>
            <a:r>
              <a:rPr lang="cs-CZ" sz="1400" cap="none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Produkce filmů, videa a televizních programů</a:t>
            </a:r>
            <a:r>
              <a:rPr lang="cs-CZ" sz="14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59.12 - Postprodukce filmů, videa a televizních programů; 59.13 - Distribuce filmů, videa a televizních programů; 59.14 - Činnosti při promítání filmů; 59.20 - Činnosti v oblasti záznamu zvuku a vydávání hudby; 60.10 - Rozhlasové vysílání; 60.20 - Televizní programování a vysílání; 62.01 - Poradenství v oblasti informačních technologií (pouze počítačové hry); 63.11 - Zpracování dat, hosting a související činnosti (pouze </a:t>
            </a:r>
            <a:r>
              <a:rPr lang="cs-CZ" sz="1400" cap="none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streamování audio či video obsahu</a:t>
            </a:r>
            <a:r>
              <a:rPr lang="cs-CZ" sz="14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63.91 - Činnosti tiskových agentur; 71.11 - Architektonické činnosti; 74.10 - Specializované návrhářské činnosti; 74.20 - Fotografické činnosti; 74.30 - </a:t>
            </a:r>
            <a:r>
              <a:rPr lang="cs-CZ" sz="1400" cap="none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Překladatelské a tlumočnické činnosti</a:t>
            </a:r>
            <a:r>
              <a:rPr lang="cs-CZ" sz="14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74.90 - Ostatní odborné, vědecké a technické činnosti </a:t>
            </a:r>
            <a:r>
              <a:rPr lang="cs-CZ" sz="1400" cap="non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cs-CZ" sz="14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(pouze získávání zakázek ve filmu, divadelní produkci, vydávání knih, her, uměleckých děl, fotografií atd.); 77.29 – Ostatní pronájem a leasing (pouze hudebních nástrojů, kostýmů, knih a časopisů); 78.10 - Činnosti agentur zprostředkujících zaměstnání (pouze castingové agentury); 85.42 - Terciární vzdělávání (pouze umělecké školy); 85.52 - Kulturní vzdělávání; 90.01 - </a:t>
            </a:r>
            <a:r>
              <a:rPr lang="cs-CZ" sz="1400" cap="none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Předvádění umění</a:t>
            </a:r>
            <a:r>
              <a:rPr lang="cs-CZ" sz="14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90.02 - Podpůrné činnosti pro divadelní umění; 90.03 - Umělecká tvorba; 90.04 - Provoz uměleckých zařízení; 91.01 - Činnosti knihoven a archivů; 91.02 - Činnosti muzeí; 91.03 - Provoz historických památek a budov apod.; 94.12 - Činnosti profesních členských organizací (pouze relevantní pro kulturní a tvůrčí odvětví, jako jsou sdružení architektů, spisovatelů, malířů, performerů, novinářů atd.); 94.99 - Činnosti ostatních členských organizací </a:t>
            </a:r>
            <a:r>
              <a:rPr lang="cs-CZ" sz="1400" cap="non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cs-CZ" sz="14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(pouze sdružení za účelem provádění kulturní nebo rekreační činnosti nebo koníčků (jiných než sport nebo hry), např. kluby poezie, literatury, knižní, historické, zahradní, filmové, foto, hudební, umělecké kluby atd.); 95.29- Opravy ostatních výrobků (pouze opravy knih, hudebních nástrojů, ladění klavíru)</a:t>
            </a:r>
            <a:endParaRPr lang="cs-CZ" sz="1100" cap="none" dirty="0"/>
          </a:p>
        </p:txBody>
      </p:sp>
      <p:sp>
        <p:nvSpPr>
          <p:cNvPr id="24" name="ZoneTexte 13">
            <a:extLst>
              <a:ext uri="{FF2B5EF4-FFF2-40B4-BE49-F238E27FC236}">
                <a16:creationId xmlns:a16="http://schemas.microsoft.com/office/drawing/2014/main" id="{944C9644-365E-409A-A012-83E4CCFAE9B6}"/>
              </a:ext>
            </a:extLst>
          </p:cNvPr>
          <p:cNvSpPr txBox="1"/>
          <p:nvPr/>
        </p:nvSpPr>
        <p:spPr>
          <a:xfrm>
            <a:off x="195451" y="1"/>
            <a:ext cx="4140557" cy="1641475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r>
              <a:rPr lang="cs-CZ" sz="16000" b="1" baseline="1000" dirty="0">
                <a:solidFill>
                  <a:schemeClr val="accent1">
                    <a:lumMod val="60000"/>
                    <a:lumOff val="40000"/>
                  </a:schemeClr>
                </a:solidFill>
                <a:latin typeface="Montserrat Black" charset="0"/>
              </a:rPr>
              <a:t>NACE</a:t>
            </a:r>
            <a:endParaRPr lang="fr-FR" sz="16000" b="1" baseline="1000" dirty="0">
              <a:solidFill>
                <a:schemeClr val="accent1">
                  <a:lumMod val="60000"/>
                  <a:lumOff val="40000"/>
                </a:schemeClr>
              </a:solidFill>
              <a:latin typeface="Montserrat Black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ABD849-76ED-7B78-2164-9675BDC8B7AF}"/>
              </a:ext>
            </a:extLst>
          </p:cNvPr>
          <p:cNvSpPr txBox="1"/>
          <p:nvPr/>
        </p:nvSpPr>
        <p:spPr>
          <a:xfrm>
            <a:off x="754641" y="6357649"/>
            <a:ext cx="3489981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1400" b="0" i="0" dirty="0">
                <a:solidFill>
                  <a:srgbClr val="ADADAD"/>
                </a:solidFill>
                <a:effectLst/>
                <a:latin typeface="Roboto" panose="02000000000000000000" pitchFamily="2" charset="0"/>
              </a:rPr>
              <a:t>Úplné podmínky v KB</a:t>
            </a:r>
          </a:p>
        </p:txBody>
      </p:sp>
    </p:spTree>
    <p:extLst>
      <p:ext uri="{BB962C8B-B14F-4D97-AF65-F5344CB8AC3E}">
        <p14:creationId xmlns:p14="http://schemas.microsoft.com/office/powerpoint/2010/main" val="2937298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5">
            <a:extLst>
              <a:ext uri="{FF2B5EF4-FFF2-40B4-BE49-F238E27FC236}">
                <a16:creationId xmlns:a16="http://schemas.microsoft.com/office/drawing/2014/main" id="{7BAEFE3D-9966-4295-987D-4DC85EEACC76}"/>
              </a:ext>
            </a:extLst>
          </p:cNvPr>
          <p:cNvSpPr>
            <a:spLocks/>
          </p:cNvSpPr>
          <p:nvPr/>
        </p:nvSpPr>
        <p:spPr bwMode="auto">
          <a:xfrm>
            <a:off x="7934633" y="4688806"/>
            <a:ext cx="3382296" cy="1614012"/>
          </a:xfrm>
          <a:prstGeom prst="roundRect">
            <a:avLst/>
          </a:prstGeom>
          <a:solidFill>
            <a:schemeClr val="accent5"/>
          </a:solidFill>
          <a:ln w="25400" cap="flat" cmpd="sng">
            <a:noFill/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17000" tIns="117000" rIns="117000" bIns="117000" anchor="t"/>
          <a:lstStyle/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3200" b="1" dirty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  <a:sym typeface="Open Sans" charset="0"/>
              </a:rPr>
              <a:t>REPORTING</a:t>
            </a:r>
            <a:endParaRPr lang="en-US" sz="3200" b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  <a:sym typeface="Open Sans" charset="0"/>
            </a:endParaRPr>
          </a:p>
          <a:p>
            <a:pPr>
              <a:lnSpc>
                <a:spcPct val="90000"/>
              </a:lnSpc>
              <a:spcBef>
                <a:spcPts val="650"/>
              </a:spcBef>
            </a:pPr>
            <a:r>
              <a:rPr lang="cs-CZ" sz="2000" dirty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  <a:sym typeface="Open Sans" charset="0"/>
              </a:rPr>
              <a:t>Hromadně KB</a:t>
            </a:r>
            <a:endParaRPr lang="en-US" sz="2000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  <a:sym typeface="Open Sans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9F7BC13-2750-413C-AB35-66645DDC8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031" y="556442"/>
            <a:ext cx="11395938" cy="577659"/>
          </a:xfrm>
        </p:spPr>
        <p:txBody>
          <a:bodyPr/>
          <a:lstStyle/>
          <a:p>
            <a:pPr algn="ctr"/>
            <a:r>
              <a:rPr lang="cs-CZ" sz="4800" dirty="0"/>
              <a:t>Principy záruk EIF</a:t>
            </a:r>
            <a:endParaRPr lang="en-US" sz="4800" dirty="0"/>
          </a:p>
        </p:txBody>
      </p:sp>
      <p:sp>
        <p:nvSpPr>
          <p:cNvPr id="10" name="AutoShape 6">
            <a:extLst>
              <a:ext uri="{FF2B5EF4-FFF2-40B4-BE49-F238E27FC236}">
                <a16:creationId xmlns:a16="http://schemas.microsoft.com/office/drawing/2014/main" id="{E7667A81-9A3B-4A36-A999-3B30AFF051C9}"/>
              </a:ext>
            </a:extLst>
          </p:cNvPr>
          <p:cNvSpPr>
            <a:spLocks/>
          </p:cNvSpPr>
          <p:nvPr/>
        </p:nvSpPr>
        <p:spPr bwMode="auto">
          <a:xfrm>
            <a:off x="396551" y="3966671"/>
            <a:ext cx="4270813" cy="1151663"/>
          </a:xfrm>
          <a:prstGeom prst="roundRect">
            <a:avLst/>
          </a:prstGeom>
          <a:solidFill>
            <a:schemeClr val="tx2"/>
          </a:solidFill>
          <a:ln w="25400" cap="flat" cmpd="sng">
            <a:noFill/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17000" tIns="117000" rIns="117000" bIns="117000" anchor="t"/>
          <a:lstStyle/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3200" b="1" dirty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  <a:sym typeface="Open Sans" charset="0"/>
              </a:rPr>
              <a:t>PORTFOLIOVÁ ZÁRUKA</a:t>
            </a: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Plnění je portfoliově omezeno</a:t>
            </a:r>
          </a:p>
        </p:txBody>
      </p:sp>
      <p:sp>
        <p:nvSpPr>
          <p:cNvPr id="11" name="AutoShape 8">
            <a:extLst>
              <a:ext uri="{FF2B5EF4-FFF2-40B4-BE49-F238E27FC236}">
                <a16:creationId xmlns:a16="http://schemas.microsoft.com/office/drawing/2014/main" id="{FACE2FCB-278E-491B-BA5E-D7DDA56CB7E7}"/>
              </a:ext>
            </a:extLst>
          </p:cNvPr>
          <p:cNvSpPr>
            <a:spLocks/>
          </p:cNvSpPr>
          <p:nvPr/>
        </p:nvSpPr>
        <p:spPr bwMode="auto">
          <a:xfrm>
            <a:off x="7934633" y="1576552"/>
            <a:ext cx="3382296" cy="30320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25400" cap="flat" cmpd="sng">
            <a:noFill/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17000" tIns="117000" rIns="117000" bIns="117000" anchor="t"/>
          <a:lstStyle/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3200" b="1" dirty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  <a:sym typeface="Open Sans" charset="0"/>
              </a:rPr>
              <a:t>CENY &amp; </a:t>
            </a:r>
            <a:br>
              <a:rPr lang="cs-CZ" sz="3200" b="1" dirty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  <a:sym typeface="Open Sans" charset="0"/>
              </a:rPr>
            </a:br>
            <a:r>
              <a:rPr lang="cs-CZ" sz="3200" b="1" dirty="0" err="1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  <a:sym typeface="Open Sans" charset="0"/>
              </a:rPr>
              <a:t>Enhanced</a:t>
            </a:r>
            <a:r>
              <a:rPr lang="cs-CZ" sz="3200" b="1" dirty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  <a:sym typeface="Open Sans" charset="0"/>
              </a:rPr>
              <a:t> Access to Finance</a:t>
            </a: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Záruční poplatek</a:t>
            </a: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Přenos výhody</a:t>
            </a:r>
          </a:p>
        </p:txBody>
      </p:sp>
      <p:sp>
        <p:nvSpPr>
          <p:cNvPr id="15" name="AutoShape 5">
            <a:extLst>
              <a:ext uri="{FF2B5EF4-FFF2-40B4-BE49-F238E27FC236}">
                <a16:creationId xmlns:a16="http://schemas.microsoft.com/office/drawing/2014/main" id="{425F9469-8FEE-4E18-8769-EACAE4034A57}"/>
              </a:ext>
            </a:extLst>
          </p:cNvPr>
          <p:cNvSpPr>
            <a:spLocks/>
          </p:cNvSpPr>
          <p:nvPr/>
        </p:nvSpPr>
        <p:spPr bwMode="auto">
          <a:xfrm>
            <a:off x="4805016" y="1576552"/>
            <a:ext cx="2991965" cy="4725006"/>
          </a:xfrm>
          <a:prstGeom prst="roundRect">
            <a:avLst>
              <a:gd name="adj" fmla="val 6857"/>
            </a:avLst>
          </a:prstGeom>
          <a:solidFill>
            <a:schemeClr val="accent4"/>
          </a:solidFill>
          <a:ln w="25400" cap="flat" cmpd="sng">
            <a:noFill/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17000" tIns="117000" rIns="117000" bIns="117000" anchor="t"/>
          <a:lstStyle/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3200" b="1" dirty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  <a:sym typeface="Open Sans" charset="0"/>
              </a:rPr>
              <a:t>PŘIJATELNOST</a:t>
            </a:r>
            <a:endParaRPr lang="cs-CZ" b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  <a:sym typeface="Open Sans" charset="0"/>
            </a:endParaRP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endParaRPr lang="cs-CZ" b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  <a:sym typeface="Open Sans" charset="0"/>
            </a:endParaRP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Stanovena EC, </a:t>
            </a:r>
            <a:br>
              <a:rPr lang="cs-CZ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 smlouvě EIF-KB</a:t>
            </a: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KB posuzování</a:t>
            </a: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endParaRPr lang="cs-CZ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endParaRPr lang="cs-CZ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endParaRPr lang="cs-CZ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utoShape 6">
            <a:extLst>
              <a:ext uri="{FF2B5EF4-FFF2-40B4-BE49-F238E27FC236}">
                <a16:creationId xmlns:a16="http://schemas.microsoft.com/office/drawing/2014/main" id="{5E21B586-F26F-1BD4-D782-0851A96A9D9F}"/>
              </a:ext>
            </a:extLst>
          </p:cNvPr>
          <p:cNvSpPr>
            <a:spLocks/>
          </p:cNvSpPr>
          <p:nvPr/>
        </p:nvSpPr>
        <p:spPr bwMode="auto">
          <a:xfrm>
            <a:off x="396551" y="5211096"/>
            <a:ext cx="7400430" cy="1090462"/>
          </a:xfrm>
          <a:prstGeom prst="roundRect">
            <a:avLst/>
          </a:prstGeom>
          <a:solidFill>
            <a:srgbClr val="BBDBF3">
              <a:alpha val="74000"/>
            </a:srgbClr>
          </a:solidFill>
          <a:ln w="25400" cap="flat" cmpd="sng">
            <a:noFill/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17000" tIns="117000" rIns="72000" bIns="117000" anchor="t"/>
          <a:lstStyle/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3200" b="1" dirty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  <a:sym typeface="Open Sans" charset="0"/>
              </a:rPr>
              <a:t>PROHLÁŠENÍ KLIENTA</a:t>
            </a:r>
            <a:r>
              <a:rPr lang="cs-CZ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               	   </a:t>
            </a:r>
            <a:r>
              <a:rPr lang="cs-CZ" sz="1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Prokazování přijatelnosti </a:t>
            </a:r>
            <a:br>
              <a:rPr lang="cs-CZ" sz="1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1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   pomocí prohlášení</a:t>
            </a: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endParaRPr lang="cs-CZ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38ECD8E8-D756-45A7-AA7D-8E0A4D37F729}"/>
              </a:ext>
            </a:extLst>
          </p:cNvPr>
          <p:cNvSpPr>
            <a:spLocks/>
          </p:cNvSpPr>
          <p:nvPr/>
        </p:nvSpPr>
        <p:spPr bwMode="auto">
          <a:xfrm>
            <a:off x="398032" y="1576552"/>
            <a:ext cx="4270812" cy="2297357"/>
          </a:xfrm>
          <a:prstGeom prst="round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17000" tIns="117000" rIns="117000" bIns="117000" anchor="t"/>
          <a:lstStyle/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3200" b="1" dirty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  <a:sym typeface="Open Sans" charset="0"/>
              </a:rPr>
              <a:t>DELEGACE na KB</a:t>
            </a:r>
            <a:endParaRPr lang="cs-CZ" b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  <a:sym typeface="Open Sans" charset="0"/>
            </a:endParaRPr>
          </a:p>
          <a:p>
            <a:pPr>
              <a:lnSpc>
                <a:spcPct val="90000"/>
              </a:lnSpc>
              <a:spcBef>
                <a:spcPts val="650"/>
              </a:spcBef>
              <a:spcAft>
                <a:spcPts val="650"/>
              </a:spcAft>
            </a:pPr>
            <a:r>
              <a:rPr lang="cs-CZ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zařazovat i vymáhat</a:t>
            </a:r>
          </a:p>
        </p:txBody>
      </p:sp>
    </p:spTree>
    <p:extLst>
      <p:ext uri="{BB962C8B-B14F-4D97-AF65-F5344CB8AC3E}">
        <p14:creationId xmlns:p14="http://schemas.microsoft.com/office/powerpoint/2010/main" val="1971049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29961-352A-B7E4-ED5D-A5165D6C2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>
            <a:extLst>
              <a:ext uri="{FF2B5EF4-FFF2-40B4-BE49-F238E27FC236}">
                <a16:creationId xmlns:a16="http://schemas.microsoft.com/office/drawing/2014/main" id="{A164D4CA-D87E-C96A-1457-5A16654B8895}"/>
              </a:ext>
            </a:extLst>
          </p:cNvPr>
          <p:cNvSpPr txBox="1">
            <a:spLocks/>
          </p:cNvSpPr>
          <p:nvPr/>
        </p:nvSpPr>
        <p:spPr>
          <a:xfrm>
            <a:off x="487361" y="250259"/>
            <a:ext cx="6881998" cy="92333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200" kern="1200" spc="-1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000" cap="all" dirty="0">
                <a:solidFill>
                  <a:srgbClr val="C00000"/>
                </a:solidFill>
                <a:cs typeface="Arial" pitchFamily="34" charset="0"/>
              </a:rPr>
              <a:t>Dosavadní projekty 2018 – 2026 </a:t>
            </a:r>
          </a:p>
          <a:p>
            <a:r>
              <a:rPr lang="cs-CZ" sz="3000" cap="all" dirty="0">
                <a:solidFill>
                  <a:srgbClr val="C00000"/>
                </a:solidFill>
                <a:cs typeface="Arial" pitchFamily="34" charset="0"/>
              </a:rPr>
              <a:t>143 úvěrů v celkové výši ± 850 mil. Kč</a:t>
            </a:r>
            <a:endParaRPr lang="en-US" sz="3000" cap="all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EE94652C-7C31-2451-EFB3-36BB807D1DDD}"/>
              </a:ext>
            </a:extLst>
          </p:cNvPr>
          <p:cNvSpPr txBox="1">
            <a:spLocks/>
          </p:cNvSpPr>
          <p:nvPr/>
        </p:nvSpPr>
        <p:spPr>
          <a:xfrm>
            <a:off x="575733" y="1364112"/>
            <a:ext cx="9810734" cy="5627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15000"/>
              <a:buFontTx/>
              <a:buNone/>
              <a:defRPr sz="2400" kern="1200" spc="-5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5000"/>
              <a:buFontTx/>
              <a:buNone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5000"/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5000"/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5000"/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lvl="1" algn="l"/>
            <a:endParaRPr lang="cs-CZ" altLang="cs-CZ" b="1" dirty="0"/>
          </a:p>
          <a:p>
            <a:pPr lvl="1" algn="l"/>
            <a:endParaRPr lang="cs-CZ" altLang="cs-CZ" sz="16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FE06A32-1C0C-EDBC-F170-34C8486211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803828"/>
              </p:ext>
            </p:extLst>
          </p:nvPr>
        </p:nvGraphicFramePr>
        <p:xfrm>
          <a:off x="487361" y="1364112"/>
          <a:ext cx="8927572" cy="442722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7190938">
                  <a:extLst>
                    <a:ext uri="{9D8B030D-6E8A-4147-A177-3AD203B41FA5}">
                      <a16:colId xmlns:a16="http://schemas.microsoft.com/office/drawing/2014/main" val="1662508923"/>
                    </a:ext>
                  </a:extLst>
                </a:gridCol>
                <a:gridCol w="1736634">
                  <a:extLst>
                    <a:ext uri="{9D8B030D-6E8A-4147-A177-3AD203B41FA5}">
                      <a16:colId xmlns:a16="http://schemas.microsoft.com/office/drawing/2014/main" val="2799713690"/>
                    </a:ext>
                  </a:extLst>
                </a:gridCol>
              </a:tblGrid>
              <a:tr h="300822">
                <a:tc>
                  <a:txBody>
                    <a:bodyPr/>
                    <a:lstStyle/>
                    <a:p>
                      <a:r>
                        <a:rPr lang="cs-CZ" dirty="0"/>
                        <a:t>NACE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Mil. Kč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763096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Činnosti v oblasti filmů, videozáznamů a televizních programů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350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28842884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Vydávání počítačových her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198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74327479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Výroba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   95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43806801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Specializované návrhářské činnosti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>
                          <a:solidFill>
                            <a:schemeClr val="tx1"/>
                          </a:solidFill>
                        </a:rPr>
                        <a:t>              53    </a:t>
                      </a:r>
                      <a:endParaRPr lang="cs-CZ" sz="2000" b="1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43939124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Tisk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   49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10348099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Vydavatelství - </a:t>
                      </a:r>
                      <a:r>
                        <a:rPr lang="cs-CZ" sz="2000" b="1" kern="1200" noProof="0" dirty="0">
                          <a:solidFill>
                            <a:schemeClr val="tx1"/>
                          </a:solidFill>
                        </a:rPr>
                        <a:t>papír</a:t>
                      </a:r>
                      <a:endParaRPr lang="cs-CZ" sz="2000" b="1" kern="1200" noProof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   24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01376968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>
                          <a:solidFill>
                            <a:schemeClr val="tx1"/>
                          </a:solidFill>
                        </a:rPr>
                        <a:t>Primární vzdělávání</a:t>
                      </a:r>
                      <a:endParaRPr lang="cs-CZ" sz="2000" b="1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   15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11575403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Reklama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   13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08808066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Maloobchod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   12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33779228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Činnosti muzeí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   11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66705010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Činnosti organizací na podporu kulturní činnosti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      9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39986458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Scénická umění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      8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77353765"/>
                  </a:ext>
                </a:extLst>
              </a:tr>
              <a:tr h="3008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ostatní (překlad, fotograf, jiné IT, …)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kern="1200" dirty="0">
                          <a:solidFill>
                            <a:schemeClr val="tx1"/>
                          </a:solidFill>
                        </a:rPr>
                        <a:t>              16    </a:t>
                      </a:r>
                      <a:endParaRPr lang="cs-CZ" sz="2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39378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310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19329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heme/theme1.xml><?xml version="1.0" encoding="utf-8"?>
<a:theme xmlns:a="http://schemas.openxmlformats.org/drawingml/2006/main" name="Motiv Office">
  <a:themeElements>
    <a:clrScheme name="KB">
      <a:dk1>
        <a:sysClr val="windowText" lastClr="000000"/>
      </a:dk1>
      <a:lt1>
        <a:srgbClr val="FFFFFF"/>
      </a:lt1>
      <a:dk2>
        <a:srgbClr val="717171"/>
      </a:dk2>
      <a:lt2>
        <a:srgbClr val="FFFFFF"/>
      </a:lt2>
      <a:accent1>
        <a:srgbClr val="454545"/>
      </a:accent1>
      <a:accent2>
        <a:srgbClr val="E9041E"/>
      </a:accent2>
      <a:accent3>
        <a:srgbClr val="267C29"/>
      </a:accent3>
      <a:accent4>
        <a:srgbClr val="FBCD53"/>
      </a:accent4>
      <a:accent5>
        <a:srgbClr val="0AD8A1"/>
      </a:accent5>
      <a:accent6>
        <a:srgbClr val="AAD809"/>
      </a:accent6>
      <a:hlink>
        <a:srgbClr val="007AFF"/>
      </a:hlink>
      <a:folHlink>
        <a:srgbClr val="A100D8"/>
      </a:folHlink>
    </a:clrScheme>
    <a:fontScheme name="Source Sans Pro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BvzorNovaEra.pptx" id="{0966A09B-D1D3-4048-AACA-8080B2C77E8D}" vid="{D3B0C4A6-5792-495E-ABA4-FB907112727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719F95F53B3F0469C7D7CD3016A95CB" ma:contentTypeVersion="19" ma:contentTypeDescription="Vytvoří nový dokument" ma:contentTypeScope="" ma:versionID="2d18f9735f9ad96d6055584188d3855b">
  <xsd:schema xmlns:xsd="http://www.w3.org/2001/XMLSchema" xmlns:xs="http://www.w3.org/2001/XMLSchema" xmlns:p="http://schemas.microsoft.com/office/2006/metadata/properties" xmlns:ns2="86929e96-4e0c-4b8c-b402-5747692292e1" xmlns:ns3="a1b83faa-3ce2-4c13-a4b6-d8dc90d9f3be" targetNamespace="http://schemas.microsoft.com/office/2006/metadata/properties" ma:root="true" ma:fieldsID="63810e5c55742ffa54f1c0ea93a06a39" ns2:_="" ns3:_="">
    <xsd:import namespace="86929e96-4e0c-4b8c-b402-5747692292e1"/>
    <xsd:import namespace="a1b83faa-3ce2-4c13-a4b6-d8dc90d9f3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29e96-4e0c-4b8c-b402-5747692292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Značky obrázků" ma:readOnly="false" ma:fieldId="{5cf76f15-5ced-4ddc-b409-7134ff3c332f}" ma:taxonomyMulti="true" ma:sspId="b963bf98-57c4-4760-a4ee-5cd875bb70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b83faa-3ce2-4c13-a4b6-d8dc90d9f3b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4734989-f5d5-48b8-8905-bc4fd07334d2}" ma:internalName="TaxCatchAll" ma:showField="CatchAllData" ma:web="a1b83faa-3ce2-4c13-a4b6-d8dc90d9f3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1b83faa-3ce2-4c13-a4b6-d8dc90d9f3be" xsi:nil="true"/>
    <lcf76f155ced4ddcb4097134ff3c332f xmlns="86929e96-4e0c-4b8c-b402-5747692292e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B13FEA-2F85-4078-AB84-1EDB954113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02D691-C04A-4A9A-A7D2-60B0C949BB27}"/>
</file>

<file path=customXml/itemProps3.xml><?xml version="1.0" encoding="utf-8"?>
<ds:datastoreItem xmlns:ds="http://schemas.openxmlformats.org/officeDocument/2006/customXml" ds:itemID="{DA010D7D-7856-4E19-8CB3-82CBAB7949AD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KBvzorNovaEra</Template>
  <TotalTime>245</TotalTime>
  <Words>869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Arial Black</vt:lpstr>
      <vt:lpstr>Calibri</vt:lpstr>
      <vt:lpstr>Montserrat Black</vt:lpstr>
      <vt:lpstr>Quicksand Light</vt:lpstr>
      <vt:lpstr>Roboto</vt:lpstr>
      <vt:lpstr>Source Sans Pro</vt:lpstr>
      <vt:lpstr>Source Sans Pro Light</vt:lpstr>
      <vt:lpstr>Source Sans Pro SemiBold</vt:lpstr>
      <vt:lpstr>Wingdings</vt:lpstr>
      <vt:lpstr>Motiv Office</vt:lpstr>
      <vt:lpstr>Záruka EIF</vt:lpstr>
      <vt:lpstr>PowerPoint Presentation</vt:lpstr>
      <vt:lpstr>PowerPoint Presentation</vt:lpstr>
      <vt:lpstr>JEDNODUCHÁ PŘIJATELNOST</vt:lpstr>
      <vt:lpstr>PowerPoint Presentation</vt:lpstr>
      <vt:lpstr>Principy záruk EIF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Záruka EIF</dc:title>
  <dc:creator>Rosen Jan</dc:creator>
  <cp:lastModifiedBy>Rosen Jan</cp:lastModifiedBy>
  <cp:revision>12</cp:revision>
  <dcterms:created xsi:type="dcterms:W3CDTF">2025-03-27T11:03:52Z</dcterms:created>
  <dcterms:modified xsi:type="dcterms:W3CDTF">2026-03-19T10:33:34Z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0x0101002719F95F53B3F0469C7D7CD3016A95CB</vt:lpwstr>
  </property>
  <property fmtid="{D5CDD505-2E9C-101B-9397-08002B2CF9AE}" pid="3" name="MSIP_Label_076d9757-80ae-4c87-b4d7-9ffa7a0710d0_Enabled">
    <vt:lpwstr>true</vt:lpwstr>
  </property>
  <property fmtid="{D5CDD505-2E9C-101B-9397-08002B2CF9AE}" pid="4" name="MSIP_Label_076d9757-80ae-4c87-b4d7-9ffa7a0710d0_SetDate">
    <vt:lpwstr>2026-03-19T10:33:34Z</vt:lpwstr>
  </property>
  <property fmtid="{D5CDD505-2E9C-101B-9397-08002B2CF9AE}" pid="5" name="MSIP_Label_076d9757-80ae-4c87-b4d7-9ffa7a0710d0_Method">
    <vt:lpwstr>Standard</vt:lpwstr>
  </property>
  <property fmtid="{D5CDD505-2E9C-101B-9397-08002B2CF9AE}" pid="6" name="MSIP_Label_076d9757-80ae-4c87-b4d7-9ffa7a0710d0_Name">
    <vt:lpwstr>076d9757-80ae-4c87-b4d7-9ffa7a0710d0</vt:lpwstr>
  </property>
  <property fmtid="{D5CDD505-2E9C-101B-9397-08002B2CF9AE}" pid="7" name="MSIP_Label_076d9757-80ae-4c87-b4d7-9ffa7a0710d0_SiteId">
    <vt:lpwstr>c79e7c80-cff5-4503-b468-3702cea89272</vt:lpwstr>
  </property>
  <property fmtid="{D5CDD505-2E9C-101B-9397-08002B2CF9AE}" pid="8" name="MSIP_Label_076d9757-80ae-4c87-b4d7-9ffa7a0710d0_ActionId">
    <vt:lpwstr>eb6edd75-8990-4914-9c37-767a120faa8e</vt:lpwstr>
  </property>
  <property fmtid="{D5CDD505-2E9C-101B-9397-08002B2CF9AE}" pid="9" name="MSIP_Label_076d9757-80ae-4c87-b4d7-9ffa7a0710d0_ContentBits">
    <vt:lpwstr>0</vt:lpwstr>
  </property>
  <property fmtid="{D5CDD505-2E9C-101B-9397-08002B2CF9AE}" pid="10" name="Kod_Duvernosti">
    <vt:lpwstr>KB_C1_INTERNAL_992521</vt:lpwstr>
  </property>
  <property fmtid="{D5CDD505-2E9C-101B-9397-08002B2CF9AE}" pid="11" name="MediaServiceImageTags">
    <vt:lpwstr/>
  </property>
</Properties>
</file>