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751" r:id="rId6"/>
    <p:sldMasterId id="2147483791" r:id="rId7"/>
    <p:sldMasterId id="2147483835" r:id="rId8"/>
  </p:sldMasterIdLst>
  <p:notesMasterIdLst>
    <p:notesMasterId r:id="rId36"/>
  </p:notesMasterIdLst>
  <p:sldIdLst>
    <p:sldId id="888" r:id="rId9"/>
    <p:sldId id="266" r:id="rId10"/>
    <p:sldId id="936" r:id="rId11"/>
    <p:sldId id="887" r:id="rId12"/>
    <p:sldId id="901" r:id="rId13"/>
    <p:sldId id="937" r:id="rId14"/>
    <p:sldId id="1024" r:id="rId15"/>
    <p:sldId id="900" r:id="rId16"/>
    <p:sldId id="262" r:id="rId17"/>
    <p:sldId id="470" r:id="rId18"/>
    <p:sldId id="930" r:id="rId19"/>
    <p:sldId id="665" r:id="rId20"/>
    <p:sldId id="1035" r:id="rId21"/>
    <p:sldId id="813" r:id="rId22"/>
    <p:sldId id="895" r:id="rId23"/>
    <p:sldId id="890" r:id="rId24"/>
    <p:sldId id="443" r:id="rId25"/>
    <p:sldId id="879" r:id="rId26"/>
    <p:sldId id="600" r:id="rId27"/>
    <p:sldId id="1031" r:id="rId28"/>
    <p:sldId id="1029" r:id="rId29"/>
    <p:sldId id="438" r:id="rId30"/>
    <p:sldId id="258" r:id="rId31"/>
    <p:sldId id="1040" r:id="rId32"/>
    <p:sldId id="277" r:id="rId33"/>
    <p:sldId id="1034" r:id="rId34"/>
    <p:sldId id="882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FCF270-9E9F-B322-FF26-C766821284B8}" name="Horváthová Martina" initials="HM" userId="S::martina.horvathova@dzs.cz::60e89e1f-2404-45f5-8bd3-f23256287b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6ABE"/>
    <a:srgbClr val="C2ADDB"/>
    <a:srgbClr val="A07FC7"/>
    <a:srgbClr val="D8CAE8"/>
    <a:srgbClr val="FFF3C5"/>
    <a:srgbClr val="FFECA7"/>
    <a:srgbClr val="EAE2F2"/>
    <a:srgbClr val="B197D1"/>
    <a:srgbClr val="FFDE65"/>
    <a:srgbClr val="FFE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0F0D7-863D-43C3-810F-C6EFDAF688FE}" type="doc">
      <dgm:prSet loTypeId="urn:microsoft.com/office/officeart/2005/8/layout/chart3" loCatId="relationship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D472D2FB-D0C7-46A5-8D89-129000A293FB}">
      <dgm:prSet phldrT="[Text]"/>
      <dgm:spPr/>
      <dgm:t>
        <a:bodyPr/>
        <a:lstStyle/>
        <a:p>
          <a:r>
            <a:rPr lang="cs-CZ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Kurzy a školení </a:t>
          </a:r>
        </a:p>
        <a:p>
          <a:r>
            <a:rPr lang="cs-CZ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(2-10 dní)</a:t>
          </a:r>
        </a:p>
      </dgm:t>
    </dgm:pt>
    <dgm:pt modelId="{8332D63E-BD64-48EB-A6BD-7A046484E6FE}" type="parTrans" cxnId="{E4CDD55A-BC0F-4B29-AB7C-96B6EE3B666D}">
      <dgm:prSet/>
      <dgm:spPr/>
      <dgm:t>
        <a:bodyPr/>
        <a:lstStyle/>
        <a:p>
          <a:endParaRPr lang="cs-CZ"/>
        </a:p>
      </dgm:t>
    </dgm:pt>
    <dgm:pt modelId="{CAA5BBCC-549C-4E54-B55C-80EF86479DEC}" type="sibTrans" cxnId="{E4CDD55A-BC0F-4B29-AB7C-96B6EE3B666D}">
      <dgm:prSet/>
      <dgm:spPr/>
      <dgm:t>
        <a:bodyPr/>
        <a:lstStyle/>
        <a:p>
          <a:endParaRPr lang="cs-CZ"/>
        </a:p>
      </dgm:t>
    </dgm:pt>
    <dgm:pt modelId="{C7407F51-1493-44B0-B9CB-39C61BA14950}">
      <dgm:prSet phldrT="[Text]"/>
      <dgm:spPr/>
      <dgm:t>
        <a:bodyPr/>
        <a:lstStyle/>
        <a:p>
          <a:r>
            <a:rPr lang="cs-CZ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Pozvaný expert (2-60 dní)</a:t>
          </a:r>
        </a:p>
      </dgm:t>
    </dgm:pt>
    <dgm:pt modelId="{EC8DC643-0D61-4F7D-A848-E62A062D3469}" type="parTrans" cxnId="{FCB30BF1-59D7-433B-9A7F-6ECA84439A46}">
      <dgm:prSet/>
      <dgm:spPr/>
      <dgm:t>
        <a:bodyPr/>
        <a:lstStyle/>
        <a:p>
          <a:endParaRPr lang="cs-CZ"/>
        </a:p>
      </dgm:t>
    </dgm:pt>
    <dgm:pt modelId="{8730D227-CC5D-48EC-8A75-BBBEDAD39C80}" type="sibTrans" cxnId="{FCB30BF1-59D7-433B-9A7F-6ECA84439A46}">
      <dgm:prSet/>
      <dgm:spPr/>
      <dgm:t>
        <a:bodyPr/>
        <a:lstStyle/>
        <a:p>
          <a:endParaRPr lang="cs-CZ"/>
        </a:p>
      </dgm:t>
    </dgm:pt>
    <dgm:pt modelId="{E2D8D341-C7DC-46FD-A7CB-5B23B0F76513}">
      <dgm:prSet phldrT="[Text]"/>
      <dgm:spPr/>
      <dgm:t>
        <a:bodyPr/>
        <a:lstStyle/>
        <a:p>
          <a:r>
            <a:rPr lang="cs-CZ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Job </a:t>
          </a:r>
          <a:r>
            <a:rPr lang="cs-CZ" dirty="0" err="1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shadowing</a:t>
          </a:r>
          <a:endParaRPr lang="cs-CZ" dirty="0">
            <a:latin typeface="Open Sans Extrabold" panose="020B0604020202020204" charset="0"/>
            <a:ea typeface="Open Sans Extrabold" panose="020B0604020202020204" charset="0"/>
            <a:cs typeface="Open Sans Extrabold" panose="020B0604020202020204" charset="0"/>
          </a:endParaRPr>
        </a:p>
        <a:p>
          <a:r>
            <a:rPr lang="cs-CZ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 (2-60 dní)</a:t>
          </a:r>
        </a:p>
      </dgm:t>
    </dgm:pt>
    <dgm:pt modelId="{10504AF8-5F6D-4EF0-8F1E-CCF57E05CFB9}" type="parTrans" cxnId="{5BCEA89E-01BE-430B-B886-D28969E3AE4E}">
      <dgm:prSet/>
      <dgm:spPr/>
      <dgm:t>
        <a:bodyPr/>
        <a:lstStyle/>
        <a:p>
          <a:endParaRPr lang="cs-CZ"/>
        </a:p>
      </dgm:t>
    </dgm:pt>
    <dgm:pt modelId="{F3CE5366-240F-4013-AE05-CCA1CDCB3346}" type="sibTrans" cxnId="{5BCEA89E-01BE-430B-B886-D28969E3AE4E}">
      <dgm:prSet/>
      <dgm:spPr/>
      <dgm:t>
        <a:bodyPr/>
        <a:lstStyle/>
        <a:p>
          <a:endParaRPr lang="cs-CZ"/>
        </a:p>
      </dgm:t>
    </dgm:pt>
    <dgm:pt modelId="{1B7FD641-4C83-4606-9010-9D31B54AD17A}" type="pres">
      <dgm:prSet presAssocID="{E560F0D7-863D-43C3-810F-C6EFDAF688FE}" presName="compositeShape" presStyleCnt="0">
        <dgm:presLayoutVars>
          <dgm:chMax val="7"/>
          <dgm:dir/>
          <dgm:resizeHandles val="exact"/>
        </dgm:presLayoutVars>
      </dgm:prSet>
      <dgm:spPr/>
    </dgm:pt>
    <dgm:pt modelId="{15FE09D0-DBA2-4024-B41C-D171E102E4B1}" type="pres">
      <dgm:prSet presAssocID="{E560F0D7-863D-43C3-810F-C6EFDAF688FE}" presName="wedge1" presStyleLbl="node1" presStyleIdx="0" presStyleCnt="3" custScaleX="105061" custScaleY="95945" custLinFactNeighborX="-2719" custLinFactNeighborY="2115"/>
      <dgm:spPr/>
    </dgm:pt>
    <dgm:pt modelId="{B58ABDB6-37F7-49D6-A662-6FBCABFB240E}" type="pres">
      <dgm:prSet presAssocID="{E560F0D7-863D-43C3-810F-C6EFDAF688F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A93B491-7DE6-405B-B2A6-109A5F66495D}" type="pres">
      <dgm:prSet presAssocID="{E560F0D7-863D-43C3-810F-C6EFDAF688FE}" presName="wedge2" presStyleLbl="node1" presStyleIdx="1" presStyleCnt="3" custLinFactNeighborX="2453" custLinFactNeighborY="989"/>
      <dgm:spPr/>
    </dgm:pt>
    <dgm:pt modelId="{730D4183-1344-4ECF-8073-DEE8468AA975}" type="pres">
      <dgm:prSet presAssocID="{E560F0D7-863D-43C3-810F-C6EFDAF688F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796C990-4287-4EF9-9365-1533824CC16A}" type="pres">
      <dgm:prSet presAssocID="{E560F0D7-863D-43C3-810F-C6EFDAF688FE}" presName="wedge3" presStyleLbl="node1" presStyleIdx="2" presStyleCnt="3"/>
      <dgm:spPr/>
    </dgm:pt>
    <dgm:pt modelId="{88F2C355-AFB9-4C7C-BF58-B1965FEEC698}" type="pres">
      <dgm:prSet presAssocID="{E560F0D7-863D-43C3-810F-C6EFDAF688F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81E40D-7F4E-40C4-B08C-D9734FB4646E}" type="presOf" srcId="{C7407F51-1493-44B0-B9CB-39C61BA14950}" destId="{7A93B491-7DE6-405B-B2A6-109A5F66495D}" srcOrd="0" destOrd="0" presId="urn:microsoft.com/office/officeart/2005/8/layout/chart3"/>
    <dgm:cxn modelId="{7A6A2413-C087-40C2-A6B9-31A79478A061}" type="presOf" srcId="{D472D2FB-D0C7-46A5-8D89-129000A293FB}" destId="{15FE09D0-DBA2-4024-B41C-D171E102E4B1}" srcOrd="0" destOrd="0" presId="urn:microsoft.com/office/officeart/2005/8/layout/chart3"/>
    <dgm:cxn modelId="{33DA8464-5387-4489-B097-35F544FC5319}" type="presOf" srcId="{E560F0D7-863D-43C3-810F-C6EFDAF688FE}" destId="{1B7FD641-4C83-4606-9010-9D31B54AD17A}" srcOrd="0" destOrd="0" presId="urn:microsoft.com/office/officeart/2005/8/layout/chart3"/>
    <dgm:cxn modelId="{B45A8C77-121B-40F0-B5A8-B960EFB04102}" type="presOf" srcId="{C7407F51-1493-44B0-B9CB-39C61BA14950}" destId="{730D4183-1344-4ECF-8073-DEE8468AA975}" srcOrd="1" destOrd="0" presId="urn:microsoft.com/office/officeart/2005/8/layout/chart3"/>
    <dgm:cxn modelId="{E4CDD55A-BC0F-4B29-AB7C-96B6EE3B666D}" srcId="{E560F0D7-863D-43C3-810F-C6EFDAF688FE}" destId="{D472D2FB-D0C7-46A5-8D89-129000A293FB}" srcOrd="0" destOrd="0" parTransId="{8332D63E-BD64-48EB-A6BD-7A046484E6FE}" sibTransId="{CAA5BBCC-549C-4E54-B55C-80EF86479DEC}"/>
    <dgm:cxn modelId="{909BA383-A760-40F5-B5EF-2E3F1AD271AB}" type="presOf" srcId="{E2D8D341-C7DC-46FD-A7CB-5B23B0F76513}" destId="{5796C990-4287-4EF9-9365-1533824CC16A}" srcOrd="0" destOrd="0" presId="urn:microsoft.com/office/officeart/2005/8/layout/chart3"/>
    <dgm:cxn modelId="{5BCEA89E-01BE-430B-B886-D28969E3AE4E}" srcId="{E560F0D7-863D-43C3-810F-C6EFDAF688FE}" destId="{E2D8D341-C7DC-46FD-A7CB-5B23B0F76513}" srcOrd="2" destOrd="0" parTransId="{10504AF8-5F6D-4EF0-8F1E-CCF57E05CFB9}" sibTransId="{F3CE5366-240F-4013-AE05-CCA1CDCB3346}"/>
    <dgm:cxn modelId="{CDAE81B4-A628-4A5D-A40D-DF56F00763A2}" type="presOf" srcId="{E2D8D341-C7DC-46FD-A7CB-5B23B0F76513}" destId="{88F2C355-AFB9-4C7C-BF58-B1965FEEC698}" srcOrd="1" destOrd="0" presId="urn:microsoft.com/office/officeart/2005/8/layout/chart3"/>
    <dgm:cxn modelId="{663677D9-90BB-4B81-B223-9399781403E7}" type="presOf" srcId="{D472D2FB-D0C7-46A5-8D89-129000A293FB}" destId="{B58ABDB6-37F7-49D6-A662-6FBCABFB240E}" srcOrd="1" destOrd="0" presId="urn:microsoft.com/office/officeart/2005/8/layout/chart3"/>
    <dgm:cxn modelId="{FCB30BF1-59D7-433B-9A7F-6ECA84439A46}" srcId="{E560F0D7-863D-43C3-810F-C6EFDAF688FE}" destId="{C7407F51-1493-44B0-B9CB-39C61BA14950}" srcOrd="1" destOrd="0" parTransId="{EC8DC643-0D61-4F7D-A848-E62A062D3469}" sibTransId="{8730D227-CC5D-48EC-8A75-BBBEDAD39C80}"/>
    <dgm:cxn modelId="{BAFC1445-1B7F-43B7-BA06-6AD57632D3B7}" type="presParOf" srcId="{1B7FD641-4C83-4606-9010-9D31B54AD17A}" destId="{15FE09D0-DBA2-4024-B41C-D171E102E4B1}" srcOrd="0" destOrd="0" presId="urn:microsoft.com/office/officeart/2005/8/layout/chart3"/>
    <dgm:cxn modelId="{B0A15A4E-9D28-4C22-8C8C-B96F2F905498}" type="presParOf" srcId="{1B7FD641-4C83-4606-9010-9D31B54AD17A}" destId="{B58ABDB6-37F7-49D6-A662-6FBCABFB240E}" srcOrd="1" destOrd="0" presId="urn:microsoft.com/office/officeart/2005/8/layout/chart3"/>
    <dgm:cxn modelId="{754D7B3D-443D-4613-A652-086D32837BF9}" type="presParOf" srcId="{1B7FD641-4C83-4606-9010-9D31B54AD17A}" destId="{7A93B491-7DE6-405B-B2A6-109A5F66495D}" srcOrd="2" destOrd="0" presId="urn:microsoft.com/office/officeart/2005/8/layout/chart3"/>
    <dgm:cxn modelId="{93DA73B9-ADEB-485A-8AE3-7C15C4350802}" type="presParOf" srcId="{1B7FD641-4C83-4606-9010-9D31B54AD17A}" destId="{730D4183-1344-4ECF-8073-DEE8468AA975}" srcOrd="3" destOrd="0" presId="urn:microsoft.com/office/officeart/2005/8/layout/chart3"/>
    <dgm:cxn modelId="{F2688806-5806-4B91-B9EA-F6A5531D4BD6}" type="presParOf" srcId="{1B7FD641-4C83-4606-9010-9D31B54AD17A}" destId="{5796C990-4287-4EF9-9365-1533824CC16A}" srcOrd="4" destOrd="0" presId="urn:microsoft.com/office/officeart/2005/8/layout/chart3"/>
    <dgm:cxn modelId="{BBB6992E-FF24-4FC8-8CDD-EF73A84CC51C}" type="presParOf" srcId="{1B7FD641-4C83-4606-9010-9D31B54AD17A}" destId="{88F2C355-AFB9-4C7C-BF58-B1965FEEC698}" srcOrd="5" destOrd="0" presId="urn:microsoft.com/office/officeart/2005/8/layout/chart3"/>
  </dgm:cxnLst>
  <dgm:bg>
    <a:solidFill>
      <a:srgbClr val="A07FC7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E09D0-DBA2-4024-B41C-D171E102E4B1}">
      <dsp:nvSpPr>
        <dsp:cNvPr id="0" name=""/>
        <dsp:cNvSpPr/>
      </dsp:nvSpPr>
      <dsp:spPr>
        <a:xfrm>
          <a:off x="318826" y="337881"/>
          <a:ext cx="3179571" cy="290368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Kurzy a školení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(2-10 dní)</a:t>
          </a:r>
        </a:p>
      </dsp:txBody>
      <dsp:txXfrm>
        <a:off x="2047528" y="873680"/>
        <a:ext cx="1078783" cy="967894"/>
      </dsp:txXfrm>
    </dsp:sp>
    <dsp:sp modelId="{7A93B491-7DE6-405B-B2A6-109A5F66495D}">
      <dsp:nvSpPr>
        <dsp:cNvPr id="0" name=""/>
        <dsp:cNvSpPr/>
      </dsp:nvSpPr>
      <dsp:spPr>
        <a:xfrm>
          <a:off x="395931" y="332515"/>
          <a:ext cx="3026404" cy="302640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Pozvaný expert (2-60 dní)</a:t>
          </a:r>
        </a:p>
      </dsp:txBody>
      <dsp:txXfrm>
        <a:off x="1224589" y="2242033"/>
        <a:ext cx="1369087" cy="936744"/>
      </dsp:txXfrm>
    </dsp:sp>
    <dsp:sp modelId="{5796C990-4287-4EF9-9365-1533824CC16A}">
      <dsp:nvSpPr>
        <dsp:cNvPr id="0" name=""/>
        <dsp:cNvSpPr/>
      </dsp:nvSpPr>
      <dsp:spPr>
        <a:xfrm>
          <a:off x="321693" y="302584"/>
          <a:ext cx="3026404" cy="302640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Job </a:t>
          </a:r>
          <a:r>
            <a:rPr lang="cs-CZ" sz="1300" kern="1200" dirty="0" err="1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shadowing</a:t>
          </a:r>
          <a:endParaRPr lang="cs-CZ" sz="1300" kern="1200" dirty="0">
            <a:latin typeface="Open Sans Extrabold" panose="020B0604020202020204" charset="0"/>
            <a:ea typeface="Open Sans Extrabold" panose="020B0604020202020204" charset="0"/>
            <a:cs typeface="Open Sans Extrabold" panose="020B0604020202020204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latin typeface="Open Sans Extrabold" panose="020B0604020202020204" charset="0"/>
              <a:ea typeface="Open Sans Extrabold" panose="020B0604020202020204" charset="0"/>
              <a:cs typeface="Open Sans Extrabold" panose="020B0604020202020204" charset="0"/>
            </a:rPr>
            <a:t> (2-60 dní)</a:t>
          </a:r>
        </a:p>
      </dsp:txBody>
      <dsp:txXfrm>
        <a:off x="645951" y="897057"/>
        <a:ext cx="1026815" cy="1008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0528-82E3-4651-83DE-830A8BC8CB14}" type="datetimeFigureOut">
              <a:rPr lang="cs-CZ" smtClean="0"/>
              <a:t>10.03.2026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6E9DC-3028-4654-942E-B682B954EE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67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studyincz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61.jpg"/><Relationship Id="rId3" Type="http://schemas.openxmlformats.org/officeDocument/2006/relationships/image" Target="../media/image5.png"/><Relationship Id="rId7" Type="http://schemas.openxmlformats.org/officeDocument/2006/relationships/hyperlink" Target="http://www.facebook.com/mladezvakci" TargetMode="External"/><Relationship Id="rId12" Type="http://schemas.openxmlformats.org/officeDocument/2006/relationships/hyperlink" Target="http://www.youtube.com/channel/UCG0LN9Gh9Hjc2803QuuPoOw" TargetMode="External"/><Relationship Id="rId17" Type="http://schemas.openxmlformats.org/officeDocument/2006/relationships/hyperlink" Target="http://www.dzs.cz/" TargetMode="External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facebook.com/erasmusplusCR" TargetMode="External"/><Relationship Id="rId11" Type="http://schemas.openxmlformats.org/officeDocument/2006/relationships/hyperlink" Target="http://www.linkedin.com/company/dzs_cz/" TargetMode="External"/><Relationship Id="rId5" Type="http://schemas.openxmlformats.org/officeDocument/2006/relationships/hyperlink" Target="http://www.facebook.com/dumzahranicnispoluprace" TargetMode="External"/><Relationship Id="rId15" Type="http://schemas.openxmlformats.org/officeDocument/2006/relationships/image" Target="../media/image9.png"/><Relationship Id="rId10" Type="http://schemas.openxmlformats.org/officeDocument/2006/relationships/hyperlink" Target="http://twitter.com/dzs_cz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instagram.com/dzs_cz/" TargetMode="External"/><Relationship Id="rId14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studyincz" TargetMode="External"/><Relationship Id="rId13" Type="http://schemas.openxmlformats.org/officeDocument/2006/relationships/hyperlink" Target="http://www.youtube.com/channel/UCG0LN9Gh9Hjc2803QuuPoOw" TargetMode="External"/><Relationship Id="rId18" Type="http://schemas.openxmlformats.org/officeDocument/2006/relationships/hyperlink" Target="http://www.dzs.cz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facebook.com/mladezvakci" TargetMode="External"/><Relationship Id="rId12" Type="http://schemas.openxmlformats.org/officeDocument/2006/relationships/hyperlink" Target="http://www.linkedin.com/company/dzs_cz/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4.png"/><Relationship Id="rId16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facebook.com/erasmusplusCR" TargetMode="External"/><Relationship Id="rId11" Type="http://schemas.openxmlformats.org/officeDocument/2006/relationships/hyperlink" Target="http://twitter.com/dzs_cz" TargetMode="External"/><Relationship Id="rId5" Type="http://schemas.openxmlformats.org/officeDocument/2006/relationships/hyperlink" Target="http://www.facebook.com/dumzahranicnispoluprace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://www.instagram.com/dzs_cz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jpeg"/><Relationship Id="rId14" Type="http://schemas.openxmlformats.org/officeDocument/2006/relationships/image" Target="../media/image7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studyincz" TargetMode="External"/><Relationship Id="rId13" Type="http://schemas.openxmlformats.org/officeDocument/2006/relationships/hyperlink" Target="http://www.youtube.com/channel/UCG0LN9Gh9Hjc2803QuuPoOw" TargetMode="External"/><Relationship Id="rId18" Type="http://schemas.openxmlformats.org/officeDocument/2006/relationships/hyperlink" Target="http://www.dzs.cz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facebook.com/mladezvakci" TargetMode="External"/><Relationship Id="rId12" Type="http://schemas.openxmlformats.org/officeDocument/2006/relationships/hyperlink" Target="http://www.linkedin.com/company/dzs_cz/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4.png"/><Relationship Id="rId1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facebook.com/erasmusplusCR" TargetMode="External"/><Relationship Id="rId11" Type="http://schemas.openxmlformats.org/officeDocument/2006/relationships/hyperlink" Target="http://twitter.com/dzs_cz" TargetMode="External"/><Relationship Id="rId5" Type="http://schemas.openxmlformats.org/officeDocument/2006/relationships/hyperlink" Target="http://www.facebook.com/dumzahranicnispoluprace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://www.instagram.com/dzs_cz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jpeg"/><Relationship Id="rId1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png"/><Relationship Id="rId4" Type="http://schemas.openxmlformats.org/officeDocument/2006/relationships/image" Target="../media/image39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ladezvakci/" TargetMode="External"/><Relationship Id="rId13" Type="http://schemas.openxmlformats.org/officeDocument/2006/relationships/hyperlink" Target="https://twitter.com/CZELO_Brussels" TargetMode="External"/><Relationship Id="rId1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hyperlink" Target="https://www.facebook.com/erasmusplusCR" TargetMode="External"/><Relationship Id="rId12" Type="http://schemas.openxmlformats.org/officeDocument/2006/relationships/hyperlink" Target="https://twitter.com/dzs_cz" TargetMode="External"/><Relationship Id="rId17" Type="http://schemas.openxmlformats.org/officeDocument/2006/relationships/image" Target="../media/image58.svg"/><Relationship Id="rId2" Type="http://schemas.openxmlformats.org/officeDocument/2006/relationships/image" Target="../media/image4.png"/><Relationship Id="rId16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dzs.cz/" TargetMode="External"/><Relationship Id="rId11" Type="http://schemas.openxmlformats.org/officeDocument/2006/relationships/hyperlink" Target="https://www.instagram.com/eurodesk_cz/?hl=cs" TargetMode="External"/><Relationship Id="rId5" Type="http://schemas.microsoft.com/office/2007/relationships/hdphoto" Target="../media/hdphoto1.wdp"/><Relationship Id="rId15" Type="http://schemas.openxmlformats.org/officeDocument/2006/relationships/hyperlink" Target="https://www.youtube.com/channel/UCG0LN9Gh9Hjc2803QuuPoOw" TargetMode="External"/><Relationship Id="rId10" Type="http://schemas.openxmlformats.org/officeDocument/2006/relationships/hyperlink" Target="https://www.instagram.com/dzs_cz/" TargetMode="External"/><Relationship Id="rId19" Type="http://schemas.openxmlformats.org/officeDocument/2006/relationships/image" Target="../media/image60.svg"/><Relationship Id="rId4" Type="http://schemas.openxmlformats.org/officeDocument/2006/relationships/image" Target="../media/image56.png"/><Relationship Id="rId9" Type="http://schemas.openxmlformats.org/officeDocument/2006/relationships/hyperlink" Target="https://www.facebook.com/czelobrussels" TargetMode="External"/><Relationship Id="rId14" Type="http://schemas.openxmlformats.org/officeDocument/2006/relationships/hyperlink" Target="https://www.linkedin.com/company/dzs_cz/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1.jp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94206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83" y="5482638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83" y="596250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96BBCA7-1ED7-1A44-B217-6E065F361AB1}"/>
              </a:ext>
            </a:extLst>
          </p:cNvPr>
          <p:cNvGrpSpPr/>
          <p:nvPr/>
        </p:nvGrpSpPr>
        <p:grpSpPr>
          <a:xfrm>
            <a:off x="9668933" y="375597"/>
            <a:ext cx="2260038" cy="3025066"/>
            <a:chOff x="6543674" y="3228411"/>
            <a:chExt cx="1743075" cy="2333110"/>
          </a:xfrm>
        </p:grpSpPr>
        <p:pic>
          <p:nvPicPr>
            <p:cNvPr id="15" name="Grafický objekt 14">
              <a:extLst>
                <a:ext uri="{FF2B5EF4-FFF2-40B4-BE49-F238E27FC236}">
                  <a16:creationId xmlns:a16="http://schemas.microsoft.com/office/drawing/2014/main" id="{C37D3544-14D6-8049-9371-25D8BC4B1B2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238" r="71605"/>
            <a:stretch/>
          </p:blipFill>
          <p:spPr>
            <a:xfrm>
              <a:off x="6591299" y="3228411"/>
              <a:ext cx="1247775" cy="751960"/>
            </a:xfrm>
            <a:prstGeom prst="rect">
              <a:avLst/>
            </a:prstGeom>
          </p:spPr>
        </p:pic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62E4CC3C-0800-C248-810C-36ECFE9D63A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388" r="41455"/>
            <a:stretch/>
          </p:blipFill>
          <p:spPr>
            <a:xfrm>
              <a:off x="6619875" y="4028511"/>
              <a:ext cx="1247775" cy="751960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720420F8-38C9-1741-98A6-EBC1DD0F7285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923" r="934"/>
            <a:stretch/>
          </p:blipFill>
          <p:spPr>
            <a:xfrm>
              <a:off x="6543674" y="4809561"/>
              <a:ext cx="1743075" cy="751960"/>
            </a:xfrm>
            <a:prstGeom prst="rect">
              <a:avLst/>
            </a:prstGeom>
          </p:spPr>
        </p:pic>
      </p:grp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26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1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2B936-A718-6244-8A78-56594D02FC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91622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3F758DF-0780-AE4F-85E4-A82F7DA151C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59457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40277000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slajd 3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0" y="0"/>
            <a:ext cx="1877961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9153D48-65C5-FD42-97D1-B911396D51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9AF23FD-2CB1-0249-97F8-D576097DBAF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DDD0C65F-9A2D-FF41-A4ED-A3EE6CC8413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3728103"/>
            <a:ext cx="9289101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7637373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slaj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0" y="0"/>
            <a:ext cx="1877961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87F2E46-59AD-6A45-9DCB-0CC7A08C65C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B4936AB-C8E7-5248-9FD6-F3280C6AD68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9037C40-4197-9441-8BDE-870880F45BB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391622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EA13301A-1D4A-CF4E-ABC6-6F7F9F492FA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59457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42728008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-1" y="0"/>
            <a:ext cx="12192000" cy="1406013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E8E9798-0131-CC46-91B1-FC01B28D4EA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0" y="1858295"/>
            <a:ext cx="1114856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1907448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-1" y="0"/>
            <a:ext cx="12192000" cy="1406013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DF7FFCF-AD41-4B41-AD5B-205A36B515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0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3C3517F-1283-CE45-A5AF-B3006FCF8F0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348779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7760096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-1" y="0"/>
            <a:ext cx="12192000" cy="1406013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A4C384CD-CF7E-644C-A97B-05C2B5F5DB2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1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F36512F4-5FBB-404A-8111-BCBD2F0C79F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66192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38479DB9-5EC9-6942-9B3D-A3D0407D5B5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74804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5082706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-3" y="0"/>
            <a:ext cx="4827183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1" y="483563"/>
            <a:ext cx="3678140" cy="590660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4000" b="1" i="0" kern="120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3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Nadpis slajdu</a:t>
            </a:r>
          </a:p>
          <a:p>
            <a:pPr lvl="1"/>
            <a:r>
              <a:rPr lang="cs-CZ"/>
              <a:t>text</a:t>
            </a:r>
          </a:p>
          <a:p>
            <a:pPr lvl="1"/>
            <a:r>
              <a:rPr lang="cs-CZ"/>
              <a:t>text</a:t>
            </a:r>
          </a:p>
          <a:p>
            <a:pPr lvl="2"/>
            <a:r>
              <a:rPr lang="cs-CZ"/>
              <a:t>dd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27180" y="0"/>
            <a:ext cx="7364820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882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-3" y="0"/>
            <a:ext cx="4827183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1" y="1344801"/>
            <a:ext cx="3678140" cy="15897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27180" y="0"/>
            <a:ext cx="7364820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endParaRPr lang="cs-CZ"/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2478DA6B-1E14-EE45-BFC8-1E028D97E4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721" y="3666660"/>
            <a:ext cx="3678140" cy="15897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5103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-4" y="4018"/>
            <a:ext cx="7364819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64816" y="0"/>
            <a:ext cx="4827183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endParaRPr lang="cs-CZ"/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3D089F9-675C-874C-992F-F22EF8E935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721" y="1344801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5" name="Zástupný text 13">
            <a:extLst>
              <a:ext uri="{FF2B5EF4-FFF2-40B4-BE49-F238E27FC236}">
                <a16:creationId xmlns:a16="http://schemas.microsoft.com/office/drawing/2014/main" id="{96C04B76-6BAB-2243-B573-39BEEBA247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721" y="2931554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7" name="Zástupný text 13">
            <a:extLst>
              <a:ext uri="{FF2B5EF4-FFF2-40B4-BE49-F238E27FC236}">
                <a16:creationId xmlns:a16="http://schemas.microsoft.com/office/drawing/2014/main" id="{73F1FE35-D7E5-8B4E-9CF4-F70764E2B2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721" y="4545201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0511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5522F9F-8AAD-0049-9910-F86D6BE3B1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551" y="570271"/>
            <a:ext cx="11109843" cy="57715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3052589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23">
            <a:extLst>
              <a:ext uri="{FF2B5EF4-FFF2-40B4-BE49-F238E27FC236}">
                <a16:creationId xmlns:a16="http://schemas.microsoft.com/office/drawing/2014/main" id="{F3C2AB5C-E31D-A14A-B055-D8D9439E05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12" y="5409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Jméno</a:t>
            </a:r>
          </a:p>
        </p:txBody>
      </p:sp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2E2D2880-8488-4846-9A6C-6FAD1069D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12" y="590354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osobní e-mail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0F620B5-A088-EA42-9FA0-0E60225C3A6C}"/>
              </a:ext>
            </a:extLst>
          </p:cNvPr>
          <p:cNvSpPr/>
          <p:nvPr userDrawn="1"/>
        </p:nvSpPr>
        <p:spPr>
          <a:xfrm flipH="1">
            <a:off x="9965266" y="0"/>
            <a:ext cx="2226732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D33486C7-AA47-CA4F-AA96-C379ECCF5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19" y="1484671"/>
            <a:ext cx="8061841" cy="33545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Poděkování nebo jiné sdělení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72BACC9-FFD7-4E48-BC92-7850B415F7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6548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1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al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0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57D4918-26CD-7842-B8D4-D53B9E21C10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0AC99689-6A4A-8D43-BBBB-729392F45BB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681669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EA3FCB20-AFFE-B349-BD40-843A044143E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62751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6003354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530;p95">
            <a:extLst>
              <a:ext uri="{FF2B5EF4-FFF2-40B4-BE49-F238E27FC236}">
                <a16:creationId xmlns:a16="http://schemas.microsoft.com/office/drawing/2014/main" id="{D6FD9B01-FF5F-5440-998F-86A012D10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" name="Skupina 171">
            <a:extLst>
              <a:ext uri="{FF2B5EF4-FFF2-40B4-BE49-F238E27FC236}">
                <a16:creationId xmlns:a16="http://schemas.microsoft.com/office/drawing/2014/main" id="{BC5BB1E7-6432-FD49-AD62-13A20943D2BD}"/>
              </a:ext>
            </a:extLst>
          </p:cNvPr>
          <p:cNvGrpSpPr/>
          <p:nvPr userDrawn="1"/>
        </p:nvGrpSpPr>
        <p:grpSpPr>
          <a:xfrm>
            <a:off x="572597" y="1535677"/>
            <a:ext cx="4289966" cy="1397213"/>
            <a:chOff x="743094" y="3826016"/>
            <a:chExt cx="3062426" cy="994794"/>
          </a:xfrm>
        </p:grpSpPr>
        <p:sp>
          <p:nvSpPr>
            <p:cNvPr id="173" name="Obdélník 172">
              <a:extLst>
                <a:ext uri="{FF2B5EF4-FFF2-40B4-BE49-F238E27FC236}">
                  <a16:creationId xmlns:a16="http://schemas.microsoft.com/office/drawing/2014/main" id="{4928F314-8C7A-9046-8FEF-E7CA4B300FA2}"/>
                </a:ext>
              </a:extLst>
            </p:cNvPr>
            <p:cNvSpPr/>
            <p:nvPr/>
          </p:nvSpPr>
          <p:spPr>
            <a:xfrm>
              <a:off x="754471" y="3826016"/>
              <a:ext cx="3051049" cy="994794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  <a:spcAft>
                  <a:spcPts val="600"/>
                </a:spcAft>
              </a:pPr>
              <a:r>
                <a:rPr lang="cs-CZ" sz="1800" b="1" i="0" dirty="0"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Dům zahraniční </a:t>
              </a:r>
              <a:r>
                <a:rPr lang="cs-CZ" sz="1800" b="1" i="0" dirty="0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spolupráce</a:t>
              </a:r>
              <a:r>
                <a:rPr lang="cs-CZ" sz="1800" b="1" i="0" spc="-5" dirty="0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</a:t>
              </a:r>
              <a:r>
                <a:rPr lang="cs-CZ" sz="1800" b="1" i="0" dirty="0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(DZS)</a:t>
              </a:r>
              <a:endParaRPr lang="cs-CZ" sz="1800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  <a:p>
              <a:pPr marR="5826614">
                <a:lnSpc>
                  <a:spcPct val="100000"/>
                </a:lnSpc>
              </a:pPr>
              <a:r>
                <a:rPr lang="cs-CZ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 </a:t>
              </a:r>
              <a:r>
                <a:rPr lang="cs-CZ" sz="18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Poříčí</a:t>
              </a:r>
              <a:r>
                <a:rPr lang="cs-CZ" sz="1800" spc="-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1035/4, 110 00 Praha</a:t>
              </a:r>
              <a:r>
                <a:rPr lang="cs-CZ" sz="1800" spc="-5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lang="cs-CZ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7993">
                <a:lnSpc>
                  <a:spcPct val="100000"/>
                </a:lnSpc>
                <a:spcBef>
                  <a:spcPts val="100"/>
                </a:spcBef>
              </a:pPr>
              <a:r>
                <a:rPr lang="cs-CZ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+420 221 850</a:t>
              </a:r>
              <a:r>
                <a:rPr lang="cs-CZ" sz="18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</a:t>
              </a:r>
              <a:endParaRPr lang="cs-CZ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7993">
                <a:lnSpc>
                  <a:spcPct val="100000"/>
                </a:lnSpc>
              </a:pPr>
              <a:r>
                <a:rPr lang="cs-CZ" sz="18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info@dzs.cz</a:t>
              </a:r>
              <a:endParaRPr lang="cs-CZ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74" name="Skupina 173">
              <a:extLst>
                <a:ext uri="{FF2B5EF4-FFF2-40B4-BE49-F238E27FC236}">
                  <a16:creationId xmlns:a16="http://schemas.microsoft.com/office/drawing/2014/main" id="{5D846C80-61D6-4641-93EC-FC01C42E1696}"/>
                </a:ext>
              </a:extLst>
            </p:cNvPr>
            <p:cNvGrpSpPr/>
            <p:nvPr/>
          </p:nvGrpSpPr>
          <p:grpSpPr>
            <a:xfrm>
              <a:off x="743094" y="4282165"/>
              <a:ext cx="155403" cy="370422"/>
              <a:chOff x="480702" y="4318990"/>
              <a:chExt cx="102349" cy="243962"/>
            </a:xfrm>
          </p:grpSpPr>
          <p:sp>
            <p:nvSpPr>
              <p:cNvPr id="175" name="object 3">
                <a:extLst>
                  <a:ext uri="{FF2B5EF4-FFF2-40B4-BE49-F238E27FC236}">
                    <a16:creationId xmlns:a16="http://schemas.microsoft.com/office/drawing/2014/main" id="{EE339B78-DE4C-CE4B-B589-DF491579E13D}"/>
                  </a:ext>
                </a:extLst>
              </p:cNvPr>
              <p:cNvSpPr/>
              <p:nvPr/>
            </p:nvSpPr>
            <p:spPr>
              <a:xfrm>
                <a:off x="480702" y="4318990"/>
                <a:ext cx="102349" cy="10234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76" name="object 4">
                <a:extLst>
                  <a:ext uri="{FF2B5EF4-FFF2-40B4-BE49-F238E27FC236}">
                    <a16:creationId xmlns:a16="http://schemas.microsoft.com/office/drawing/2014/main" id="{4313E9D2-AF71-E249-9276-5CC49D769BBE}"/>
                  </a:ext>
                </a:extLst>
              </p:cNvPr>
              <p:cNvSpPr/>
              <p:nvPr/>
            </p:nvSpPr>
            <p:spPr>
              <a:xfrm>
                <a:off x="484954" y="4468953"/>
                <a:ext cx="94062" cy="939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</p:grpSp>
      <p:grpSp>
        <p:nvGrpSpPr>
          <p:cNvPr id="186" name="Skupina 185">
            <a:extLst>
              <a:ext uri="{FF2B5EF4-FFF2-40B4-BE49-F238E27FC236}">
                <a16:creationId xmlns:a16="http://schemas.microsoft.com/office/drawing/2014/main" id="{68557213-65A1-CD44-9F32-E1CEAF3503E7}"/>
              </a:ext>
            </a:extLst>
          </p:cNvPr>
          <p:cNvGrpSpPr/>
          <p:nvPr userDrawn="1"/>
        </p:nvGrpSpPr>
        <p:grpSpPr>
          <a:xfrm>
            <a:off x="593896" y="3048177"/>
            <a:ext cx="4360759" cy="532604"/>
            <a:chOff x="765959" y="3549344"/>
            <a:chExt cx="4372234" cy="532604"/>
          </a:xfrm>
        </p:grpSpPr>
        <p:grpSp>
          <p:nvGrpSpPr>
            <p:cNvPr id="187" name="Skupina 186">
              <a:extLst>
                <a:ext uri="{FF2B5EF4-FFF2-40B4-BE49-F238E27FC236}">
                  <a16:creationId xmlns:a16="http://schemas.microsoft.com/office/drawing/2014/main" id="{03F773FE-7116-AC47-A0C7-137C78071922}"/>
                </a:ext>
              </a:extLst>
            </p:cNvPr>
            <p:cNvGrpSpPr/>
            <p:nvPr/>
          </p:nvGrpSpPr>
          <p:grpSpPr>
            <a:xfrm>
              <a:off x="765959" y="3563301"/>
              <a:ext cx="518647" cy="518647"/>
              <a:chOff x="-898503" y="3171247"/>
              <a:chExt cx="313055" cy="313055"/>
            </a:xfrm>
          </p:grpSpPr>
          <p:sp>
            <p:nvSpPr>
              <p:cNvPr id="190" name="bk object 18">
                <a:extLst>
                  <a:ext uri="{FF2B5EF4-FFF2-40B4-BE49-F238E27FC236}">
                    <a16:creationId xmlns:a16="http://schemas.microsoft.com/office/drawing/2014/main" id="{0B1BB5A5-0E65-B440-9F61-EBD223905997}"/>
                  </a:ext>
                </a:extLst>
              </p:cNvPr>
              <p:cNvSpPr/>
              <p:nvPr/>
            </p:nvSpPr>
            <p:spPr>
              <a:xfrm>
                <a:off x="-898503" y="3171247"/>
                <a:ext cx="313055" cy="313055"/>
              </a:xfrm>
              <a:custGeom>
                <a:avLst/>
                <a:gdLst/>
                <a:ahLst/>
                <a:cxnLst/>
                <a:rect l="l" t="t" r="r" b="b"/>
                <a:pathLst>
                  <a:path w="313055" h="313054">
                    <a:moveTo>
                      <a:pt x="0" y="313004"/>
                    </a:moveTo>
                    <a:lnTo>
                      <a:pt x="313004" y="313004"/>
                    </a:lnTo>
                    <a:lnTo>
                      <a:pt x="313004" y="0"/>
                    </a:lnTo>
                    <a:lnTo>
                      <a:pt x="0" y="0"/>
                    </a:lnTo>
                    <a:lnTo>
                      <a:pt x="0" y="313004"/>
                    </a:lnTo>
                    <a:close/>
                  </a:path>
                </a:pathLst>
              </a:custGeom>
              <a:noFill/>
              <a:ln w="63500">
                <a:solidFill>
                  <a:srgbClr val="000000"/>
                </a:solidFill>
                <a:miter lim="800000"/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91" name="object 12">
                <a:extLst>
                  <a:ext uri="{FF2B5EF4-FFF2-40B4-BE49-F238E27FC236}">
                    <a16:creationId xmlns:a16="http://schemas.microsoft.com/office/drawing/2014/main" id="{8ACC5FD1-3BE3-BD4B-B0B3-E95D6D97E345}"/>
                  </a:ext>
                </a:extLst>
              </p:cNvPr>
              <p:cNvSpPr/>
              <p:nvPr/>
            </p:nvSpPr>
            <p:spPr>
              <a:xfrm>
                <a:off x="-842273" y="3227438"/>
                <a:ext cx="200558" cy="20057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sp>
          <p:nvSpPr>
            <p:cNvPr id="188" name="Obdélník 187">
              <a:extLst>
                <a:ext uri="{FF2B5EF4-FFF2-40B4-BE49-F238E27FC236}">
                  <a16:creationId xmlns:a16="http://schemas.microsoft.com/office/drawing/2014/main" id="{CDA59468-9915-9447-B9E3-63422C142AB4}"/>
                </a:ext>
              </a:extLst>
            </p:cNvPr>
            <p:cNvSpPr/>
            <p:nvPr/>
          </p:nvSpPr>
          <p:spPr>
            <a:xfrm>
              <a:off x="1485191" y="3549344"/>
              <a:ext cx="3653002" cy="300188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marR="3875943">
                <a:lnSpc>
                  <a:spcPct val="100000"/>
                </a:lnSpc>
              </a:pPr>
              <a:r>
                <a:rPr lang="en" sz="1600" b="1" i="1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Facebook  </a:t>
              </a:r>
              <a:br>
                <a:rPr lang="en" sz="1600" b="1" i="1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5"/>
                </a:rPr>
                <a:t>Dům zahraniční spolupráce – DZS</a:t>
              </a:r>
              <a:br>
                <a:rPr lang="en" sz="16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6"/>
                </a:rPr>
                <a:t>Erasmus+ Česká republika</a:t>
              </a:r>
              <a:br>
                <a:rPr lang="en" sz="16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7"/>
                </a:rPr>
                <a:t>Evropské příležitosti pro mladé</a:t>
              </a:r>
              <a:br>
                <a:rPr lang="en" sz="16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8"/>
                </a:rPr>
                <a:t>Study in the Czech Republic</a:t>
              </a:r>
              <a:endPara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C302EF39-CC17-AA4F-916B-901076A8614D}"/>
              </a:ext>
            </a:extLst>
          </p:cNvPr>
          <p:cNvSpPr/>
          <p:nvPr userDrawn="1"/>
        </p:nvSpPr>
        <p:spPr>
          <a:xfrm>
            <a:off x="476252" y="738209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36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Kontakty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AF7C5D32-3719-5340-BBC7-495BB2F481C9}"/>
              </a:ext>
            </a:extLst>
          </p:cNvPr>
          <p:cNvGrpSpPr/>
          <p:nvPr userDrawn="1"/>
        </p:nvGrpSpPr>
        <p:grpSpPr>
          <a:xfrm>
            <a:off x="593896" y="4341872"/>
            <a:ext cx="6475991" cy="2406584"/>
            <a:chOff x="2210211" y="4341872"/>
            <a:chExt cx="6475991" cy="2406584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FB6AB576-BE39-D941-8D7D-1EBC738AF421}"/>
                </a:ext>
              </a:extLst>
            </p:cNvPr>
            <p:cNvGrpSpPr/>
            <p:nvPr userDrawn="1"/>
          </p:nvGrpSpPr>
          <p:grpSpPr>
            <a:xfrm>
              <a:off x="2210211" y="4341872"/>
              <a:ext cx="6475991" cy="2406584"/>
              <a:chOff x="2210211" y="4341872"/>
              <a:chExt cx="6475991" cy="2406584"/>
            </a:xfrm>
          </p:grpSpPr>
          <p:grpSp>
            <p:nvGrpSpPr>
              <p:cNvPr id="177" name="Skupina 176">
                <a:extLst>
                  <a:ext uri="{FF2B5EF4-FFF2-40B4-BE49-F238E27FC236}">
                    <a16:creationId xmlns:a16="http://schemas.microsoft.com/office/drawing/2014/main" id="{504BBD89-1715-EC49-8436-E898FDEA0D27}"/>
                  </a:ext>
                </a:extLst>
              </p:cNvPr>
              <p:cNvGrpSpPr/>
              <p:nvPr userDrawn="1"/>
            </p:nvGrpSpPr>
            <p:grpSpPr>
              <a:xfrm>
                <a:off x="2210211" y="4341872"/>
                <a:ext cx="6475991" cy="2406584"/>
                <a:chOff x="765959" y="4992738"/>
                <a:chExt cx="6493034" cy="2406581"/>
              </a:xfrm>
            </p:grpSpPr>
            <p:sp>
              <p:nvSpPr>
                <p:cNvPr id="178" name="Obdélník 177">
                  <a:extLst>
                    <a:ext uri="{FF2B5EF4-FFF2-40B4-BE49-F238E27FC236}">
                      <a16:creationId xmlns:a16="http://schemas.microsoft.com/office/drawing/2014/main" id="{BD8076D5-A770-714F-8CEE-2B22E54C9583}"/>
                    </a:ext>
                  </a:extLst>
                </p:cNvPr>
                <p:cNvSpPr/>
                <p:nvPr/>
              </p:nvSpPr>
              <p:spPr>
                <a:xfrm>
                  <a:off x="1487904" y="5026826"/>
                  <a:ext cx="5771089" cy="2372493"/>
                </a:xfrm>
                <a:prstGeom prst="rect">
                  <a:avLst/>
                </a:prstGeom>
              </p:spPr>
              <p:txBody>
                <a:bodyPr wrap="none" lIns="0" tIns="0" rIns="0" bIns="0">
                  <a:no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720"/>
                    </a:spcBef>
                  </a:pPr>
                  <a:r>
                    <a:rPr lang="en" sz="1600" b="1" i="1" spc="-5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Instagram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5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9"/>
                    </a:rPr>
                    <a:t>@dzs_cz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25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Twitter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1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0"/>
                    </a:rPr>
                    <a:t>@dzs_cz</a:t>
                  </a:r>
                  <a:endParaRPr lang="en" sz="1600" spc="-1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5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LinkedIn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5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1"/>
                    </a:rPr>
                    <a:t>Dům zahraniční spolupráce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25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YouTube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1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2"/>
                    </a:rPr>
                    <a:t>Dům zahraniční spolupráce DZS</a:t>
                  </a:r>
                  <a:endParaRPr lang="cs-CZ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179" name="Skupina 178">
                  <a:extLst>
                    <a:ext uri="{FF2B5EF4-FFF2-40B4-BE49-F238E27FC236}">
                      <a16:creationId xmlns:a16="http://schemas.microsoft.com/office/drawing/2014/main" id="{160C8E01-1DDD-8E4A-AF38-4D04CEA7F6D0}"/>
                    </a:ext>
                  </a:extLst>
                </p:cNvPr>
                <p:cNvGrpSpPr/>
                <p:nvPr/>
              </p:nvGrpSpPr>
              <p:grpSpPr>
                <a:xfrm>
                  <a:off x="765959" y="4992738"/>
                  <a:ext cx="518647" cy="2074460"/>
                  <a:chOff x="-898503" y="3861835"/>
                  <a:chExt cx="313055" cy="1252143"/>
                </a:xfrm>
              </p:grpSpPr>
              <p:sp>
                <p:nvSpPr>
                  <p:cNvPr id="181" name="bk object 20">
                    <a:extLst>
                      <a:ext uri="{FF2B5EF4-FFF2-40B4-BE49-F238E27FC236}">
                        <a16:creationId xmlns:a16="http://schemas.microsoft.com/office/drawing/2014/main" id="{0BA8C788-ED33-FC48-810D-17E3EFB536AF}"/>
                      </a:ext>
                    </a:extLst>
                  </p:cNvPr>
                  <p:cNvSpPr/>
                  <p:nvPr/>
                </p:nvSpPr>
                <p:spPr>
                  <a:xfrm>
                    <a:off x="-898503" y="3861835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3" name="bk object 22">
                    <a:extLst>
                      <a:ext uri="{FF2B5EF4-FFF2-40B4-BE49-F238E27FC236}">
                        <a16:creationId xmlns:a16="http://schemas.microsoft.com/office/drawing/2014/main" id="{7A3AB74E-8067-E047-BE79-0688AE170A5A}"/>
                      </a:ext>
                    </a:extLst>
                  </p:cNvPr>
                  <p:cNvSpPr/>
                  <p:nvPr/>
                </p:nvSpPr>
                <p:spPr>
                  <a:xfrm>
                    <a:off x="-898503" y="4174852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4" name="object 5">
                    <a:extLst>
                      <a:ext uri="{FF2B5EF4-FFF2-40B4-BE49-F238E27FC236}">
                        <a16:creationId xmlns:a16="http://schemas.microsoft.com/office/drawing/2014/main" id="{B7CB8557-0CBD-D841-B294-DC154E13E17F}"/>
                      </a:ext>
                    </a:extLst>
                  </p:cNvPr>
                  <p:cNvSpPr/>
                  <p:nvPr/>
                </p:nvSpPr>
                <p:spPr>
                  <a:xfrm>
                    <a:off x="-849988" y="4243882"/>
                    <a:ext cx="219621" cy="177457"/>
                  </a:xfrm>
                  <a:prstGeom prst="rect">
                    <a:avLst/>
                  </a:prstGeom>
                  <a:blipFill>
                    <a:blip r:embed="rId13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5" name="object 6">
                    <a:extLst>
                      <a:ext uri="{FF2B5EF4-FFF2-40B4-BE49-F238E27FC236}">
                        <a16:creationId xmlns:a16="http://schemas.microsoft.com/office/drawing/2014/main" id="{001C9EDA-0DA9-6444-B906-19BB22B9FE9A}"/>
                      </a:ext>
                    </a:extLst>
                  </p:cNvPr>
                  <p:cNvSpPr/>
                  <p:nvPr/>
                </p:nvSpPr>
                <p:spPr>
                  <a:xfrm>
                    <a:off x="-831990" y="3928332"/>
                    <a:ext cx="179997" cy="179997"/>
                  </a:xfrm>
                  <a:prstGeom prst="rect">
                    <a:avLst/>
                  </a:prstGeom>
                  <a:blipFill>
                    <a:blip r:embed="rId14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69" name="bk object 22">
                    <a:extLst>
                      <a:ext uri="{FF2B5EF4-FFF2-40B4-BE49-F238E27FC236}">
                        <a16:creationId xmlns:a16="http://schemas.microsoft.com/office/drawing/2014/main" id="{26C5AC73-6CE0-7A45-880B-80FCB9D59B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8503" y="4489197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70" name="bk object 22">
                    <a:extLst>
                      <a:ext uri="{FF2B5EF4-FFF2-40B4-BE49-F238E27FC236}">
                        <a16:creationId xmlns:a16="http://schemas.microsoft.com/office/drawing/2014/main" id="{901A3FFE-984B-4742-8A16-BB9BC3582E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8503" y="4800923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</p:grpSp>
          </p:grpSp>
          <p:pic>
            <p:nvPicPr>
              <p:cNvPr id="29" name="Obrázek 28">
                <a:extLst>
                  <a:ext uri="{FF2B5EF4-FFF2-40B4-BE49-F238E27FC236}">
                    <a16:creationId xmlns:a16="http://schemas.microsoft.com/office/drawing/2014/main" id="{14A6DAEE-9445-784B-A0E8-5AAB6E41629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/>
              <a:srcRect l="16667" t="16249" r="18596" b="17084"/>
              <a:stretch/>
            </p:blipFill>
            <p:spPr>
              <a:xfrm>
                <a:off x="2297759" y="5470774"/>
                <a:ext cx="336763" cy="346799"/>
              </a:xfrm>
              <a:prstGeom prst="rect">
                <a:avLst/>
              </a:prstGeom>
            </p:spPr>
          </p:pic>
        </p:grpSp>
        <p:pic>
          <p:nvPicPr>
            <p:cNvPr id="8" name="Obrázek 7" descr="Obsah obrázku text&#10;&#10;Popis byl vytvořen automaticky">
              <a:extLst>
                <a:ext uri="{FF2B5EF4-FFF2-40B4-BE49-F238E27FC236}">
                  <a16:creationId xmlns:a16="http://schemas.microsoft.com/office/drawing/2014/main" id="{79BF4499-6B69-7E41-9C24-A60D6710D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/>
            <a:srcRect l="25416" t="17500" r="26667" b="19584"/>
            <a:stretch/>
          </p:blipFill>
          <p:spPr>
            <a:xfrm>
              <a:off x="2304618" y="5933293"/>
              <a:ext cx="335961" cy="441131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4EC938AE-CD2A-3B43-A6E0-B25AE45EF768}"/>
              </a:ext>
            </a:extLst>
          </p:cNvPr>
          <p:cNvSpPr/>
          <p:nvPr userDrawn="1"/>
        </p:nvSpPr>
        <p:spPr>
          <a:xfrm>
            <a:off x="8509587" y="5827793"/>
            <a:ext cx="3264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565"/>
              </a:spcBef>
            </a:pPr>
            <a:r>
              <a:rPr lang="cs-CZ" sz="4000" b="1" i="0" u="none" spc="-15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www.dzs.cz</a:t>
            </a:r>
            <a:endParaRPr lang="cs-CZ" sz="4000" b="1" i="0" u="none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2ACD9F81-E5A2-0F4A-B57D-9BEBF6FD3F7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496548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352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94206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83" y="5482638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83" y="596250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96BBCA7-1ED7-1A44-B217-6E065F361AB1}"/>
              </a:ext>
            </a:extLst>
          </p:cNvPr>
          <p:cNvGrpSpPr/>
          <p:nvPr/>
        </p:nvGrpSpPr>
        <p:grpSpPr>
          <a:xfrm>
            <a:off x="9668933" y="375597"/>
            <a:ext cx="2260038" cy="3025066"/>
            <a:chOff x="6543674" y="3228411"/>
            <a:chExt cx="1743075" cy="2333110"/>
          </a:xfrm>
        </p:grpSpPr>
        <p:pic>
          <p:nvPicPr>
            <p:cNvPr id="15" name="Grafický objekt 14">
              <a:extLst>
                <a:ext uri="{FF2B5EF4-FFF2-40B4-BE49-F238E27FC236}">
                  <a16:creationId xmlns:a16="http://schemas.microsoft.com/office/drawing/2014/main" id="{C37D3544-14D6-8049-9371-25D8BC4B1B2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238" r="71605"/>
            <a:stretch/>
          </p:blipFill>
          <p:spPr>
            <a:xfrm>
              <a:off x="6591299" y="3228411"/>
              <a:ext cx="1247775" cy="751960"/>
            </a:xfrm>
            <a:prstGeom prst="rect">
              <a:avLst/>
            </a:prstGeom>
          </p:spPr>
        </p:pic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62E4CC3C-0800-C248-810C-36ECFE9D63A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388" r="41455"/>
            <a:stretch/>
          </p:blipFill>
          <p:spPr>
            <a:xfrm>
              <a:off x="6619875" y="4028511"/>
              <a:ext cx="1247775" cy="751960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720420F8-38C9-1741-98A6-EBC1DD0F7285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923" r="934"/>
            <a:stretch/>
          </p:blipFill>
          <p:spPr>
            <a:xfrm>
              <a:off x="6543674" y="4809561"/>
              <a:ext cx="1743075" cy="751960"/>
            </a:xfrm>
            <a:prstGeom prst="rect">
              <a:avLst/>
            </a:prstGeom>
          </p:spPr>
        </p:pic>
      </p:grp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3621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1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94206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83" y="5482638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83" y="596250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ED9564B-8BE1-B543-B0D8-C34919851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965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214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12192000" cy="5401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C37D3544-14D6-8049-9371-25D8BC4B1B2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6541" y="5668904"/>
            <a:ext cx="5280115" cy="80051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6D8AABE-665C-7B45-8BD9-A6E3EC55E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CD5E066E-F853-AC40-8CEE-E49039BDA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7112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10" name="Zástupný text 23">
            <a:extLst>
              <a:ext uri="{FF2B5EF4-FFF2-40B4-BE49-F238E27FC236}">
                <a16:creationId xmlns:a16="http://schemas.microsoft.com/office/drawing/2014/main" id="{5B3CC7AD-4D84-024F-B37D-B87F97CCC3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182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12" name="Zástupný text 13">
            <a:extLst>
              <a:ext uri="{FF2B5EF4-FFF2-40B4-BE49-F238E27FC236}">
                <a16:creationId xmlns:a16="http://schemas.microsoft.com/office/drawing/2014/main" id="{F462099A-68BD-6148-B728-7140518329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</p:spTree>
    <p:extLst>
      <p:ext uri="{BB962C8B-B14F-4D97-AF65-F5344CB8AC3E}">
        <p14:creationId xmlns:p14="http://schemas.microsoft.com/office/powerpoint/2010/main" val="20899297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2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12192000" cy="5401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06D8AABE-665C-7B45-8BD9-A6E3EC55E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CD5E066E-F853-AC40-8CEE-E49039BDA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7112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10" name="Zástupný text 23">
            <a:extLst>
              <a:ext uri="{FF2B5EF4-FFF2-40B4-BE49-F238E27FC236}">
                <a16:creationId xmlns:a16="http://schemas.microsoft.com/office/drawing/2014/main" id="{5B3CC7AD-4D84-024F-B37D-B87F97CCC3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182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12" name="Zástupný text 13">
            <a:extLst>
              <a:ext uri="{FF2B5EF4-FFF2-40B4-BE49-F238E27FC236}">
                <a16:creationId xmlns:a16="http://schemas.microsoft.com/office/drawing/2014/main" id="{F462099A-68BD-6148-B728-7140518329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</p:spTree>
    <p:extLst>
      <p:ext uri="{BB962C8B-B14F-4D97-AF65-F5344CB8AC3E}">
        <p14:creationId xmlns:p14="http://schemas.microsoft.com/office/powerpoint/2010/main" val="29817892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1DA69DED-62B4-8543-9F02-813B555982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074" y="659017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7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" indent="0">
              <a:spcBef>
                <a:spcPts val="1000"/>
              </a:spcBef>
              <a:buNone/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541907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04717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96BBCA7-1ED7-1A44-B217-6E065F361AB1}"/>
              </a:ext>
            </a:extLst>
          </p:cNvPr>
          <p:cNvGrpSpPr/>
          <p:nvPr/>
        </p:nvGrpSpPr>
        <p:grpSpPr>
          <a:xfrm>
            <a:off x="9563281" y="409465"/>
            <a:ext cx="2238194" cy="2995828"/>
            <a:chOff x="6543674" y="3228411"/>
            <a:chExt cx="1743075" cy="2333110"/>
          </a:xfrm>
        </p:grpSpPr>
        <p:pic>
          <p:nvPicPr>
            <p:cNvPr id="15" name="Grafický objekt 14">
              <a:extLst>
                <a:ext uri="{FF2B5EF4-FFF2-40B4-BE49-F238E27FC236}">
                  <a16:creationId xmlns:a16="http://schemas.microsoft.com/office/drawing/2014/main" id="{C37D3544-14D6-8049-9371-25D8BC4B1B2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238" r="71605"/>
            <a:stretch/>
          </p:blipFill>
          <p:spPr>
            <a:xfrm>
              <a:off x="6591299" y="3228411"/>
              <a:ext cx="1247775" cy="751960"/>
            </a:xfrm>
            <a:prstGeom prst="rect">
              <a:avLst/>
            </a:prstGeom>
          </p:spPr>
        </p:pic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62E4CC3C-0800-C248-810C-36ECFE9D63A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388" r="41455"/>
            <a:stretch/>
          </p:blipFill>
          <p:spPr>
            <a:xfrm>
              <a:off x="6619875" y="4028511"/>
              <a:ext cx="1247775" cy="751960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720420F8-38C9-1741-98A6-EBC1DD0F7285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923" r="934"/>
            <a:stretch/>
          </p:blipFill>
          <p:spPr>
            <a:xfrm>
              <a:off x="6543674" y="4809561"/>
              <a:ext cx="1743075" cy="751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899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3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1DA69DED-62B4-8543-9F02-813B555982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074" y="659017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7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" indent="0">
              <a:spcBef>
                <a:spcPts val="1000"/>
              </a:spcBef>
              <a:buNone/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541907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04717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7D2D1A-027B-544D-8A62-534167B7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352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1DC1D3E0-4FD6-714D-AFC9-4E3E9074AE7B}"/>
              </a:ext>
            </a:extLst>
          </p:cNvPr>
          <p:cNvSpPr/>
          <p:nvPr/>
        </p:nvSpPr>
        <p:spPr>
          <a:xfrm flipH="1">
            <a:off x="9965266" y="0"/>
            <a:ext cx="22267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AC64D7B-0E76-9D43-832E-445B92163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48" y="552450"/>
            <a:ext cx="1219200" cy="1219200"/>
          </a:xfrm>
          <a:prstGeom prst="rect">
            <a:avLst/>
          </a:prstGeom>
        </p:spPr>
      </p:pic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DC281CEE-F17B-5D4C-9908-0F9519C672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1428243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70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kapitoly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A7D8B845-1B91-A94F-95A4-A4558EE6F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475" y="654602"/>
            <a:ext cx="4139392" cy="15472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0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19526585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660929"/>
            <a:ext cx="7550401" cy="42826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6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KAPITOLY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AC64D7B-0E76-9D43-832E-445B92163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462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1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056B86E-A29F-984E-A4F5-4A25185100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91622" y="563562"/>
            <a:ext cx="9249772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504236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lajd 3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1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386330C7-10EF-234F-8CF0-8E989DADB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EDB1EE38-22B7-CE4B-9147-F8CB466339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16447306-4D8E-5446-AD8A-5F2B71D0853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3728103"/>
            <a:ext cx="9289101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0010327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1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2B936-A718-6244-8A78-56594D02FC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91622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3F758DF-0780-AE4F-85E4-A82F7DA151C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59457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4076213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al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0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57D4918-26CD-7842-B8D4-D53B9E21C10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0AC99689-6A4A-8D43-BBBB-729392F45BB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681669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EA3FCB20-AFFE-B349-BD40-843A044143E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62751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7358055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lajd 3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1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386330C7-10EF-234F-8CF0-8E989DADB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EDB1EE38-22B7-CE4B-9147-F8CB466339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16447306-4D8E-5446-AD8A-5F2B71D0853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3728103"/>
            <a:ext cx="9289101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8470713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laj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1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851DE113-EE07-5543-97D3-FECB230492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A11B9449-A60F-8A4F-B974-80CBB0C7974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FAF56B11-DBC3-1346-876B-E8FB1608019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391622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55AACAFD-4D0B-4E4B-BFC8-76E08A5CCF8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59457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2469163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5F3BBD2-8D45-474E-A8DD-13B877B86D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563562"/>
            <a:ext cx="924977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4646670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3896339-F045-B443-B1FE-348883C717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91622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1FE4849-D4AC-5446-8753-8DD60AB97D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59457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9628652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4660711-E1A5-9D47-81AE-E8B1962C01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6E461C7E-CB2D-DE43-9D78-5D54073076F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681669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939DE23-D2AB-8E4B-8C7B-43DCEB49B7B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62751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4857721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3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9153D48-65C5-FD42-97D1-B911396D51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9AF23FD-2CB1-0249-97F8-D576097DBAF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DDD0C65F-9A2D-FF41-A4ED-A3EE6CC8413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3728103"/>
            <a:ext cx="9289101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2960120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87F2E46-59AD-6A45-9DCB-0CC7A08C65C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B4936AB-C8E7-5248-9FD6-F3280C6AD68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9037C40-4197-9441-8BDE-870880F45BB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391622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EA13301A-1D4A-CF4E-ABC6-6F7F9F492FA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59457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1905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1" y="0"/>
            <a:ext cx="12192000" cy="140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E8E9798-0131-CC46-91B1-FC01B28D4EA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0" y="1858295"/>
            <a:ext cx="1114856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93357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laj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1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851DE113-EE07-5543-97D3-FECB230492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A11B9449-A60F-8A4F-B974-80CBB0C7974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FAF56B11-DBC3-1346-876B-E8FB1608019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391622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55AACAFD-4D0B-4E4B-BFC8-76E08A5CCF8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59457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0972318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1" y="0"/>
            <a:ext cx="12192000" cy="140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DF7FFCF-AD41-4B41-AD5B-205A36B515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0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3C3517F-1283-CE45-A5AF-B3006FCF8F0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348779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7615014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1" y="0"/>
            <a:ext cx="12192000" cy="140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A4C384CD-CF7E-644C-A97B-05C2B5F5DB2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1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F36512F4-5FBB-404A-8111-BCBD2F0C79F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66192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38479DB9-5EC9-6942-9B3D-A3D0407D5B5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74804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8400283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3" y="0"/>
            <a:ext cx="48271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1" y="483563"/>
            <a:ext cx="3678140" cy="590660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4000" b="1" i="0" kern="120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3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Nadpis slajdu</a:t>
            </a:r>
          </a:p>
          <a:p>
            <a:pPr lvl="1"/>
            <a:r>
              <a:rPr lang="cs-CZ"/>
              <a:t>text</a:t>
            </a:r>
          </a:p>
          <a:p>
            <a:pPr lvl="1"/>
            <a:r>
              <a:rPr lang="cs-CZ"/>
              <a:t>text</a:t>
            </a:r>
          </a:p>
          <a:p>
            <a:pPr lvl="2"/>
            <a:r>
              <a:rPr lang="cs-CZ"/>
              <a:t>dd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27180" y="0"/>
            <a:ext cx="7364820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91421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3" y="0"/>
            <a:ext cx="48271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1" y="1344801"/>
            <a:ext cx="3678140" cy="15897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27180" y="0"/>
            <a:ext cx="7364820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2478DA6B-1E14-EE45-BFC8-1E028D97E4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721" y="3666660"/>
            <a:ext cx="3678140" cy="15897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2560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4" y="4018"/>
            <a:ext cx="73648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64816" y="0"/>
            <a:ext cx="4827183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3D089F9-675C-874C-992F-F22EF8E935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721" y="1344801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5" name="Zástupný text 13">
            <a:extLst>
              <a:ext uri="{FF2B5EF4-FFF2-40B4-BE49-F238E27FC236}">
                <a16:creationId xmlns:a16="http://schemas.microsoft.com/office/drawing/2014/main" id="{96C04B76-6BAB-2243-B573-39BEEBA247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721" y="2931554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7" name="Zástupný text 13">
            <a:extLst>
              <a:ext uri="{FF2B5EF4-FFF2-40B4-BE49-F238E27FC236}">
                <a16:creationId xmlns:a16="http://schemas.microsoft.com/office/drawing/2014/main" id="{73F1FE35-D7E5-8B4E-9CF4-F70764E2B2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721" y="4545201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3773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5522F9F-8AAD-0049-9910-F86D6BE3B1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551" y="570271"/>
            <a:ext cx="11109843" cy="57715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7344358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23">
            <a:extLst>
              <a:ext uri="{FF2B5EF4-FFF2-40B4-BE49-F238E27FC236}">
                <a16:creationId xmlns:a16="http://schemas.microsoft.com/office/drawing/2014/main" id="{F3C2AB5C-E31D-A14A-B055-D8D9439E05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12" y="5409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</a:t>
            </a:r>
          </a:p>
        </p:txBody>
      </p:sp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2E2D2880-8488-4846-9A6C-6FAD1069D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12" y="590354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osobní e-mail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0F620B5-A088-EA42-9FA0-0E60225C3A6C}"/>
              </a:ext>
            </a:extLst>
          </p:cNvPr>
          <p:cNvSpPr/>
          <p:nvPr/>
        </p:nvSpPr>
        <p:spPr>
          <a:xfrm flipH="1">
            <a:off x="9965266" y="0"/>
            <a:ext cx="22267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7C19A53-6CCB-D146-828E-89B25F7FA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48" y="552450"/>
            <a:ext cx="1219200" cy="1219200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D33486C7-AA47-CA4F-AA96-C379ECCF5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19" y="1484671"/>
            <a:ext cx="8061841" cy="33545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Poděkování nebo jiné sdělení</a:t>
            </a:r>
          </a:p>
        </p:txBody>
      </p:sp>
    </p:spTree>
    <p:extLst>
      <p:ext uri="{BB962C8B-B14F-4D97-AF65-F5344CB8AC3E}">
        <p14:creationId xmlns:p14="http://schemas.microsoft.com/office/powerpoint/2010/main" val="2845160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530;p95">
            <a:extLst>
              <a:ext uri="{FF2B5EF4-FFF2-40B4-BE49-F238E27FC236}">
                <a16:creationId xmlns:a16="http://schemas.microsoft.com/office/drawing/2014/main" id="{D6FD9B01-FF5F-5440-998F-86A012D10E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" name="Skupina 171">
            <a:extLst>
              <a:ext uri="{FF2B5EF4-FFF2-40B4-BE49-F238E27FC236}">
                <a16:creationId xmlns:a16="http://schemas.microsoft.com/office/drawing/2014/main" id="{BC5BB1E7-6432-FD49-AD62-13A20943D2BD}"/>
              </a:ext>
            </a:extLst>
          </p:cNvPr>
          <p:cNvGrpSpPr/>
          <p:nvPr/>
        </p:nvGrpSpPr>
        <p:grpSpPr>
          <a:xfrm>
            <a:off x="572597" y="1535677"/>
            <a:ext cx="4289966" cy="1397213"/>
            <a:chOff x="743094" y="3826016"/>
            <a:chExt cx="3062426" cy="994794"/>
          </a:xfrm>
        </p:grpSpPr>
        <p:sp>
          <p:nvSpPr>
            <p:cNvPr id="173" name="Obdélník 172">
              <a:extLst>
                <a:ext uri="{FF2B5EF4-FFF2-40B4-BE49-F238E27FC236}">
                  <a16:creationId xmlns:a16="http://schemas.microsoft.com/office/drawing/2014/main" id="{4928F314-8C7A-9046-8FEF-E7CA4B300FA2}"/>
                </a:ext>
              </a:extLst>
            </p:cNvPr>
            <p:cNvSpPr/>
            <p:nvPr/>
          </p:nvSpPr>
          <p:spPr>
            <a:xfrm>
              <a:off x="754471" y="3826016"/>
              <a:ext cx="3051049" cy="994794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  <a:spcAft>
                  <a:spcPts val="600"/>
                </a:spcAft>
              </a:pPr>
              <a:r>
                <a:rPr lang="cs-CZ" sz="1800" b="1" i="0"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Dům zahraniční </a:t>
              </a:r>
              <a:r>
                <a:rPr lang="cs-CZ" sz="1800" b="1" i="0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spolupráce</a:t>
              </a:r>
              <a:r>
                <a:rPr lang="cs-CZ" sz="1800" b="1" i="0" spc="-5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</a:t>
              </a:r>
              <a:r>
                <a:rPr lang="cs-CZ" sz="1800" b="1" i="0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(DZS)</a:t>
              </a:r>
            </a:p>
            <a:p>
              <a:pPr marR="5826614">
                <a:lnSpc>
                  <a:spcPct val="100000"/>
                </a:lnSpc>
              </a:pP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 </a:t>
              </a:r>
              <a:r>
                <a:rPr lang="cs-CZ" sz="18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Poříčí</a:t>
              </a:r>
              <a:r>
                <a:rPr lang="cs-CZ" sz="1800" spc="-1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1035/4, 110 00 Praha</a:t>
              </a:r>
              <a:r>
                <a:rPr lang="cs-CZ" sz="1800" spc="-5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  <a:p>
              <a:pPr marL="287993">
                <a:lnSpc>
                  <a:spcPct val="100000"/>
                </a:lnSpc>
                <a:spcBef>
                  <a:spcPts val="100"/>
                </a:spcBef>
              </a:pP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+420 221 850</a:t>
              </a:r>
              <a:r>
                <a:rPr lang="cs-CZ" sz="18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</a:t>
              </a:r>
            </a:p>
            <a:p>
              <a:pPr marL="287993">
                <a:lnSpc>
                  <a:spcPct val="100000"/>
                </a:lnSpc>
              </a:pPr>
              <a:r>
                <a:rPr lang="cs-CZ" sz="18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info@dzs.cz</a:t>
              </a:r>
              <a:endParaRPr lang="cs-CZ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74" name="Skupina 173">
              <a:extLst>
                <a:ext uri="{FF2B5EF4-FFF2-40B4-BE49-F238E27FC236}">
                  <a16:creationId xmlns:a16="http://schemas.microsoft.com/office/drawing/2014/main" id="{5D846C80-61D6-4641-93EC-FC01C42E1696}"/>
                </a:ext>
              </a:extLst>
            </p:cNvPr>
            <p:cNvGrpSpPr/>
            <p:nvPr/>
          </p:nvGrpSpPr>
          <p:grpSpPr>
            <a:xfrm>
              <a:off x="743094" y="4282165"/>
              <a:ext cx="155403" cy="370422"/>
              <a:chOff x="480702" y="4318990"/>
              <a:chExt cx="102349" cy="243962"/>
            </a:xfrm>
          </p:grpSpPr>
          <p:sp>
            <p:nvSpPr>
              <p:cNvPr id="175" name="object 3">
                <a:extLst>
                  <a:ext uri="{FF2B5EF4-FFF2-40B4-BE49-F238E27FC236}">
                    <a16:creationId xmlns:a16="http://schemas.microsoft.com/office/drawing/2014/main" id="{EE339B78-DE4C-CE4B-B589-DF491579E13D}"/>
                  </a:ext>
                </a:extLst>
              </p:cNvPr>
              <p:cNvSpPr/>
              <p:nvPr/>
            </p:nvSpPr>
            <p:spPr>
              <a:xfrm>
                <a:off x="480702" y="4318990"/>
                <a:ext cx="102349" cy="10234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76" name="object 4">
                <a:extLst>
                  <a:ext uri="{FF2B5EF4-FFF2-40B4-BE49-F238E27FC236}">
                    <a16:creationId xmlns:a16="http://schemas.microsoft.com/office/drawing/2014/main" id="{4313E9D2-AF71-E249-9276-5CC49D769BBE}"/>
                  </a:ext>
                </a:extLst>
              </p:cNvPr>
              <p:cNvSpPr/>
              <p:nvPr/>
            </p:nvSpPr>
            <p:spPr>
              <a:xfrm>
                <a:off x="484954" y="4468953"/>
                <a:ext cx="94062" cy="939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</p:grpSp>
      <p:grpSp>
        <p:nvGrpSpPr>
          <p:cNvPr id="186" name="Skupina 185">
            <a:extLst>
              <a:ext uri="{FF2B5EF4-FFF2-40B4-BE49-F238E27FC236}">
                <a16:creationId xmlns:a16="http://schemas.microsoft.com/office/drawing/2014/main" id="{68557213-65A1-CD44-9F32-E1CEAF3503E7}"/>
              </a:ext>
            </a:extLst>
          </p:cNvPr>
          <p:cNvGrpSpPr/>
          <p:nvPr/>
        </p:nvGrpSpPr>
        <p:grpSpPr>
          <a:xfrm>
            <a:off x="593896" y="3048177"/>
            <a:ext cx="4360759" cy="532604"/>
            <a:chOff x="765959" y="3549344"/>
            <a:chExt cx="4372234" cy="532604"/>
          </a:xfrm>
        </p:grpSpPr>
        <p:grpSp>
          <p:nvGrpSpPr>
            <p:cNvPr id="187" name="Skupina 186">
              <a:extLst>
                <a:ext uri="{FF2B5EF4-FFF2-40B4-BE49-F238E27FC236}">
                  <a16:creationId xmlns:a16="http://schemas.microsoft.com/office/drawing/2014/main" id="{03F773FE-7116-AC47-A0C7-137C78071922}"/>
                </a:ext>
              </a:extLst>
            </p:cNvPr>
            <p:cNvGrpSpPr/>
            <p:nvPr/>
          </p:nvGrpSpPr>
          <p:grpSpPr>
            <a:xfrm>
              <a:off x="765959" y="3563301"/>
              <a:ext cx="518647" cy="518647"/>
              <a:chOff x="-898503" y="3171247"/>
              <a:chExt cx="313055" cy="313055"/>
            </a:xfrm>
          </p:grpSpPr>
          <p:sp>
            <p:nvSpPr>
              <p:cNvPr id="190" name="bk object 18">
                <a:extLst>
                  <a:ext uri="{FF2B5EF4-FFF2-40B4-BE49-F238E27FC236}">
                    <a16:creationId xmlns:a16="http://schemas.microsoft.com/office/drawing/2014/main" id="{0B1BB5A5-0E65-B440-9F61-EBD223905997}"/>
                  </a:ext>
                </a:extLst>
              </p:cNvPr>
              <p:cNvSpPr/>
              <p:nvPr/>
            </p:nvSpPr>
            <p:spPr>
              <a:xfrm>
                <a:off x="-898503" y="3171247"/>
                <a:ext cx="313055" cy="313055"/>
              </a:xfrm>
              <a:custGeom>
                <a:avLst/>
                <a:gdLst/>
                <a:ahLst/>
                <a:cxnLst/>
                <a:rect l="l" t="t" r="r" b="b"/>
                <a:pathLst>
                  <a:path w="313055" h="313054">
                    <a:moveTo>
                      <a:pt x="0" y="313004"/>
                    </a:moveTo>
                    <a:lnTo>
                      <a:pt x="313004" y="313004"/>
                    </a:lnTo>
                    <a:lnTo>
                      <a:pt x="313004" y="0"/>
                    </a:lnTo>
                    <a:lnTo>
                      <a:pt x="0" y="0"/>
                    </a:lnTo>
                    <a:lnTo>
                      <a:pt x="0" y="313004"/>
                    </a:lnTo>
                    <a:close/>
                  </a:path>
                </a:pathLst>
              </a:custGeom>
              <a:noFill/>
              <a:ln w="63500">
                <a:solidFill>
                  <a:srgbClr val="000000"/>
                </a:solidFill>
                <a:miter lim="800000"/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91" name="object 12">
                <a:extLst>
                  <a:ext uri="{FF2B5EF4-FFF2-40B4-BE49-F238E27FC236}">
                    <a16:creationId xmlns:a16="http://schemas.microsoft.com/office/drawing/2014/main" id="{8ACC5FD1-3BE3-BD4B-B0B3-E95D6D97E345}"/>
                  </a:ext>
                </a:extLst>
              </p:cNvPr>
              <p:cNvSpPr/>
              <p:nvPr/>
            </p:nvSpPr>
            <p:spPr>
              <a:xfrm>
                <a:off x="-842273" y="3227438"/>
                <a:ext cx="200558" cy="20057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sp>
          <p:nvSpPr>
            <p:cNvPr id="188" name="Obdélník 187">
              <a:extLst>
                <a:ext uri="{FF2B5EF4-FFF2-40B4-BE49-F238E27FC236}">
                  <a16:creationId xmlns:a16="http://schemas.microsoft.com/office/drawing/2014/main" id="{CDA59468-9915-9447-B9E3-63422C142AB4}"/>
                </a:ext>
              </a:extLst>
            </p:cNvPr>
            <p:cNvSpPr/>
            <p:nvPr/>
          </p:nvSpPr>
          <p:spPr>
            <a:xfrm>
              <a:off x="1485191" y="3549344"/>
              <a:ext cx="3653002" cy="300188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marR="3875943">
                <a:lnSpc>
                  <a:spcPct val="100000"/>
                </a:lnSpc>
              </a:pPr>
              <a:r>
                <a:rPr lang="en" sz="1600" b="1" i="1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Facebook  </a:t>
              </a:r>
              <a:br>
                <a:rPr lang="en" sz="1600" b="1" i="1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5"/>
                </a:rPr>
                <a:t>Dům zahraniční spolupráce – DZS</a:t>
              </a:r>
              <a:br>
                <a:rPr lang="en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6"/>
                </a:rPr>
                <a:t>Erasmus+ Česká republika</a:t>
              </a:r>
              <a:br>
                <a:rPr lang="en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7"/>
                </a:rPr>
                <a:t>Evropské příležitosti pro mladé</a:t>
              </a:r>
              <a:br>
                <a:rPr lang="en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8"/>
                </a:rPr>
                <a:t>Study in the Czech Republic</a:t>
              </a:r>
              <a:endPara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C302EF39-CC17-AA4F-916B-901076A8614D}"/>
              </a:ext>
            </a:extLst>
          </p:cNvPr>
          <p:cNvSpPr/>
          <p:nvPr/>
        </p:nvSpPr>
        <p:spPr>
          <a:xfrm>
            <a:off x="476252" y="738209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36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Kontakty</a:t>
            </a:r>
          </a:p>
        </p:txBody>
      </p:sp>
      <p:pic>
        <p:nvPicPr>
          <p:cNvPr id="67" name="Obrázek 66">
            <a:extLst>
              <a:ext uri="{FF2B5EF4-FFF2-40B4-BE49-F238E27FC236}">
                <a16:creationId xmlns:a16="http://schemas.microsoft.com/office/drawing/2014/main" id="{ADDEAF20-D808-2343-93C6-1050A1D0E5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6548" y="552450"/>
            <a:ext cx="1219200" cy="121920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AF7C5D32-3719-5340-BBC7-495BB2F481C9}"/>
              </a:ext>
            </a:extLst>
          </p:cNvPr>
          <p:cNvGrpSpPr/>
          <p:nvPr/>
        </p:nvGrpSpPr>
        <p:grpSpPr>
          <a:xfrm>
            <a:off x="593896" y="4341872"/>
            <a:ext cx="6475991" cy="2406584"/>
            <a:chOff x="2210211" y="4341872"/>
            <a:chExt cx="6475991" cy="2406584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FB6AB576-BE39-D941-8D7D-1EBC738AF421}"/>
                </a:ext>
              </a:extLst>
            </p:cNvPr>
            <p:cNvGrpSpPr/>
            <p:nvPr userDrawn="1"/>
          </p:nvGrpSpPr>
          <p:grpSpPr>
            <a:xfrm>
              <a:off x="2210211" y="4341872"/>
              <a:ext cx="6475991" cy="2406584"/>
              <a:chOff x="2210211" y="4341872"/>
              <a:chExt cx="6475991" cy="2406584"/>
            </a:xfrm>
          </p:grpSpPr>
          <p:grpSp>
            <p:nvGrpSpPr>
              <p:cNvPr id="177" name="Skupina 176">
                <a:extLst>
                  <a:ext uri="{FF2B5EF4-FFF2-40B4-BE49-F238E27FC236}">
                    <a16:creationId xmlns:a16="http://schemas.microsoft.com/office/drawing/2014/main" id="{504BBD89-1715-EC49-8436-E898FDEA0D27}"/>
                  </a:ext>
                </a:extLst>
              </p:cNvPr>
              <p:cNvGrpSpPr/>
              <p:nvPr userDrawn="1"/>
            </p:nvGrpSpPr>
            <p:grpSpPr>
              <a:xfrm>
                <a:off x="2210211" y="4341872"/>
                <a:ext cx="6475991" cy="2406584"/>
                <a:chOff x="765959" y="4992738"/>
                <a:chExt cx="6493034" cy="2406581"/>
              </a:xfrm>
            </p:grpSpPr>
            <p:sp>
              <p:nvSpPr>
                <p:cNvPr id="178" name="Obdélník 177">
                  <a:extLst>
                    <a:ext uri="{FF2B5EF4-FFF2-40B4-BE49-F238E27FC236}">
                      <a16:creationId xmlns:a16="http://schemas.microsoft.com/office/drawing/2014/main" id="{BD8076D5-A770-714F-8CEE-2B22E54C9583}"/>
                    </a:ext>
                  </a:extLst>
                </p:cNvPr>
                <p:cNvSpPr/>
                <p:nvPr/>
              </p:nvSpPr>
              <p:spPr>
                <a:xfrm>
                  <a:off x="1487904" y="5026826"/>
                  <a:ext cx="5771089" cy="2372493"/>
                </a:xfrm>
                <a:prstGeom prst="rect">
                  <a:avLst/>
                </a:prstGeom>
              </p:spPr>
              <p:txBody>
                <a:bodyPr wrap="none" lIns="0" tIns="0" rIns="0" bIns="0">
                  <a:no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720"/>
                    </a:spcBef>
                  </a:pPr>
                  <a:r>
                    <a:rPr lang="en" sz="1600" b="1" i="1" spc="-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Instagram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0"/>
                    </a:rPr>
                    <a:t>@dzs_cz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2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Twitter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1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1"/>
                    </a:rPr>
                    <a:t>@dzs_cz</a:t>
                  </a:r>
                  <a:endParaRPr lang="en" sz="1600" spc="-1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LinkedIn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2"/>
                    </a:rPr>
                    <a:t>Dům zahraniční spolupráce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2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YouTube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1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3"/>
                    </a:rPr>
                    <a:t>Dům zahraniční spolupráce DZS</a:t>
                  </a:r>
                  <a:endParaRPr lang="cs-CZ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179" name="Skupina 178">
                  <a:extLst>
                    <a:ext uri="{FF2B5EF4-FFF2-40B4-BE49-F238E27FC236}">
                      <a16:creationId xmlns:a16="http://schemas.microsoft.com/office/drawing/2014/main" id="{160C8E01-1DDD-8E4A-AF38-4D04CEA7F6D0}"/>
                    </a:ext>
                  </a:extLst>
                </p:cNvPr>
                <p:cNvGrpSpPr/>
                <p:nvPr/>
              </p:nvGrpSpPr>
              <p:grpSpPr>
                <a:xfrm>
                  <a:off x="765959" y="4992738"/>
                  <a:ext cx="518647" cy="2074460"/>
                  <a:chOff x="-898503" y="3861835"/>
                  <a:chExt cx="313055" cy="1252143"/>
                </a:xfrm>
              </p:grpSpPr>
              <p:sp>
                <p:nvSpPr>
                  <p:cNvPr id="181" name="bk object 20">
                    <a:extLst>
                      <a:ext uri="{FF2B5EF4-FFF2-40B4-BE49-F238E27FC236}">
                        <a16:creationId xmlns:a16="http://schemas.microsoft.com/office/drawing/2014/main" id="{0BA8C788-ED33-FC48-810D-17E3EFB536AF}"/>
                      </a:ext>
                    </a:extLst>
                  </p:cNvPr>
                  <p:cNvSpPr/>
                  <p:nvPr/>
                </p:nvSpPr>
                <p:spPr>
                  <a:xfrm>
                    <a:off x="-898503" y="3861835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3" name="bk object 22">
                    <a:extLst>
                      <a:ext uri="{FF2B5EF4-FFF2-40B4-BE49-F238E27FC236}">
                        <a16:creationId xmlns:a16="http://schemas.microsoft.com/office/drawing/2014/main" id="{7A3AB74E-8067-E047-BE79-0688AE170A5A}"/>
                      </a:ext>
                    </a:extLst>
                  </p:cNvPr>
                  <p:cNvSpPr/>
                  <p:nvPr/>
                </p:nvSpPr>
                <p:spPr>
                  <a:xfrm>
                    <a:off x="-898503" y="4174852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4" name="object 5">
                    <a:extLst>
                      <a:ext uri="{FF2B5EF4-FFF2-40B4-BE49-F238E27FC236}">
                        <a16:creationId xmlns:a16="http://schemas.microsoft.com/office/drawing/2014/main" id="{B7CB8557-0CBD-D841-B294-DC154E13E17F}"/>
                      </a:ext>
                    </a:extLst>
                  </p:cNvPr>
                  <p:cNvSpPr/>
                  <p:nvPr/>
                </p:nvSpPr>
                <p:spPr>
                  <a:xfrm>
                    <a:off x="-849988" y="4243882"/>
                    <a:ext cx="219621" cy="177457"/>
                  </a:xfrm>
                  <a:prstGeom prst="rect">
                    <a:avLst/>
                  </a:prstGeom>
                  <a:blipFill>
                    <a:blip r:embed="rId14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5" name="object 6">
                    <a:extLst>
                      <a:ext uri="{FF2B5EF4-FFF2-40B4-BE49-F238E27FC236}">
                        <a16:creationId xmlns:a16="http://schemas.microsoft.com/office/drawing/2014/main" id="{001C9EDA-0DA9-6444-B906-19BB22B9FE9A}"/>
                      </a:ext>
                    </a:extLst>
                  </p:cNvPr>
                  <p:cNvSpPr/>
                  <p:nvPr/>
                </p:nvSpPr>
                <p:spPr>
                  <a:xfrm>
                    <a:off x="-831990" y="3928332"/>
                    <a:ext cx="179997" cy="179997"/>
                  </a:xfrm>
                  <a:prstGeom prst="rect">
                    <a:avLst/>
                  </a:prstGeom>
                  <a:blipFill>
                    <a:blip r:embed="rId15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69" name="bk object 22">
                    <a:extLst>
                      <a:ext uri="{FF2B5EF4-FFF2-40B4-BE49-F238E27FC236}">
                        <a16:creationId xmlns:a16="http://schemas.microsoft.com/office/drawing/2014/main" id="{26C5AC73-6CE0-7A45-880B-80FCB9D59B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8503" y="4489197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70" name="bk object 22">
                    <a:extLst>
                      <a:ext uri="{FF2B5EF4-FFF2-40B4-BE49-F238E27FC236}">
                        <a16:creationId xmlns:a16="http://schemas.microsoft.com/office/drawing/2014/main" id="{901A3FFE-984B-4742-8A16-BB9BC3582E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8503" y="4800923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</p:grpSp>
          </p:grpSp>
          <p:pic>
            <p:nvPicPr>
              <p:cNvPr id="29" name="Obrázek 28">
                <a:extLst>
                  <a:ext uri="{FF2B5EF4-FFF2-40B4-BE49-F238E27FC236}">
                    <a16:creationId xmlns:a16="http://schemas.microsoft.com/office/drawing/2014/main" id="{14A6DAEE-9445-784B-A0E8-5AAB6E41629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l="16667" t="16249" r="18596" b="17084"/>
              <a:stretch/>
            </p:blipFill>
            <p:spPr>
              <a:xfrm>
                <a:off x="2297759" y="5470774"/>
                <a:ext cx="336763" cy="346799"/>
              </a:xfrm>
              <a:prstGeom prst="rect">
                <a:avLst/>
              </a:prstGeom>
            </p:spPr>
          </p:pic>
        </p:grpSp>
        <p:pic>
          <p:nvPicPr>
            <p:cNvPr id="8" name="Obrázek 7" descr="Obsah obrázku text&#10;&#10;Popis byl vytvořen automaticky">
              <a:extLst>
                <a:ext uri="{FF2B5EF4-FFF2-40B4-BE49-F238E27FC236}">
                  <a16:creationId xmlns:a16="http://schemas.microsoft.com/office/drawing/2014/main" id="{79BF4499-6B69-7E41-9C24-A60D6710D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/>
            <a:srcRect l="25416" t="17500" r="26667" b="19584"/>
            <a:stretch/>
          </p:blipFill>
          <p:spPr>
            <a:xfrm>
              <a:off x="2304618" y="5933293"/>
              <a:ext cx="335961" cy="441131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4EC938AE-CD2A-3B43-A6E0-B25AE45EF768}"/>
              </a:ext>
            </a:extLst>
          </p:cNvPr>
          <p:cNvSpPr/>
          <p:nvPr/>
        </p:nvSpPr>
        <p:spPr>
          <a:xfrm>
            <a:off x="8509587" y="5827793"/>
            <a:ext cx="3264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565"/>
              </a:spcBef>
            </a:pPr>
            <a:r>
              <a:rPr lang="cs-CZ" sz="4000" b="1" i="0" u="none" spc="-15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www.dzs.cz</a:t>
            </a:r>
            <a:endParaRPr lang="cs-CZ" sz="4000" b="1" i="0" u="none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170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70F3A1F6-5867-6A41-A661-2131C38660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0555" y="2832643"/>
            <a:ext cx="2452624" cy="3656976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2B936-A718-6244-8A78-56594D02FC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91622" y="563562"/>
            <a:ext cx="9249772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Vložte 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2649167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ul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B58A9C2E-AAA1-D5F4-7337-F8A0B354F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324001" y="6072187"/>
            <a:ext cx="2147737" cy="427361"/>
          </a:xfrm>
          <a:prstGeom prst="rect">
            <a:avLst/>
          </a:prstGeom>
        </p:spPr>
      </p:pic>
      <p:pic>
        <p:nvPicPr>
          <p:cNvPr id="3" name="Obrázek 2" descr="Obsah obrázku kniha, knihovna, Publikace, osoba&#10;&#10;Popis byl vytvořen automaticky">
            <a:extLst>
              <a:ext uri="{FF2B5EF4-FFF2-40B4-BE49-F238E27FC236}">
                <a16:creationId xmlns:a16="http://schemas.microsoft.com/office/drawing/2014/main" id="{B389CB29-5780-8BA8-232B-A7803D291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4" r="39272"/>
          <a:stretch/>
        </p:blipFill>
        <p:spPr>
          <a:xfrm>
            <a:off x="7997371" y="324001"/>
            <a:ext cx="3870628" cy="54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3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  <p15:guide id="2" pos="74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5F3BBD2-8D45-474E-A8DD-13B877B86D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563562"/>
            <a:ext cx="924977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8114463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015D842-B0EB-A94E-AB23-9D771D56C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128" r="16826"/>
          <a:stretch/>
        </p:blipFill>
        <p:spPr>
          <a:xfrm>
            <a:off x="8003357" y="320675"/>
            <a:ext cx="3870415" cy="540795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EE9006F-EFD2-0B0F-C376-BB1DDD314C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9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3896339-F045-B443-B1FE-348883C717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91622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1FE4849-D4AC-5446-8753-8DD60AB97D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59457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704586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4660711-E1A5-9D47-81AE-E8B1962C01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6E461C7E-CB2D-DE43-9D78-5D54073076F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681669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939DE23-D2AB-8E4B-8C7B-43DCEB49B7B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62751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79866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3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9153D48-65C5-FD42-97D1-B911396D51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9AF23FD-2CB1-0249-97F8-D576097DBAF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DDD0C65F-9A2D-FF41-A4ED-A3EE6CC8413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3728103"/>
            <a:ext cx="9289101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640316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slaj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87F2E46-59AD-6A45-9DCB-0CC7A08C65C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B4936AB-C8E7-5248-9FD6-F3280C6AD68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9037C40-4197-9441-8BDE-870880F45BB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391622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EA13301A-1D4A-CF4E-ABC6-6F7F9F492FA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59457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50257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1" y="0"/>
            <a:ext cx="12192000" cy="140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E8E9798-0131-CC46-91B1-FC01B28D4EA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0" y="1858295"/>
            <a:ext cx="1114856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32559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1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94206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83" y="5482638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83" y="596250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ED9564B-8BE1-B543-B0D8-C34919851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965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53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1" y="0"/>
            <a:ext cx="12192000" cy="140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DF7FFCF-AD41-4B41-AD5B-205A36B515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0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3C3517F-1283-CE45-A5AF-B3006FCF8F0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348779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98143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1" y="0"/>
            <a:ext cx="12192000" cy="140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A4C384CD-CF7E-644C-A97B-05C2B5F5DB2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1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F36512F4-5FBB-404A-8111-BCBD2F0C79F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66192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38479DB9-5EC9-6942-9B3D-A3D0407D5B5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74804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772493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3" y="0"/>
            <a:ext cx="48271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1" y="483563"/>
            <a:ext cx="3678140" cy="590660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4000" b="1" i="0" kern="120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3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Nadpis slajdu</a:t>
            </a:r>
          </a:p>
          <a:p>
            <a:pPr lvl="1"/>
            <a:r>
              <a:rPr lang="cs-CZ"/>
              <a:t>text</a:t>
            </a:r>
          </a:p>
          <a:p>
            <a:pPr lvl="1"/>
            <a:r>
              <a:rPr lang="cs-CZ"/>
              <a:t>text</a:t>
            </a:r>
          </a:p>
          <a:p>
            <a:pPr lvl="2"/>
            <a:r>
              <a:rPr lang="cs-CZ"/>
              <a:t>dd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27180" y="0"/>
            <a:ext cx="7364820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132853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3" y="0"/>
            <a:ext cx="48271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1" y="1344801"/>
            <a:ext cx="3678140" cy="15897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27180" y="0"/>
            <a:ext cx="7364820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2478DA6B-1E14-EE45-BFC8-1E028D97E4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721" y="3666660"/>
            <a:ext cx="3678140" cy="15897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426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4" y="4018"/>
            <a:ext cx="73648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20AAD3A2-CFB4-1649-A029-2B4E7585DA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64816" y="0"/>
            <a:ext cx="4827183" cy="685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3D089F9-675C-874C-992F-F22EF8E935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721" y="1344801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5" name="Zástupný text 13">
            <a:extLst>
              <a:ext uri="{FF2B5EF4-FFF2-40B4-BE49-F238E27FC236}">
                <a16:creationId xmlns:a16="http://schemas.microsoft.com/office/drawing/2014/main" id="{96C04B76-6BAB-2243-B573-39BEEBA247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721" y="2931554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  <p:sp>
        <p:nvSpPr>
          <p:cNvPr id="17" name="Zástupný text 13">
            <a:extLst>
              <a:ext uri="{FF2B5EF4-FFF2-40B4-BE49-F238E27FC236}">
                <a16:creationId xmlns:a16="http://schemas.microsoft.com/office/drawing/2014/main" id="{73F1FE35-D7E5-8B4E-9CF4-F70764E2B2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721" y="4545201"/>
            <a:ext cx="6081098" cy="123891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cs-CZ" sz="3200" b="1" i="0" u="heavy" kern="1200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HESLO</a:t>
            </a:r>
          </a:p>
          <a:p>
            <a:pPr lvl="1"/>
            <a:r>
              <a:rPr lang="cs-CZ"/>
              <a:t>Text text</a:t>
            </a:r>
          </a:p>
          <a:p>
            <a:pPr lvl="2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51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5522F9F-8AAD-0049-9910-F86D6BE3B1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551" y="570271"/>
            <a:ext cx="11109843" cy="57715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735679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23">
            <a:extLst>
              <a:ext uri="{FF2B5EF4-FFF2-40B4-BE49-F238E27FC236}">
                <a16:creationId xmlns:a16="http://schemas.microsoft.com/office/drawing/2014/main" id="{F3C2AB5C-E31D-A14A-B055-D8D9439E05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912" y="5409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</a:t>
            </a:r>
          </a:p>
        </p:txBody>
      </p:sp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2E2D2880-8488-4846-9A6C-6FAD1069D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12" y="590354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osobní e-mail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0F620B5-A088-EA42-9FA0-0E60225C3A6C}"/>
              </a:ext>
            </a:extLst>
          </p:cNvPr>
          <p:cNvSpPr/>
          <p:nvPr/>
        </p:nvSpPr>
        <p:spPr>
          <a:xfrm flipH="1">
            <a:off x="9965266" y="0"/>
            <a:ext cx="22267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7C19A53-6CCB-D146-828E-89B25F7FA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48" y="552450"/>
            <a:ext cx="1219200" cy="1219200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D33486C7-AA47-CA4F-AA96-C379ECCF5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19" y="1484671"/>
            <a:ext cx="8061841" cy="33545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Poděkování nebo jiné sdělení</a:t>
            </a:r>
          </a:p>
        </p:txBody>
      </p:sp>
    </p:spTree>
    <p:extLst>
      <p:ext uri="{BB962C8B-B14F-4D97-AF65-F5344CB8AC3E}">
        <p14:creationId xmlns:p14="http://schemas.microsoft.com/office/powerpoint/2010/main" val="3283780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530;p95">
            <a:extLst>
              <a:ext uri="{FF2B5EF4-FFF2-40B4-BE49-F238E27FC236}">
                <a16:creationId xmlns:a16="http://schemas.microsoft.com/office/drawing/2014/main" id="{D6FD9B01-FF5F-5440-998F-86A012D10E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C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" name="Skupina 171">
            <a:extLst>
              <a:ext uri="{FF2B5EF4-FFF2-40B4-BE49-F238E27FC236}">
                <a16:creationId xmlns:a16="http://schemas.microsoft.com/office/drawing/2014/main" id="{BC5BB1E7-6432-FD49-AD62-13A20943D2BD}"/>
              </a:ext>
            </a:extLst>
          </p:cNvPr>
          <p:cNvGrpSpPr/>
          <p:nvPr/>
        </p:nvGrpSpPr>
        <p:grpSpPr>
          <a:xfrm>
            <a:off x="572597" y="1535677"/>
            <a:ext cx="4289966" cy="1397213"/>
            <a:chOff x="743094" y="3826016"/>
            <a:chExt cx="3062426" cy="994794"/>
          </a:xfrm>
        </p:grpSpPr>
        <p:sp>
          <p:nvSpPr>
            <p:cNvPr id="173" name="Obdélník 172">
              <a:extLst>
                <a:ext uri="{FF2B5EF4-FFF2-40B4-BE49-F238E27FC236}">
                  <a16:creationId xmlns:a16="http://schemas.microsoft.com/office/drawing/2014/main" id="{4928F314-8C7A-9046-8FEF-E7CA4B300FA2}"/>
                </a:ext>
              </a:extLst>
            </p:cNvPr>
            <p:cNvSpPr/>
            <p:nvPr/>
          </p:nvSpPr>
          <p:spPr>
            <a:xfrm>
              <a:off x="754471" y="3826016"/>
              <a:ext cx="3051049" cy="994794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  <a:spcBef>
                  <a:spcPts val="100"/>
                </a:spcBef>
                <a:spcAft>
                  <a:spcPts val="600"/>
                </a:spcAft>
              </a:pPr>
              <a:r>
                <a:rPr lang="cs-CZ" sz="1800" b="1" i="0"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Dům zahraniční </a:t>
              </a:r>
              <a:r>
                <a:rPr lang="cs-CZ" sz="1800" b="1" i="0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spolupráce</a:t>
              </a:r>
              <a:r>
                <a:rPr lang="cs-CZ" sz="1800" b="1" i="0" spc="-5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 </a:t>
              </a:r>
              <a:r>
                <a:rPr lang="cs-CZ" sz="1800" b="1" i="0">
                  <a:solidFill>
                    <a:schemeClr val="tx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(DZS)</a:t>
              </a:r>
            </a:p>
            <a:p>
              <a:pPr marR="5826614">
                <a:lnSpc>
                  <a:spcPct val="100000"/>
                </a:lnSpc>
              </a:pP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 </a:t>
              </a:r>
              <a:r>
                <a:rPr lang="cs-CZ" sz="18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Poříčí</a:t>
              </a:r>
              <a:r>
                <a:rPr lang="cs-CZ" sz="1800" spc="-1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1035/4, 110 00 Praha</a:t>
              </a:r>
              <a:r>
                <a:rPr lang="cs-CZ" sz="1800" spc="-5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  <a:p>
              <a:pPr marL="287993">
                <a:lnSpc>
                  <a:spcPct val="100000"/>
                </a:lnSpc>
                <a:spcBef>
                  <a:spcPts val="100"/>
                </a:spcBef>
              </a:pP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+420 221 850</a:t>
              </a:r>
              <a:r>
                <a:rPr lang="cs-CZ" sz="18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1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</a:t>
              </a:r>
            </a:p>
            <a:p>
              <a:pPr marL="287993">
                <a:lnSpc>
                  <a:spcPct val="100000"/>
                </a:lnSpc>
              </a:pPr>
              <a:r>
                <a:rPr lang="cs-CZ" sz="18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info@dzs.cz</a:t>
              </a:r>
              <a:endParaRPr lang="cs-CZ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74" name="Skupina 173">
              <a:extLst>
                <a:ext uri="{FF2B5EF4-FFF2-40B4-BE49-F238E27FC236}">
                  <a16:creationId xmlns:a16="http://schemas.microsoft.com/office/drawing/2014/main" id="{5D846C80-61D6-4641-93EC-FC01C42E1696}"/>
                </a:ext>
              </a:extLst>
            </p:cNvPr>
            <p:cNvGrpSpPr/>
            <p:nvPr/>
          </p:nvGrpSpPr>
          <p:grpSpPr>
            <a:xfrm>
              <a:off x="743094" y="4282165"/>
              <a:ext cx="155403" cy="370422"/>
              <a:chOff x="480702" y="4318990"/>
              <a:chExt cx="102349" cy="243962"/>
            </a:xfrm>
          </p:grpSpPr>
          <p:sp>
            <p:nvSpPr>
              <p:cNvPr id="175" name="object 3">
                <a:extLst>
                  <a:ext uri="{FF2B5EF4-FFF2-40B4-BE49-F238E27FC236}">
                    <a16:creationId xmlns:a16="http://schemas.microsoft.com/office/drawing/2014/main" id="{EE339B78-DE4C-CE4B-B589-DF491579E13D}"/>
                  </a:ext>
                </a:extLst>
              </p:cNvPr>
              <p:cNvSpPr/>
              <p:nvPr/>
            </p:nvSpPr>
            <p:spPr>
              <a:xfrm>
                <a:off x="480702" y="4318990"/>
                <a:ext cx="102349" cy="10234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76" name="object 4">
                <a:extLst>
                  <a:ext uri="{FF2B5EF4-FFF2-40B4-BE49-F238E27FC236}">
                    <a16:creationId xmlns:a16="http://schemas.microsoft.com/office/drawing/2014/main" id="{4313E9D2-AF71-E249-9276-5CC49D769BBE}"/>
                  </a:ext>
                </a:extLst>
              </p:cNvPr>
              <p:cNvSpPr/>
              <p:nvPr/>
            </p:nvSpPr>
            <p:spPr>
              <a:xfrm>
                <a:off x="484954" y="4468953"/>
                <a:ext cx="94062" cy="939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</p:grpSp>
      <p:grpSp>
        <p:nvGrpSpPr>
          <p:cNvPr id="186" name="Skupina 185">
            <a:extLst>
              <a:ext uri="{FF2B5EF4-FFF2-40B4-BE49-F238E27FC236}">
                <a16:creationId xmlns:a16="http://schemas.microsoft.com/office/drawing/2014/main" id="{68557213-65A1-CD44-9F32-E1CEAF3503E7}"/>
              </a:ext>
            </a:extLst>
          </p:cNvPr>
          <p:cNvGrpSpPr/>
          <p:nvPr/>
        </p:nvGrpSpPr>
        <p:grpSpPr>
          <a:xfrm>
            <a:off x="593896" y="3048177"/>
            <a:ext cx="4360759" cy="532604"/>
            <a:chOff x="765959" y="3549344"/>
            <a:chExt cx="4372234" cy="532604"/>
          </a:xfrm>
        </p:grpSpPr>
        <p:grpSp>
          <p:nvGrpSpPr>
            <p:cNvPr id="187" name="Skupina 186">
              <a:extLst>
                <a:ext uri="{FF2B5EF4-FFF2-40B4-BE49-F238E27FC236}">
                  <a16:creationId xmlns:a16="http://schemas.microsoft.com/office/drawing/2014/main" id="{03F773FE-7116-AC47-A0C7-137C78071922}"/>
                </a:ext>
              </a:extLst>
            </p:cNvPr>
            <p:cNvGrpSpPr/>
            <p:nvPr/>
          </p:nvGrpSpPr>
          <p:grpSpPr>
            <a:xfrm>
              <a:off x="765959" y="3563301"/>
              <a:ext cx="518647" cy="518647"/>
              <a:chOff x="-898503" y="3171247"/>
              <a:chExt cx="313055" cy="313055"/>
            </a:xfrm>
          </p:grpSpPr>
          <p:sp>
            <p:nvSpPr>
              <p:cNvPr id="190" name="bk object 18">
                <a:extLst>
                  <a:ext uri="{FF2B5EF4-FFF2-40B4-BE49-F238E27FC236}">
                    <a16:creationId xmlns:a16="http://schemas.microsoft.com/office/drawing/2014/main" id="{0B1BB5A5-0E65-B440-9F61-EBD223905997}"/>
                  </a:ext>
                </a:extLst>
              </p:cNvPr>
              <p:cNvSpPr/>
              <p:nvPr/>
            </p:nvSpPr>
            <p:spPr>
              <a:xfrm>
                <a:off x="-898503" y="3171247"/>
                <a:ext cx="313055" cy="313055"/>
              </a:xfrm>
              <a:custGeom>
                <a:avLst/>
                <a:gdLst/>
                <a:ahLst/>
                <a:cxnLst/>
                <a:rect l="l" t="t" r="r" b="b"/>
                <a:pathLst>
                  <a:path w="313055" h="313054">
                    <a:moveTo>
                      <a:pt x="0" y="313004"/>
                    </a:moveTo>
                    <a:lnTo>
                      <a:pt x="313004" y="313004"/>
                    </a:lnTo>
                    <a:lnTo>
                      <a:pt x="313004" y="0"/>
                    </a:lnTo>
                    <a:lnTo>
                      <a:pt x="0" y="0"/>
                    </a:lnTo>
                    <a:lnTo>
                      <a:pt x="0" y="313004"/>
                    </a:lnTo>
                    <a:close/>
                  </a:path>
                </a:pathLst>
              </a:custGeom>
              <a:noFill/>
              <a:ln w="63500">
                <a:solidFill>
                  <a:srgbClr val="000000"/>
                </a:solidFill>
                <a:miter lim="800000"/>
              </a:ln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  <p:sp>
            <p:nvSpPr>
              <p:cNvPr id="191" name="object 12">
                <a:extLst>
                  <a:ext uri="{FF2B5EF4-FFF2-40B4-BE49-F238E27FC236}">
                    <a16:creationId xmlns:a16="http://schemas.microsoft.com/office/drawing/2014/main" id="{8ACC5FD1-3BE3-BD4B-B0B3-E95D6D97E345}"/>
                  </a:ext>
                </a:extLst>
              </p:cNvPr>
              <p:cNvSpPr/>
              <p:nvPr/>
            </p:nvSpPr>
            <p:spPr>
              <a:xfrm>
                <a:off x="-842273" y="3227438"/>
                <a:ext cx="200558" cy="20057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400"/>
              </a:p>
            </p:txBody>
          </p:sp>
        </p:grpSp>
        <p:sp>
          <p:nvSpPr>
            <p:cNvPr id="188" name="Obdélník 187">
              <a:extLst>
                <a:ext uri="{FF2B5EF4-FFF2-40B4-BE49-F238E27FC236}">
                  <a16:creationId xmlns:a16="http://schemas.microsoft.com/office/drawing/2014/main" id="{CDA59468-9915-9447-B9E3-63422C142AB4}"/>
                </a:ext>
              </a:extLst>
            </p:cNvPr>
            <p:cNvSpPr/>
            <p:nvPr/>
          </p:nvSpPr>
          <p:spPr>
            <a:xfrm>
              <a:off x="1485191" y="3549344"/>
              <a:ext cx="3653002" cy="300188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marR="3875943">
                <a:lnSpc>
                  <a:spcPct val="100000"/>
                </a:lnSpc>
              </a:pPr>
              <a:r>
                <a:rPr lang="en" sz="1600" b="1" i="1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Facebook  </a:t>
              </a:r>
              <a:br>
                <a:rPr lang="en" sz="1600" b="1" i="1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5"/>
                </a:rPr>
                <a:t>Dům zahraniční spolupráce – DZS</a:t>
              </a:r>
              <a:br>
                <a:rPr lang="en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6"/>
                </a:rPr>
                <a:t>Erasmus+ Česká republika</a:t>
              </a:r>
              <a:br>
                <a:rPr lang="en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7"/>
                </a:rPr>
                <a:t>Evropské příležitosti pro mladé</a:t>
              </a:r>
              <a:br>
                <a:rPr lang="en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cs-CZ" sz="1600" spc="-5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8"/>
                </a:rPr>
                <a:t>Study in the Czech Republic</a:t>
              </a:r>
              <a:endParaRPr lang="en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C302EF39-CC17-AA4F-916B-901076A8614D}"/>
              </a:ext>
            </a:extLst>
          </p:cNvPr>
          <p:cNvSpPr/>
          <p:nvPr/>
        </p:nvSpPr>
        <p:spPr>
          <a:xfrm>
            <a:off x="476252" y="738209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36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Kontakty</a:t>
            </a:r>
          </a:p>
        </p:txBody>
      </p:sp>
      <p:pic>
        <p:nvPicPr>
          <p:cNvPr id="67" name="Obrázek 66">
            <a:extLst>
              <a:ext uri="{FF2B5EF4-FFF2-40B4-BE49-F238E27FC236}">
                <a16:creationId xmlns:a16="http://schemas.microsoft.com/office/drawing/2014/main" id="{ADDEAF20-D808-2343-93C6-1050A1D0E5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6548" y="552450"/>
            <a:ext cx="1219200" cy="121920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AF7C5D32-3719-5340-BBC7-495BB2F481C9}"/>
              </a:ext>
            </a:extLst>
          </p:cNvPr>
          <p:cNvGrpSpPr/>
          <p:nvPr/>
        </p:nvGrpSpPr>
        <p:grpSpPr>
          <a:xfrm>
            <a:off x="593896" y="4341872"/>
            <a:ext cx="6475991" cy="2406584"/>
            <a:chOff x="2210211" y="4341872"/>
            <a:chExt cx="6475991" cy="2406584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FB6AB576-BE39-D941-8D7D-1EBC738AF421}"/>
                </a:ext>
              </a:extLst>
            </p:cNvPr>
            <p:cNvGrpSpPr/>
            <p:nvPr userDrawn="1"/>
          </p:nvGrpSpPr>
          <p:grpSpPr>
            <a:xfrm>
              <a:off x="2210211" y="4341872"/>
              <a:ext cx="6475991" cy="2406584"/>
              <a:chOff x="2210211" y="4341872"/>
              <a:chExt cx="6475991" cy="2406584"/>
            </a:xfrm>
          </p:grpSpPr>
          <p:grpSp>
            <p:nvGrpSpPr>
              <p:cNvPr id="177" name="Skupina 176">
                <a:extLst>
                  <a:ext uri="{FF2B5EF4-FFF2-40B4-BE49-F238E27FC236}">
                    <a16:creationId xmlns:a16="http://schemas.microsoft.com/office/drawing/2014/main" id="{504BBD89-1715-EC49-8436-E898FDEA0D27}"/>
                  </a:ext>
                </a:extLst>
              </p:cNvPr>
              <p:cNvGrpSpPr/>
              <p:nvPr userDrawn="1"/>
            </p:nvGrpSpPr>
            <p:grpSpPr>
              <a:xfrm>
                <a:off x="2210211" y="4341872"/>
                <a:ext cx="6475991" cy="2406584"/>
                <a:chOff x="765959" y="4992738"/>
                <a:chExt cx="6493034" cy="2406581"/>
              </a:xfrm>
            </p:grpSpPr>
            <p:sp>
              <p:nvSpPr>
                <p:cNvPr id="178" name="Obdélník 177">
                  <a:extLst>
                    <a:ext uri="{FF2B5EF4-FFF2-40B4-BE49-F238E27FC236}">
                      <a16:creationId xmlns:a16="http://schemas.microsoft.com/office/drawing/2014/main" id="{BD8076D5-A770-714F-8CEE-2B22E54C9583}"/>
                    </a:ext>
                  </a:extLst>
                </p:cNvPr>
                <p:cNvSpPr/>
                <p:nvPr/>
              </p:nvSpPr>
              <p:spPr>
                <a:xfrm>
                  <a:off x="1487904" y="5026826"/>
                  <a:ext cx="5771089" cy="2372493"/>
                </a:xfrm>
                <a:prstGeom prst="rect">
                  <a:avLst/>
                </a:prstGeom>
              </p:spPr>
              <p:txBody>
                <a:bodyPr wrap="none" lIns="0" tIns="0" rIns="0" bIns="0">
                  <a:no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720"/>
                    </a:spcBef>
                  </a:pPr>
                  <a:r>
                    <a:rPr lang="en" sz="1600" b="1" i="1" spc="-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Instagram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0"/>
                    </a:rPr>
                    <a:t>@dzs_cz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2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Twitter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1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1"/>
                    </a:rPr>
                    <a:t>@dzs_cz</a:t>
                  </a:r>
                  <a:endParaRPr lang="en" sz="1600" spc="-1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LinkedIn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2"/>
                    </a:rPr>
                    <a:t>Dům zahraniční spolupráce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  <a:spcBef>
                      <a:spcPts val="500"/>
                    </a:spcBef>
                  </a:pPr>
                  <a:r>
                    <a:rPr lang="en" sz="1600" b="1" i="1" spc="-25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YouTube</a:t>
                  </a:r>
                  <a:endParaRPr lang="en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  <a:p>
                  <a:pPr>
                    <a:lnSpc>
                      <a:spcPct val="95000"/>
                    </a:lnSpc>
                  </a:pPr>
                  <a:r>
                    <a:rPr lang="cs-CZ" sz="1600" spc="-1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hlinkClick r:id="rId13"/>
                    </a:rPr>
                    <a:t>Dům zahraniční spolupráce DZS</a:t>
                  </a:r>
                  <a:endParaRPr lang="cs-CZ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179" name="Skupina 178">
                  <a:extLst>
                    <a:ext uri="{FF2B5EF4-FFF2-40B4-BE49-F238E27FC236}">
                      <a16:creationId xmlns:a16="http://schemas.microsoft.com/office/drawing/2014/main" id="{160C8E01-1DDD-8E4A-AF38-4D04CEA7F6D0}"/>
                    </a:ext>
                  </a:extLst>
                </p:cNvPr>
                <p:cNvGrpSpPr/>
                <p:nvPr/>
              </p:nvGrpSpPr>
              <p:grpSpPr>
                <a:xfrm>
                  <a:off x="765959" y="4992738"/>
                  <a:ext cx="518647" cy="2074460"/>
                  <a:chOff x="-898503" y="3861835"/>
                  <a:chExt cx="313055" cy="1252143"/>
                </a:xfrm>
              </p:grpSpPr>
              <p:sp>
                <p:nvSpPr>
                  <p:cNvPr id="181" name="bk object 20">
                    <a:extLst>
                      <a:ext uri="{FF2B5EF4-FFF2-40B4-BE49-F238E27FC236}">
                        <a16:creationId xmlns:a16="http://schemas.microsoft.com/office/drawing/2014/main" id="{0BA8C788-ED33-FC48-810D-17E3EFB536AF}"/>
                      </a:ext>
                    </a:extLst>
                  </p:cNvPr>
                  <p:cNvSpPr/>
                  <p:nvPr/>
                </p:nvSpPr>
                <p:spPr>
                  <a:xfrm>
                    <a:off x="-898503" y="3861835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3" name="bk object 22">
                    <a:extLst>
                      <a:ext uri="{FF2B5EF4-FFF2-40B4-BE49-F238E27FC236}">
                        <a16:creationId xmlns:a16="http://schemas.microsoft.com/office/drawing/2014/main" id="{7A3AB74E-8067-E047-BE79-0688AE170A5A}"/>
                      </a:ext>
                    </a:extLst>
                  </p:cNvPr>
                  <p:cNvSpPr/>
                  <p:nvPr/>
                </p:nvSpPr>
                <p:spPr>
                  <a:xfrm>
                    <a:off x="-898503" y="4174852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4" name="object 5">
                    <a:extLst>
                      <a:ext uri="{FF2B5EF4-FFF2-40B4-BE49-F238E27FC236}">
                        <a16:creationId xmlns:a16="http://schemas.microsoft.com/office/drawing/2014/main" id="{B7CB8557-0CBD-D841-B294-DC154E13E17F}"/>
                      </a:ext>
                    </a:extLst>
                  </p:cNvPr>
                  <p:cNvSpPr/>
                  <p:nvPr/>
                </p:nvSpPr>
                <p:spPr>
                  <a:xfrm>
                    <a:off x="-849988" y="4243882"/>
                    <a:ext cx="219621" cy="177457"/>
                  </a:xfrm>
                  <a:prstGeom prst="rect">
                    <a:avLst/>
                  </a:prstGeom>
                  <a:blipFill>
                    <a:blip r:embed="rId14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185" name="object 6">
                    <a:extLst>
                      <a:ext uri="{FF2B5EF4-FFF2-40B4-BE49-F238E27FC236}">
                        <a16:creationId xmlns:a16="http://schemas.microsoft.com/office/drawing/2014/main" id="{001C9EDA-0DA9-6444-B906-19BB22B9FE9A}"/>
                      </a:ext>
                    </a:extLst>
                  </p:cNvPr>
                  <p:cNvSpPr/>
                  <p:nvPr/>
                </p:nvSpPr>
                <p:spPr>
                  <a:xfrm>
                    <a:off x="-831990" y="3928332"/>
                    <a:ext cx="179997" cy="179997"/>
                  </a:xfrm>
                  <a:prstGeom prst="rect">
                    <a:avLst/>
                  </a:prstGeom>
                  <a:blipFill>
                    <a:blip r:embed="rId15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69" name="bk object 22">
                    <a:extLst>
                      <a:ext uri="{FF2B5EF4-FFF2-40B4-BE49-F238E27FC236}">
                        <a16:creationId xmlns:a16="http://schemas.microsoft.com/office/drawing/2014/main" id="{26C5AC73-6CE0-7A45-880B-80FCB9D59B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8503" y="4489197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  <p:sp>
                <p:nvSpPr>
                  <p:cNvPr id="70" name="bk object 22">
                    <a:extLst>
                      <a:ext uri="{FF2B5EF4-FFF2-40B4-BE49-F238E27FC236}">
                        <a16:creationId xmlns:a16="http://schemas.microsoft.com/office/drawing/2014/main" id="{901A3FFE-984B-4742-8A16-BB9BC3582E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8503" y="4800923"/>
                    <a:ext cx="313055" cy="31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055" h="313054">
                        <a:moveTo>
                          <a:pt x="0" y="313004"/>
                        </a:moveTo>
                        <a:lnTo>
                          <a:pt x="313004" y="313004"/>
                        </a:lnTo>
                        <a:lnTo>
                          <a:pt x="313004" y="0"/>
                        </a:lnTo>
                        <a:lnTo>
                          <a:pt x="0" y="0"/>
                        </a:lnTo>
                        <a:lnTo>
                          <a:pt x="0" y="313004"/>
                        </a:lnTo>
                        <a:close/>
                      </a:path>
                    </a:pathLst>
                  </a:custGeom>
                  <a:noFill/>
                  <a:ln w="63500">
                    <a:solidFill>
                      <a:srgbClr val="000000"/>
                    </a:solidFill>
                    <a:miter lim="800000"/>
                  </a:ln>
                </p:spPr>
                <p:txBody>
                  <a:bodyPr wrap="square" lIns="0" tIns="0" rIns="0" bIns="0" rtlCol="0"/>
                  <a:lstStyle/>
                  <a:p>
                    <a:endParaRPr sz="1400"/>
                  </a:p>
                </p:txBody>
              </p:sp>
            </p:grpSp>
          </p:grpSp>
          <p:pic>
            <p:nvPicPr>
              <p:cNvPr id="29" name="Obrázek 28">
                <a:extLst>
                  <a:ext uri="{FF2B5EF4-FFF2-40B4-BE49-F238E27FC236}">
                    <a16:creationId xmlns:a16="http://schemas.microsoft.com/office/drawing/2014/main" id="{14A6DAEE-9445-784B-A0E8-5AAB6E41629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l="16667" t="16249" r="18596" b="17084"/>
              <a:stretch/>
            </p:blipFill>
            <p:spPr>
              <a:xfrm>
                <a:off x="2297759" y="5470774"/>
                <a:ext cx="336763" cy="346799"/>
              </a:xfrm>
              <a:prstGeom prst="rect">
                <a:avLst/>
              </a:prstGeom>
            </p:spPr>
          </p:pic>
        </p:grpSp>
        <p:pic>
          <p:nvPicPr>
            <p:cNvPr id="8" name="Obrázek 7" descr="Obsah obrázku text&#10;&#10;Popis byl vytvořen automaticky">
              <a:extLst>
                <a:ext uri="{FF2B5EF4-FFF2-40B4-BE49-F238E27FC236}">
                  <a16:creationId xmlns:a16="http://schemas.microsoft.com/office/drawing/2014/main" id="{79BF4499-6B69-7E41-9C24-A60D6710D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/>
            <a:srcRect l="25416" t="17500" r="26667" b="19584"/>
            <a:stretch/>
          </p:blipFill>
          <p:spPr>
            <a:xfrm>
              <a:off x="2304618" y="5933293"/>
              <a:ext cx="335961" cy="441131"/>
            </a:xfrm>
            <a:prstGeom prst="rect">
              <a:avLst/>
            </a:prstGeom>
          </p:spPr>
        </p:pic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4EC938AE-CD2A-3B43-A6E0-B25AE45EF768}"/>
              </a:ext>
            </a:extLst>
          </p:cNvPr>
          <p:cNvSpPr/>
          <p:nvPr/>
        </p:nvSpPr>
        <p:spPr>
          <a:xfrm>
            <a:off x="8509587" y="5827793"/>
            <a:ext cx="3264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565"/>
              </a:spcBef>
            </a:pPr>
            <a:r>
              <a:rPr lang="cs-CZ" sz="4000" b="1" i="0" u="none" spc="-15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www.dzs.cz</a:t>
            </a:r>
            <a:endParaRPr lang="cs-CZ" sz="4000" b="1" i="0" u="none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14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70F3A1F6-5867-6A41-A661-2131C38660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0555" y="2832643"/>
            <a:ext cx="2452624" cy="3656976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0" y="0"/>
            <a:ext cx="18779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2B936-A718-6244-8A78-56594D02FC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91622" y="563562"/>
            <a:ext cx="9249772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Vložte 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815395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70F3A1F6-5867-6A41-A661-2131C38660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0555" y="2832643"/>
            <a:ext cx="2452624" cy="3656976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1" y="0"/>
            <a:ext cx="12192000" cy="140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2B936-A718-6244-8A78-56594D02FC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1720" y="1858296"/>
            <a:ext cx="11129506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1pPr>
            <a:lvl2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2pPr>
            <a:lvl3pPr>
              <a:defRPr b="0" i="0">
                <a:latin typeface="Tabac Sans" panose="02000000000000000000" pitchFamily="2" charset="0"/>
                <a:ea typeface="Tabac Sans" panose="02000000000000000000" pitchFamily="2" charset="0"/>
                <a:cs typeface="Tabac Sans" panose="02000000000000000000" pitchFamily="2" charset="0"/>
              </a:defRPr>
            </a:lvl3pPr>
          </a:lstStyle>
          <a:p>
            <a:pPr lvl="0"/>
            <a:r>
              <a:rPr lang="cs-CZ"/>
              <a:t>Vložte 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0418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12192000" cy="5401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C37D3544-14D6-8049-9371-25D8BC4B1B2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6541" y="5668904"/>
            <a:ext cx="5280115" cy="80051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6D8AABE-665C-7B45-8BD9-A6E3EC55E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CD5E066E-F853-AC40-8CEE-E49039BDA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7112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10" name="Zástupný text 23">
            <a:extLst>
              <a:ext uri="{FF2B5EF4-FFF2-40B4-BE49-F238E27FC236}">
                <a16:creationId xmlns:a16="http://schemas.microsoft.com/office/drawing/2014/main" id="{5B3CC7AD-4D84-024F-B37D-B87F97CCC3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182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12" name="Zástupný text 13">
            <a:extLst>
              <a:ext uri="{FF2B5EF4-FFF2-40B4-BE49-F238E27FC236}">
                <a16:creationId xmlns:a16="http://schemas.microsoft.com/office/drawing/2014/main" id="{F462099A-68BD-6148-B728-7140518329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</p:spTree>
    <p:extLst>
      <p:ext uri="{BB962C8B-B14F-4D97-AF65-F5344CB8AC3E}">
        <p14:creationId xmlns:p14="http://schemas.microsoft.com/office/powerpoint/2010/main" val="315904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ul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B58A9C2E-AAA1-D5F4-7337-F8A0B354F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324001" y="6072187"/>
            <a:ext cx="2147737" cy="427361"/>
          </a:xfrm>
          <a:prstGeom prst="rect">
            <a:avLst/>
          </a:prstGeom>
        </p:spPr>
      </p:pic>
      <p:pic>
        <p:nvPicPr>
          <p:cNvPr id="3" name="Obrázek 2" descr="Obsah obrázku kniha, knihovna, Publikace, osoba&#10;&#10;Popis byl vytvořen automaticky">
            <a:extLst>
              <a:ext uri="{FF2B5EF4-FFF2-40B4-BE49-F238E27FC236}">
                <a16:creationId xmlns:a16="http://schemas.microsoft.com/office/drawing/2014/main" id="{B389CB29-5780-8BA8-232B-A7803D291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4" r="39272"/>
          <a:stretch/>
        </p:blipFill>
        <p:spPr>
          <a:xfrm>
            <a:off x="7997371" y="324001"/>
            <a:ext cx="3870628" cy="54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51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  <p15:guide id="2" pos="746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449BF26-097A-7A44-85C8-FE94CE28C629}"/>
              </a:ext>
            </a:extLst>
          </p:cNvPr>
          <p:cNvSpPr/>
          <p:nvPr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5F338C-5C5C-6B49-A8E9-1C845A9E0742}"/>
              </a:ext>
            </a:extLst>
          </p:cNvPr>
          <p:cNvSpPr/>
          <p:nvPr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DDC2B8-CCB7-C847-9993-27DFFACBA528}"/>
              </a:ext>
            </a:extLst>
          </p:cNvPr>
          <p:cNvSpPr/>
          <p:nvPr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E6DB546-1286-4B47-BBE9-21ADCE1D9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CF66424B-DB73-E147-91DF-5A67320E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1547793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A1121E60-9AA3-D74A-879D-FD607C72A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6185" y="832420"/>
            <a:ext cx="4978843" cy="89790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Nadpis grafiky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660621-1FB0-E644-8D4F-94ADE7FD9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18" y="2454441"/>
            <a:ext cx="1430747" cy="14307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AF609-45C0-0E43-8432-FCAFEF330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18" y="4315327"/>
            <a:ext cx="1430747" cy="1430747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2B05287-FD26-6046-A34A-76144B0F33D6}"/>
              </a:ext>
            </a:extLst>
          </p:cNvPr>
          <p:cNvCxnSpPr>
            <a:cxnSpLocks/>
          </p:cNvCxnSpPr>
          <p:nvPr/>
        </p:nvCxnSpPr>
        <p:spPr>
          <a:xfrm>
            <a:off x="2555765" y="3169814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ástupný text 13">
            <a:extLst>
              <a:ext uri="{FF2B5EF4-FFF2-40B4-BE49-F238E27FC236}">
                <a16:creationId xmlns:a16="http://schemas.microsoft.com/office/drawing/2014/main" id="{49120D5D-20F6-DB4B-8CB0-D6024A91F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6186" y="2612492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13">
            <a:extLst>
              <a:ext uri="{FF2B5EF4-FFF2-40B4-BE49-F238E27FC236}">
                <a16:creationId xmlns:a16="http://schemas.microsoft.com/office/drawing/2014/main" id="{8E1E22F1-3E16-B643-BECE-4E73CB7FCB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2292" y="1949012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  <p:sp>
        <p:nvSpPr>
          <p:cNvPr id="24" name="Zástupný text 13">
            <a:extLst>
              <a:ext uri="{FF2B5EF4-FFF2-40B4-BE49-F238E27FC236}">
                <a16:creationId xmlns:a16="http://schemas.microsoft.com/office/drawing/2014/main" id="{8D2C86F2-EFAD-EE47-9CE0-FB52BFD6B5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6186" y="3334386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00ADE6F-B321-A640-9ACF-357834F78FE5}"/>
              </a:ext>
            </a:extLst>
          </p:cNvPr>
          <p:cNvCxnSpPr>
            <a:cxnSpLocks/>
          </p:cNvCxnSpPr>
          <p:nvPr/>
        </p:nvCxnSpPr>
        <p:spPr>
          <a:xfrm>
            <a:off x="2555765" y="5062782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943E092F-C8A3-A648-8DA0-ABEFA0045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6186" y="4505460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7" name="Zástupný text 13">
            <a:extLst>
              <a:ext uri="{FF2B5EF4-FFF2-40B4-BE49-F238E27FC236}">
                <a16:creationId xmlns:a16="http://schemas.microsoft.com/office/drawing/2014/main" id="{B8A962E3-9E01-EB4D-B809-DBE63258C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2292" y="3841980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8" name="Zástupný text 13">
            <a:extLst>
              <a:ext uri="{FF2B5EF4-FFF2-40B4-BE49-F238E27FC236}">
                <a16:creationId xmlns:a16="http://schemas.microsoft.com/office/drawing/2014/main" id="{9027C8A2-B724-574A-BDE8-BCA645783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6186" y="5227354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329A15F-FBA4-E383-405B-5B324AB4425E}"/>
              </a:ext>
            </a:extLst>
          </p:cNvPr>
          <p:cNvSpPr txBox="1"/>
          <p:nvPr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23209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3458" y="696978"/>
            <a:ext cx="173990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22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279040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90116C65-F0BB-3E41-B86F-5AF4501A3D2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2566738"/>
            <a:ext cx="3161282" cy="107482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693" y="4019740"/>
            <a:ext cx="3161320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766B58-5041-7443-B537-6A78590E0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477" y="588800"/>
            <a:ext cx="1091141" cy="109114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255CBC2-4FB9-D581-A97B-DCEE4E9F576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01762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6AE0C5E-9A93-4047-985A-A6E43EBB3D5D}"/>
              </a:ext>
            </a:extLst>
          </p:cNvPr>
          <p:cNvSpPr/>
          <p:nvPr userDrawn="1"/>
        </p:nvSpPr>
        <p:spPr>
          <a:xfrm>
            <a:off x="9068704" y="3029209"/>
            <a:ext cx="2811296" cy="3531247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0672" y="3501573"/>
            <a:ext cx="2223899" cy="20692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7123670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7123670" cy="64468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Podnadpis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2CB8688-AD79-3945-B285-09F1659C2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09331" y="5645772"/>
            <a:ext cx="708632" cy="708632"/>
          </a:xfrm>
          <a:prstGeom prst="rect">
            <a:avLst/>
          </a:prstGeom>
        </p:spPr>
      </p:pic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4ED130F4-34D6-3A4F-8318-F21264C1BC9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125538" y="2462213"/>
            <a:ext cx="7123670" cy="393858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431AC2-368C-18BD-138C-53561E2E24C0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8144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5522F9F-8AAD-0049-9910-F86D6BE3B1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551" y="570271"/>
            <a:ext cx="11109843" cy="57715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434537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4BB4B02-401E-AE45-AF42-14C715F9465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A7D8B845-1B91-A94F-95A4-A4558EE6F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11" name="Zástupný text 13">
            <a:extLst>
              <a:ext uri="{FF2B5EF4-FFF2-40B4-BE49-F238E27FC236}">
                <a16:creationId xmlns:a16="http://schemas.microsoft.com/office/drawing/2014/main" id="{22F9C640-341E-C84C-B3AB-ABBD31DDD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3"/>
            <a:ext cx="6708795" cy="30629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BDEFF90-6D36-9E47-B894-87F7BA2C1B6C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CAE9EFBC-5F94-3A49-9B64-E31D8656741E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417709-0623-3C42-BD2B-AD3DAB1022D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5F2D98A-DC3D-E144-938F-EB23F0A80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6470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015D842-B0EB-A94E-AB23-9D771D56C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128" r="16826"/>
          <a:stretch/>
        </p:blipFill>
        <p:spPr>
          <a:xfrm>
            <a:off x="8003357" y="320675"/>
            <a:ext cx="3870415" cy="540795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EE9006F-EFD2-0B0F-C376-BB1DDD314C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0EDE0666-247D-4AE5-5349-29CC8FFE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  <p:pic>
        <p:nvPicPr>
          <p:cNvPr id="5" name="Obrázek 4" descr="Obsah obrázku oblečení, Lidská tvář, osoba, žena&#10;&#10;Popis byl vytvořen automaticky">
            <a:extLst>
              <a:ext uri="{FF2B5EF4-FFF2-40B4-BE49-F238E27FC236}">
                <a16:creationId xmlns:a16="http://schemas.microsoft.com/office/drawing/2014/main" id="{6B729D69-12E7-7729-1705-DAB291FA8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852" t="86" r="217" b="-86"/>
          <a:stretch/>
        </p:blipFill>
        <p:spPr>
          <a:xfrm>
            <a:off x="7997371" y="327054"/>
            <a:ext cx="3870627" cy="54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04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90116C65-F0BB-3E41-B86F-5AF4501A3D2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2566738"/>
            <a:ext cx="3161282" cy="107482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693" y="4019740"/>
            <a:ext cx="3161320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766B58-5041-7443-B537-6A78590E0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477" y="588800"/>
            <a:ext cx="1091141" cy="109114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255CBC2-4FB9-D581-A97B-DCEE4E9F576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019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2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12192000" cy="5401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06D8AABE-665C-7B45-8BD9-A6E3EC55E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CD5E066E-F853-AC40-8CEE-E49039BDA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7112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10" name="Zástupný text 23">
            <a:extLst>
              <a:ext uri="{FF2B5EF4-FFF2-40B4-BE49-F238E27FC236}">
                <a16:creationId xmlns:a16="http://schemas.microsoft.com/office/drawing/2014/main" id="{5B3CC7AD-4D84-024F-B37D-B87F97CCC3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182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12" name="Zástupný text 13">
            <a:extLst>
              <a:ext uri="{FF2B5EF4-FFF2-40B4-BE49-F238E27FC236}">
                <a16:creationId xmlns:a16="http://schemas.microsoft.com/office/drawing/2014/main" id="{F462099A-68BD-6148-B728-7140518329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</p:spTree>
    <p:extLst>
      <p:ext uri="{BB962C8B-B14F-4D97-AF65-F5344CB8AC3E}">
        <p14:creationId xmlns:p14="http://schemas.microsoft.com/office/powerpoint/2010/main" val="2475304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 flipH="1">
            <a:off x="-1" y="0"/>
            <a:ext cx="12192000" cy="140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A4C384CD-CF7E-644C-A97B-05C2B5F5DB2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1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F36512F4-5FBB-404A-8111-BCBD2F0C79F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66192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38479DB9-5EC9-6942-9B3D-A3D0407D5B5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74804" y="1858295"/>
            <a:ext cx="3321830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567618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71998" y="6137998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59994" y="0"/>
                </a:moveTo>
                <a:lnTo>
                  <a:pt x="0" y="0"/>
                </a:lnTo>
                <a:lnTo>
                  <a:pt x="0" y="359994"/>
                </a:lnTo>
                <a:lnTo>
                  <a:pt x="359994" y="359994"/>
                </a:lnTo>
                <a:lnTo>
                  <a:pt x="3599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088" y="1317490"/>
            <a:ext cx="7822822" cy="395150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021254" y="4689453"/>
            <a:ext cx="263525" cy="331470"/>
          </a:xfrm>
          <a:custGeom>
            <a:avLst/>
            <a:gdLst/>
            <a:ahLst/>
            <a:cxnLst/>
            <a:rect l="l" t="t" r="r" b="b"/>
            <a:pathLst>
              <a:path w="263525" h="331470">
                <a:moveTo>
                  <a:pt x="71995" y="308381"/>
                </a:moveTo>
                <a:lnTo>
                  <a:pt x="34743" y="308381"/>
                </a:lnTo>
                <a:lnTo>
                  <a:pt x="37563" y="314020"/>
                </a:lnTo>
                <a:lnTo>
                  <a:pt x="42744" y="317038"/>
                </a:lnTo>
                <a:lnTo>
                  <a:pt x="52592" y="317066"/>
                </a:lnTo>
                <a:lnTo>
                  <a:pt x="64904" y="313225"/>
                </a:lnTo>
                <a:lnTo>
                  <a:pt x="71995" y="308381"/>
                </a:lnTo>
                <a:close/>
              </a:path>
              <a:path w="263525" h="331470">
                <a:moveTo>
                  <a:pt x="130038" y="155458"/>
                </a:moveTo>
                <a:lnTo>
                  <a:pt x="123961" y="156768"/>
                </a:lnTo>
                <a:lnTo>
                  <a:pt x="119891" y="161695"/>
                </a:lnTo>
                <a:lnTo>
                  <a:pt x="118857" y="165871"/>
                </a:lnTo>
                <a:lnTo>
                  <a:pt x="117558" y="170309"/>
                </a:lnTo>
                <a:lnTo>
                  <a:pt x="112696" y="176022"/>
                </a:lnTo>
                <a:lnTo>
                  <a:pt x="107263" y="181917"/>
                </a:lnTo>
                <a:lnTo>
                  <a:pt x="104474" y="187637"/>
                </a:lnTo>
                <a:lnTo>
                  <a:pt x="81244" y="219968"/>
                </a:lnTo>
                <a:lnTo>
                  <a:pt x="45393" y="239406"/>
                </a:lnTo>
                <a:lnTo>
                  <a:pt x="35213" y="247370"/>
                </a:lnTo>
                <a:lnTo>
                  <a:pt x="28453" y="254784"/>
                </a:lnTo>
                <a:lnTo>
                  <a:pt x="19489" y="261624"/>
                </a:lnTo>
                <a:lnTo>
                  <a:pt x="11580" y="268024"/>
                </a:lnTo>
                <a:lnTo>
                  <a:pt x="7984" y="274116"/>
                </a:lnTo>
                <a:lnTo>
                  <a:pt x="5850" y="279777"/>
                </a:lnTo>
                <a:lnTo>
                  <a:pt x="2176" y="285264"/>
                </a:lnTo>
                <a:lnTo>
                  <a:pt x="17208" y="304466"/>
                </a:lnTo>
                <a:lnTo>
                  <a:pt x="22069" y="307441"/>
                </a:lnTo>
                <a:lnTo>
                  <a:pt x="28177" y="314020"/>
                </a:lnTo>
                <a:lnTo>
                  <a:pt x="34743" y="308381"/>
                </a:lnTo>
                <a:lnTo>
                  <a:pt x="71995" y="308381"/>
                </a:lnTo>
                <a:lnTo>
                  <a:pt x="77479" y="304634"/>
                </a:lnTo>
                <a:lnTo>
                  <a:pt x="85563" y="294855"/>
                </a:lnTo>
                <a:lnTo>
                  <a:pt x="88275" y="287672"/>
                </a:lnTo>
                <a:lnTo>
                  <a:pt x="89229" y="282516"/>
                </a:lnTo>
                <a:lnTo>
                  <a:pt x="92033" y="278815"/>
                </a:lnTo>
                <a:lnTo>
                  <a:pt x="95777" y="274625"/>
                </a:lnTo>
                <a:lnTo>
                  <a:pt x="98375" y="268544"/>
                </a:lnTo>
                <a:lnTo>
                  <a:pt x="100618" y="261849"/>
                </a:lnTo>
                <a:lnTo>
                  <a:pt x="103298" y="255816"/>
                </a:lnTo>
                <a:lnTo>
                  <a:pt x="135811" y="239676"/>
                </a:lnTo>
                <a:lnTo>
                  <a:pt x="137636" y="237621"/>
                </a:lnTo>
                <a:lnTo>
                  <a:pt x="136026" y="233983"/>
                </a:lnTo>
                <a:lnTo>
                  <a:pt x="134286" y="228587"/>
                </a:lnTo>
                <a:lnTo>
                  <a:pt x="136171" y="223315"/>
                </a:lnTo>
                <a:lnTo>
                  <a:pt x="141222" y="219143"/>
                </a:lnTo>
                <a:lnTo>
                  <a:pt x="146446" y="214530"/>
                </a:lnTo>
                <a:lnTo>
                  <a:pt x="148853" y="207937"/>
                </a:lnTo>
                <a:lnTo>
                  <a:pt x="152087" y="200024"/>
                </a:lnTo>
                <a:lnTo>
                  <a:pt x="158886" y="192506"/>
                </a:lnTo>
                <a:lnTo>
                  <a:pt x="164894" y="185427"/>
                </a:lnTo>
                <a:lnTo>
                  <a:pt x="165757" y="178828"/>
                </a:lnTo>
                <a:lnTo>
                  <a:pt x="164184" y="172861"/>
                </a:lnTo>
                <a:lnTo>
                  <a:pt x="164812" y="168038"/>
                </a:lnTo>
                <a:lnTo>
                  <a:pt x="164970" y="165696"/>
                </a:lnTo>
                <a:lnTo>
                  <a:pt x="145094" y="165696"/>
                </a:lnTo>
                <a:lnTo>
                  <a:pt x="140074" y="164628"/>
                </a:lnTo>
                <a:lnTo>
                  <a:pt x="135232" y="159646"/>
                </a:lnTo>
                <a:lnTo>
                  <a:pt x="130038" y="155458"/>
                </a:lnTo>
                <a:close/>
              </a:path>
              <a:path w="263525" h="331470">
                <a:moveTo>
                  <a:pt x="145094" y="0"/>
                </a:moveTo>
                <a:lnTo>
                  <a:pt x="141298" y="2874"/>
                </a:lnTo>
                <a:lnTo>
                  <a:pt x="142919" y="9620"/>
                </a:lnTo>
                <a:lnTo>
                  <a:pt x="147269" y="17423"/>
                </a:lnTo>
                <a:lnTo>
                  <a:pt x="151660" y="23469"/>
                </a:lnTo>
                <a:lnTo>
                  <a:pt x="156359" y="29565"/>
                </a:lnTo>
                <a:lnTo>
                  <a:pt x="167154" y="34734"/>
                </a:lnTo>
                <a:lnTo>
                  <a:pt x="166696" y="39433"/>
                </a:lnTo>
                <a:lnTo>
                  <a:pt x="166226" y="43649"/>
                </a:lnTo>
                <a:lnTo>
                  <a:pt x="173732" y="55384"/>
                </a:lnTo>
                <a:lnTo>
                  <a:pt x="179841" y="57264"/>
                </a:lnTo>
                <a:lnTo>
                  <a:pt x="181700" y="61276"/>
                </a:lnTo>
                <a:lnTo>
                  <a:pt x="180306" y="69291"/>
                </a:lnTo>
                <a:lnTo>
                  <a:pt x="177857" y="79506"/>
                </a:lnTo>
                <a:lnTo>
                  <a:pt x="176552" y="90119"/>
                </a:lnTo>
                <a:lnTo>
                  <a:pt x="174755" y="97762"/>
                </a:lnTo>
                <a:lnTo>
                  <a:pt x="170273" y="101971"/>
                </a:lnTo>
                <a:lnTo>
                  <a:pt x="164470" y="105299"/>
                </a:lnTo>
                <a:lnTo>
                  <a:pt x="158708" y="110299"/>
                </a:lnTo>
                <a:lnTo>
                  <a:pt x="158765" y="116993"/>
                </a:lnTo>
                <a:lnTo>
                  <a:pt x="166571" y="123683"/>
                </a:lnTo>
                <a:lnTo>
                  <a:pt x="177723" y="130371"/>
                </a:lnTo>
                <a:lnTo>
                  <a:pt x="187816" y="137058"/>
                </a:lnTo>
                <a:lnTo>
                  <a:pt x="191027" y="145666"/>
                </a:lnTo>
                <a:lnTo>
                  <a:pt x="187764" y="156300"/>
                </a:lnTo>
                <a:lnTo>
                  <a:pt x="183003" y="166231"/>
                </a:lnTo>
                <a:lnTo>
                  <a:pt x="181720" y="172732"/>
                </a:lnTo>
                <a:lnTo>
                  <a:pt x="183130" y="175082"/>
                </a:lnTo>
                <a:lnTo>
                  <a:pt x="190166" y="178828"/>
                </a:lnTo>
                <a:lnTo>
                  <a:pt x="201431" y="175552"/>
                </a:lnTo>
                <a:lnTo>
                  <a:pt x="208874" y="169924"/>
                </a:lnTo>
                <a:lnTo>
                  <a:pt x="214874" y="159646"/>
                </a:lnTo>
                <a:lnTo>
                  <a:pt x="220055" y="148816"/>
                </a:lnTo>
                <a:lnTo>
                  <a:pt x="225383" y="140817"/>
                </a:lnTo>
                <a:lnTo>
                  <a:pt x="229049" y="134975"/>
                </a:lnTo>
                <a:lnTo>
                  <a:pt x="230077" y="128608"/>
                </a:lnTo>
                <a:lnTo>
                  <a:pt x="230403" y="122595"/>
                </a:lnTo>
                <a:lnTo>
                  <a:pt x="231962" y="117817"/>
                </a:lnTo>
                <a:lnTo>
                  <a:pt x="235708" y="112179"/>
                </a:lnTo>
                <a:lnTo>
                  <a:pt x="251471" y="112179"/>
                </a:lnTo>
                <a:lnTo>
                  <a:pt x="248865" y="99974"/>
                </a:lnTo>
                <a:lnTo>
                  <a:pt x="262480" y="99974"/>
                </a:lnTo>
                <a:lnTo>
                  <a:pt x="259190" y="90589"/>
                </a:lnTo>
                <a:lnTo>
                  <a:pt x="261733" y="83606"/>
                </a:lnTo>
                <a:lnTo>
                  <a:pt x="236914" y="83606"/>
                </a:lnTo>
                <a:lnTo>
                  <a:pt x="231720" y="82608"/>
                </a:lnTo>
                <a:lnTo>
                  <a:pt x="225822" y="80203"/>
                </a:lnTo>
                <a:lnTo>
                  <a:pt x="219744" y="78854"/>
                </a:lnTo>
                <a:lnTo>
                  <a:pt x="211769" y="78854"/>
                </a:lnTo>
                <a:lnTo>
                  <a:pt x="206600" y="72758"/>
                </a:lnTo>
                <a:lnTo>
                  <a:pt x="206600" y="63830"/>
                </a:lnTo>
                <a:lnTo>
                  <a:pt x="193455" y="63830"/>
                </a:lnTo>
                <a:lnTo>
                  <a:pt x="191576" y="55854"/>
                </a:lnTo>
                <a:lnTo>
                  <a:pt x="184057" y="55854"/>
                </a:lnTo>
                <a:lnTo>
                  <a:pt x="179841" y="50228"/>
                </a:lnTo>
                <a:lnTo>
                  <a:pt x="179841" y="31445"/>
                </a:lnTo>
                <a:lnTo>
                  <a:pt x="171853" y="31445"/>
                </a:lnTo>
                <a:lnTo>
                  <a:pt x="171853" y="20180"/>
                </a:lnTo>
                <a:lnTo>
                  <a:pt x="168991" y="12274"/>
                </a:lnTo>
                <a:lnTo>
                  <a:pt x="161993" y="5865"/>
                </a:lnTo>
                <a:lnTo>
                  <a:pt x="153234" y="1569"/>
                </a:lnTo>
                <a:lnTo>
                  <a:pt x="145094" y="0"/>
                </a:lnTo>
                <a:close/>
              </a:path>
              <a:path w="263525" h="331470">
                <a:moveTo>
                  <a:pt x="155889" y="154901"/>
                </a:moveTo>
                <a:lnTo>
                  <a:pt x="152129" y="161937"/>
                </a:lnTo>
                <a:lnTo>
                  <a:pt x="145094" y="165696"/>
                </a:lnTo>
                <a:lnTo>
                  <a:pt x="164970" y="165696"/>
                </a:lnTo>
                <a:lnTo>
                  <a:pt x="165090" y="163917"/>
                </a:lnTo>
                <a:lnTo>
                  <a:pt x="162467" y="160058"/>
                </a:lnTo>
                <a:lnTo>
                  <a:pt x="155889" y="154901"/>
                </a:lnTo>
                <a:close/>
              </a:path>
              <a:path w="263525" h="331470">
                <a:moveTo>
                  <a:pt x="251471" y="112179"/>
                </a:moveTo>
                <a:lnTo>
                  <a:pt x="235708" y="112179"/>
                </a:lnTo>
                <a:lnTo>
                  <a:pt x="240877" y="113118"/>
                </a:lnTo>
                <a:lnTo>
                  <a:pt x="251672" y="113118"/>
                </a:lnTo>
                <a:lnTo>
                  <a:pt x="251471" y="112179"/>
                </a:lnTo>
                <a:close/>
              </a:path>
              <a:path w="263525" h="331470">
                <a:moveTo>
                  <a:pt x="254728" y="73636"/>
                </a:moveTo>
                <a:lnTo>
                  <a:pt x="246571" y="75975"/>
                </a:lnTo>
                <a:lnTo>
                  <a:pt x="240877" y="80733"/>
                </a:lnTo>
                <a:lnTo>
                  <a:pt x="236914" y="83606"/>
                </a:lnTo>
                <a:lnTo>
                  <a:pt x="261733" y="83606"/>
                </a:lnTo>
                <a:lnTo>
                  <a:pt x="262950" y="80264"/>
                </a:lnTo>
                <a:lnTo>
                  <a:pt x="261478" y="74727"/>
                </a:lnTo>
                <a:lnTo>
                  <a:pt x="254728" y="73636"/>
                </a:lnTo>
                <a:close/>
              </a:path>
              <a:path w="263525" h="331470">
                <a:moveTo>
                  <a:pt x="204720" y="47409"/>
                </a:moveTo>
                <a:lnTo>
                  <a:pt x="189226" y="48348"/>
                </a:lnTo>
                <a:lnTo>
                  <a:pt x="199094" y="56324"/>
                </a:lnTo>
                <a:lnTo>
                  <a:pt x="193455" y="63830"/>
                </a:lnTo>
                <a:lnTo>
                  <a:pt x="206600" y="63830"/>
                </a:lnTo>
                <a:lnTo>
                  <a:pt x="206600" y="58204"/>
                </a:lnTo>
                <a:lnTo>
                  <a:pt x="204720" y="47409"/>
                </a:lnTo>
                <a:close/>
              </a:path>
              <a:path w="263525" h="331470">
                <a:moveTo>
                  <a:pt x="179841" y="30505"/>
                </a:moveTo>
                <a:lnTo>
                  <a:pt x="171853" y="31445"/>
                </a:lnTo>
                <a:lnTo>
                  <a:pt x="179841" y="31445"/>
                </a:lnTo>
                <a:lnTo>
                  <a:pt x="179841" y="30505"/>
                </a:lnTo>
                <a:close/>
              </a:path>
              <a:path w="263525" h="331470">
                <a:moveTo>
                  <a:pt x="26520" y="318430"/>
                </a:moveTo>
                <a:lnTo>
                  <a:pt x="22191" y="321641"/>
                </a:lnTo>
                <a:lnTo>
                  <a:pt x="20503" y="326788"/>
                </a:lnTo>
                <a:lnTo>
                  <a:pt x="23478" y="330441"/>
                </a:lnTo>
                <a:lnTo>
                  <a:pt x="26768" y="331381"/>
                </a:lnTo>
                <a:lnTo>
                  <a:pt x="38033" y="328561"/>
                </a:lnTo>
                <a:lnTo>
                  <a:pt x="31467" y="320586"/>
                </a:lnTo>
                <a:lnTo>
                  <a:pt x="26520" y="31843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9984" y="4688184"/>
            <a:ext cx="265490" cy="33392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8260724" y="4245711"/>
            <a:ext cx="52705" cy="45720"/>
          </a:xfrm>
          <a:custGeom>
            <a:avLst/>
            <a:gdLst/>
            <a:ahLst/>
            <a:cxnLst/>
            <a:rect l="l" t="t" r="r" b="b"/>
            <a:pathLst>
              <a:path w="52704" h="45720">
                <a:moveTo>
                  <a:pt x="47946" y="0"/>
                </a:moveTo>
                <a:lnTo>
                  <a:pt x="38328" y="3930"/>
                </a:lnTo>
                <a:lnTo>
                  <a:pt x="30205" y="9973"/>
                </a:lnTo>
                <a:lnTo>
                  <a:pt x="30048" y="14257"/>
                </a:lnTo>
                <a:lnTo>
                  <a:pt x="35751" y="14330"/>
                </a:lnTo>
                <a:lnTo>
                  <a:pt x="43257" y="12026"/>
                </a:lnTo>
                <a:lnTo>
                  <a:pt x="49795" y="7786"/>
                </a:lnTo>
                <a:lnTo>
                  <a:pt x="52590" y="2052"/>
                </a:lnTo>
                <a:lnTo>
                  <a:pt x="47946" y="0"/>
                </a:lnTo>
                <a:close/>
              </a:path>
              <a:path w="52704" h="45720">
                <a:moveTo>
                  <a:pt x="20198" y="27671"/>
                </a:moveTo>
                <a:lnTo>
                  <a:pt x="9972" y="29101"/>
                </a:lnTo>
                <a:lnTo>
                  <a:pt x="979" y="34492"/>
                </a:lnTo>
                <a:lnTo>
                  <a:pt x="0" y="40546"/>
                </a:lnTo>
                <a:lnTo>
                  <a:pt x="7186" y="44856"/>
                </a:lnTo>
                <a:lnTo>
                  <a:pt x="15254" y="45470"/>
                </a:lnTo>
                <a:lnTo>
                  <a:pt x="21915" y="41860"/>
                </a:lnTo>
                <a:lnTo>
                  <a:pt x="24879" y="33497"/>
                </a:lnTo>
                <a:lnTo>
                  <a:pt x="20198" y="2767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260724" y="4245711"/>
            <a:ext cx="52705" cy="45720"/>
          </a:xfrm>
          <a:custGeom>
            <a:avLst/>
            <a:gdLst/>
            <a:ahLst/>
            <a:cxnLst/>
            <a:rect l="l" t="t" r="r" b="b"/>
            <a:pathLst>
              <a:path w="52704" h="45720">
                <a:moveTo>
                  <a:pt x="30048" y="14257"/>
                </a:moveTo>
                <a:lnTo>
                  <a:pt x="35751" y="14330"/>
                </a:lnTo>
                <a:lnTo>
                  <a:pt x="43257" y="12026"/>
                </a:lnTo>
                <a:lnTo>
                  <a:pt x="49795" y="7786"/>
                </a:lnTo>
                <a:lnTo>
                  <a:pt x="52590" y="2052"/>
                </a:lnTo>
                <a:lnTo>
                  <a:pt x="47946" y="0"/>
                </a:lnTo>
                <a:lnTo>
                  <a:pt x="38328" y="3930"/>
                </a:lnTo>
                <a:lnTo>
                  <a:pt x="30205" y="9973"/>
                </a:lnTo>
                <a:lnTo>
                  <a:pt x="30048" y="14257"/>
                </a:lnTo>
              </a:path>
              <a:path w="52704" h="45720">
                <a:moveTo>
                  <a:pt x="0" y="40546"/>
                </a:moveTo>
                <a:lnTo>
                  <a:pt x="7186" y="44856"/>
                </a:lnTo>
                <a:lnTo>
                  <a:pt x="15254" y="45470"/>
                </a:lnTo>
                <a:lnTo>
                  <a:pt x="21915" y="41860"/>
                </a:lnTo>
                <a:lnTo>
                  <a:pt x="24879" y="33497"/>
                </a:lnTo>
                <a:lnTo>
                  <a:pt x="20198" y="27671"/>
                </a:lnTo>
                <a:lnTo>
                  <a:pt x="9972" y="29101"/>
                </a:lnTo>
                <a:lnTo>
                  <a:pt x="979" y="34492"/>
                </a:lnTo>
                <a:lnTo>
                  <a:pt x="0" y="4054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2144" y="4360265"/>
            <a:ext cx="1811627" cy="18116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1439335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6AE0C5E-9A93-4047-985A-A6E43EBB3D5D}"/>
              </a:ext>
            </a:extLst>
          </p:cNvPr>
          <p:cNvSpPr/>
          <p:nvPr userDrawn="1"/>
        </p:nvSpPr>
        <p:spPr>
          <a:xfrm>
            <a:off x="9068704" y="3029209"/>
            <a:ext cx="2811296" cy="3531247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0672" y="3501573"/>
            <a:ext cx="2223899" cy="20692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7123670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7123670" cy="64468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Podnadpis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2CB8688-AD79-3945-B285-09F1659C2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09331" y="5645772"/>
            <a:ext cx="708632" cy="708632"/>
          </a:xfrm>
          <a:prstGeom prst="rect">
            <a:avLst/>
          </a:prstGeom>
        </p:spPr>
      </p:pic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4ED130F4-34D6-3A4F-8318-F21264C1BC9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125538" y="2462213"/>
            <a:ext cx="7123670" cy="393858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431AC2-368C-18BD-138C-53561E2E24C0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106089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449BF26-097A-7A44-85C8-FE94CE28C629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5F338C-5C5C-6B49-A8E9-1C845A9E0742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DDC2B8-CCB7-C847-9993-27DFFACBA52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E6DB546-1286-4B47-BBE9-21ADCE1D9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CF66424B-DB73-E147-91DF-5A67320E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1547793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A1121E60-9AA3-D74A-879D-FD607C72A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6185" y="832420"/>
            <a:ext cx="4978843" cy="89790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Nadpis grafiky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660621-1FB0-E644-8D4F-94ADE7FD9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018" y="2454441"/>
            <a:ext cx="1430747" cy="14307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AF609-45C0-0E43-8432-FCAFEF330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5018" y="4315327"/>
            <a:ext cx="1430747" cy="1430747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2B05287-FD26-6046-A34A-76144B0F33D6}"/>
              </a:ext>
            </a:extLst>
          </p:cNvPr>
          <p:cNvCxnSpPr>
            <a:cxnSpLocks/>
          </p:cNvCxnSpPr>
          <p:nvPr userDrawn="1"/>
        </p:nvCxnSpPr>
        <p:spPr>
          <a:xfrm>
            <a:off x="2555765" y="3169814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ástupný text 13">
            <a:extLst>
              <a:ext uri="{FF2B5EF4-FFF2-40B4-BE49-F238E27FC236}">
                <a16:creationId xmlns:a16="http://schemas.microsoft.com/office/drawing/2014/main" id="{49120D5D-20F6-DB4B-8CB0-D6024A91F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6186" y="2612492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13">
            <a:extLst>
              <a:ext uri="{FF2B5EF4-FFF2-40B4-BE49-F238E27FC236}">
                <a16:creationId xmlns:a16="http://schemas.microsoft.com/office/drawing/2014/main" id="{8E1E22F1-3E16-B643-BECE-4E73CB7FCB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2292" y="1949012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  <p:sp>
        <p:nvSpPr>
          <p:cNvPr id="24" name="Zástupný text 13">
            <a:extLst>
              <a:ext uri="{FF2B5EF4-FFF2-40B4-BE49-F238E27FC236}">
                <a16:creationId xmlns:a16="http://schemas.microsoft.com/office/drawing/2014/main" id="{8D2C86F2-EFAD-EE47-9CE0-FB52BFD6B5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6186" y="3334386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00ADE6F-B321-A640-9ACF-357834F78FE5}"/>
              </a:ext>
            </a:extLst>
          </p:cNvPr>
          <p:cNvCxnSpPr>
            <a:cxnSpLocks/>
          </p:cNvCxnSpPr>
          <p:nvPr userDrawn="1"/>
        </p:nvCxnSpPr>
        <p:spPr>
          <a:xfrm>
            <a:off x="2555765" y="5062782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943E092F-C8A3-A648-8DA0-ABEFA0045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6186" y="4505460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7" name="Zástupný text 13">
            <a:extLst>
              <a:ext uri="{FF2B5EF4-FFF2-40B4-BE49-F238E27FC236}">
                <a16:creationId xmlns:a16="http://schemas.microsoft.com/office/drawing/2014/main" id="{B8A962E3-9E01-EB4D-B809-DBE63258C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2292" y="3841980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8" name="Zástupný text 13">
            <a:extLst>
              <a:ext uri="{FF2B5EF4-FFF2-40B4-BE49-F238E27FC236}">
                <a16:creationId xmlns:a16="http://schemas.microsoft.com/office/drawing/2014/main" id="{9027C8A2-B724-574A-BDE8-BCA645783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6186" y="5227354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329A15F-FBA4-E383-405B-5B324AB4425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45379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-1" y="0"/>
            <a:ext cx="12192000" cy="1406013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DF7FFCF-AD41-4B41-AD5B-205A36B515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0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3C3517F-1283-CE45-A5AF-B3006FCF8F0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348779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47412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324001" y="324001"/>
            <a:ext cx="1155600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5842" y="169049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7786" y="2437110"/>
            <a:ext cx="5256328" cy="152486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50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7D9B6FB-C9FE-2E48-A09B-090DDAB0CC21}"/>
              </a:ext>
            </a:extLst>
          </p:cNvPr>
          <p:cNvCxnSpPr>
            <a:cxnSpLocks/>
          </p:cNvCxnSpPr>
          <p:nvPr userDrawn="1"/>
        </p:nvCxnSpPr>
        <p:spPr>
          <a:xfrm>
            <a:off x="3045841" y="2148114"/>
            <a:ext cx="6372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B5A57BE-6D0E-CD42-8B38-F1A8621F454E}"/>
              </a:ext>
            </a:extLst>
          </p:cNvPr>
          <p:cNvCxnSpPr>
            <a:cxnSpLocks/>
          </p:cNvCxnSpPr>
          <p:nvPr userDrawn="1"/>
        </p:nvCxnSpPr>
        <p:spPr>
          <a:xfrm>
            <a:off x="3045841" y="4223658"/>
            <a:ext cx="63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86F31557-E66A-1A4A-9195-AC03683ACE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4114" y="2593424"/>
            <a:ext cx="1288172" cy="12769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5ABA9B3-9F49-CFE8-CFF0-E150B5F30C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54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324001" y="324001"/>
            <a:ext cx="1155600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7D9B6FB-C9FE-2E48-A09B-090DDAB0CC21}"/>
              </a:ext>
            </a:extLst>
          </p:cNvPr>
          <p:cNvCxnSpPr>
            <a:cxnSpLocks/>
          </p:cNvCxnSpPr>
          <p:nvPr userDrawn="1"/>
        </p:nvCxnSpPr>
        <p:spPr>
          <a:xfrm>
            <a:off x="3045841" y="2148114"/>
            <a:ext cx="6372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AB5A57BE-6D0E-CD42-8B38-F1A8621F454E}"/>
              </a:ext>
            </a:extLst>
          </p:cNvPr>
          <p:cNvCxnSpPr>
            <a:cxnSpLocks/>
          </p:cNvCxnSpPr>
          <p:nvPr userDrawn="1"/>
        </p:nvCxnSpPr>
        <p:spPr>
          <a:xfrm>
            <a:off x="3045841" y="4223658"/>
            <a:ext cx="63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86F31557-E66A-1A4A-9195-AC03683ACE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4114" y="2593424"/>
            <a:ext cx="1288172" cy="1276971"/>
          </a:xfrm>
          <a:prstGeom prst="rect">
            <a:avLst/>
          </a:prstGeom>
        </p:spPr>
      </p:pic>
      <p:sp>
        <p:nvSpPr>
          <p:cNvPr id="11" name="Zástupný text 23">
            <a:extLst>
              <a:ext uri="{FF2B5EF4-FFF2-40B4-BE49-F238E27FC236}">
                <a16:creationId xmlns:a16="http://schemas.microsoft.com/office/drawing/2014/main" id="{EB036538-8400-6C10-7581-942FB196D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5842" y="1690491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4CC6D01-1468-1D7D-8F51-4103E22ABC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87786" y="2437110"/>
            <a:ext cx="5256328" cy="152486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50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3C4232-2E82-2489-F4A4-66EB61232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324001" y="6072187"/>
            <a:ext cx="2147737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82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mapa, snímek obrazovky, látka&#10;&#10;Popis byl vytvořen automaticky">
            <a:extLst>
              <a:ext uri="{FF2B5EF4-FFF2-40B4-BE49-F238E27FC236}">
                <a16:creationId xmlns:a16="http://schemas.microsoft.com/office/drawing/2014/main" id="{7325F78D-43C4-3DAD-DF93-9AA4E8338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000" y="339402"/>
            <a:ext cx="11556000" cy="5403600"/>
          </a:xfrm>
          <a:prstGeom prst="rect">
            <a:avLst/>
          </a:prstGeom>
        </p:spPr>
      </p:pic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6B164C7B-65AC-7447-8898-FAE7506CE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1480056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96CE071-D5D7-0B40-BAD2-EBDCADECF3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2983392"/>
            <a:ext cx="6708795" cy="7362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6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Podtitul prezentace</a:t>
            </a:r>
          </a:p>
        </p:txBody>
      </p:sp>
      <p:sp>
        <p:nvSpPr>
          <p:cNvPr id="12" name="Zástupný text 23">
            <a:extLst>
              <a:ext uri="{FF2B5EF4-FFF2-40B4-BE49-F238E27FC236}">
                <a16:creationId xmlns:a16="http://schemas.microsoft.com/office/drawing/2014/main" id="{AF76F589-ED11-EF4E-BD2D-A86A0003B5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363" y="4352364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309FA15-420F-894C-87DA-5231AD988135}"/>
              </a:ext>
            </a:extLst>
          </p:cNvPr>
          <p:cNvCxnSpPr>
            <a:cxnSpLocks/>
          </p:cNvCxnSpPr>
          <p:nvPr userDrawn="1"/>
        </p:nvCxnSpPr>
        <p:spPr>
          <a:xfrm>
            <a:off x="978363" y="4100900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A6FB5ED-EFAA-A04C-B4DA-17C0C8DF0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8930" y="991730"/>
            <a:ext cx="976651" cy="9766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61E442E-D505-3665-8A4A-4F74A0458E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85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mapa, snímek obrazovky, látka&#10;&#10;Popis byl vytvořen automaticky">
            <a:extLst>
              <a:ext uri="{FF2B5EF4-FFF2-40B4-BE49-F238E27FC236}">
                <a16:creationId xmlns:a16="http://schemas.microsoft.com/office/drawing/2014/main" id="{F67721ED-2CD2-D508-4914-4678A0F4D1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000" y="339402"/>
            <a:ext cx="11556000" cy="5403600"/>
          </a:xfrm>
          <a:prstGeom prst="rect">
            <a:avLst/>
          </a:prstGeom>
        </p:spPr>
      </p:pic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6B164C7B-65AC-7447-8898-FAE7506CE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1480056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NÁZEV CELÉ PREZENTACE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96CE071-D5D7-0B40-BAD2-EBDCADECF3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2983392"/>
            <a:ext cx="6708795" cy="7362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6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Podtitul prezentace</a:t>
            </a:r>
          </a:p>
        </p:txBody>
      </p:sp>
      <p:sp>
        <p:nvSpPr>
          <p:cNvPr id="12" name="Zástupný text 23">
            <a:extLst>
              <a:ext uri="{FF2B5EF4-FFF2-40B4-BE49-F238E27FC236}">
                <a16:creationId xmlns:a16="http://schemas.microsoft.com/office/drawing/2014/main" id="{AF76F589-ED11-EF4E-BD2D-A86A0003B5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363" y="4352364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 nebo jméno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309FA15-420F-894C-87DA-5231AD988135}"/>
              </a:ext>
            </a:extLst>
          </p:cNvPr>
          <p:cNvCxnSpPr>
            <a:cxnSpLocks/>
          </p:cNvCxnSpPr>
          <p:nvPr userDrawn="1"/>
        </p:nvCxnSpPr>
        <p:spPr>
          <a:xfrm>
            <a:off x="978363" y="4100900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A6FB5ED-EFAA-A04C-B4DA-17C0C8DF0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8930" y="991730"/>
            <a:ext cx="976651" cy="9766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2383049-B8A2-1847-33A2-DCBECAAE1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324001" y="6072187"/>
            <a:ext cx="2147737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43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015D842-B0EB-A94E-AB23-9D771D56C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128" r="16826"/>
          <a:stretch/>
        </p:blipFill>
        <p:spPr>
          <a:xfrm>
            <a:off x="8003357" y="320675"/>
            <a:ext cx="3870415" cy="540795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EE9006F-EFD2-0B0F-C376-BB1DDD314C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1DA69DED-62B4-8543-9F02-813B555982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074" y="659017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7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" indent="0">
              <a:spcBef>
                <a:spcPts val="1000"/>
              </a:spcBef>
              <a:buNone/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541907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04717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96BBCA7-1ED7-1A44-B217-6E065F361AB1}"/>
              </a:ext>
            </a:extLst>
          </p:cNvPr>
          <p:cNvGrpSpPr/>
          <p:nvPr/>
        </p:nvGrpSpPr>
        <p:grpSpPr>
          <a:xfrm>
            <a:off x="9563281" y="409465"/>
            <a:ext cx="2238194" cy="2995828"/>
            <a:chOff x="6543674" y="3228411"/>
            <a:chExt cx="1743075" cy="2333110"/>
          </a:xfrm>
        </p:grpSpPr>
        <p:pic>
          <p:nvPicPr>
            <p:cNvPr id="15" name="Grafický objekt 14">
              <a:extLst>
                <a:ext uri="{FF2B5EF4-FFF2-40B4-BE49-F238E27FC236}">
                  <a16:creationId xmlns:a16="http://schemas.microsoft.com/office/drawing/2014/main" id="{C37D3544-14D6-8049-9371-25D8BC4B1B2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238" r="71605"/>
            <a:stretch/>
          </p:blipFill>
          <p:spPr>
            <a:xfrm>
              <a:off x="6591299" y="3228411"/>
              <a:ext cx="1247775" cy="751960"/>
            </a:xfrm>
            <a:prstGeom prst="rect">
              <a:avLst/>
            </a:prstGeom>
          </p:spPr>
        </p:pic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62E4CC3C-0800-C248-810C-36ECFE9D63A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388" r="41455"/>
            <a:stretch/>
          </p:blipFill>
          <p:spPr>
            <a:xfrm>
              <a:off x="6619875" y="4028511"/>
              <a:ext cx="1247775" cy="751960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720420F8-38C9-1741-98A6-EBC1DD0F7285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923" r="934"/>
            <a:stretch/>
          </p:blipFill>
          <p:spPr>
            <a:xfrm>
              <a:off x="6543674" y="4809561"/>
              <a:ext cx="1743075" cy="751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3014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015D842-B0EB-A94E-AB23-9D771D56C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128" r="16826"/>
          <a:stretch/>
        </p:blipFill>
        <p:spPr>
          <a:xfrm>
            <a:off x="8003357" y="320675"/>
            <a:ext cx="3870415" cy="540795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A2DF24C-CBFB-1C85-426A-3429D3DDE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324001" y="6072187"/>
            <a:ext cx="2147737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29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0F08FD63-7778-50AA-3438-379DB70B1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  <p:pic>
        <p:nvPicPr>
          <p:cNvPr id="4" name="Obrázek 3" descr="Obsah obrázku kniha, knihovna, Publikace, osoba&#10;&#10;Popis byl vytvořen automaticky">
            <a:extLst>
              <a:ext uri="{FF2B5EF4-FFF2-40B4-BE49-F238E27FC236}">
                <a16:creationId xmlns:a16="http://schemas.microsoft.com/office/drawing/2014/main" id="{3F1408DB-7612-4B74-BA68-4E31304EC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964" r="39272"/>
          <a:stretch/>
        </p:blipFill>
        <p:spPr>
          <a:xfrm>
            <a:off x="7997371" y="324001"/>
            <a:ext cx="3870628" cy="54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75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  <p15:guide id="2" pos="746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B58A9C2E-AAA1-D5F4-7337-F8A0B354F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324001" y="6072187"/>
            <a:ext cx="2147737" cy="427361"/>
          </a:xfrm>
          <a:prstGeom prst="rect">
            <a:avLst/>
          </a:prstGeom>
        </p:spPr>
      </p:pic>
      <p:pic>
        <p:nvPicPr>
          <p:cNvPr id="3" name="Obrázek 2" descr="Obsah obrázku kniha, knihovna, Publikace, osoba&#10;&#10;Popis byl vytvořen automaticky">
            <a:extLst>
              <a:ext uri="{FF2B5EF4-FFF2-40B4-BE49-F238E27FC236}">
                <a16:creationId xmlns:a16="http://schemas.microsoft.com/office/drawing/2014/main" id="{B389CB29-5780-8BA8-232B-A7803D291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964" r="39272"/>
          <a:stretch/>
        </p:blipFill>
        <p:spPr>
          <a:xfrm>
            <a:off x="7997371" y="324001"/>
            <a:ext cx="3870628" cy="54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25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  <p15:guide id="2" pos="746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0EDE0666-247D-4AE5-5349-29CC8FFE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  <p:pic>
        <p:nvPicPr>
          <p:cNvPr id="5" name="Obrázek 4" descr="Obsah obrázku oblečení, Lidská tvář, osoba, žena&#10;&#10;Popis byl vytvořen automaticky">
            <a:extLst>
              <a:ext uri="{FF2B5EF4-FFF2-40B4-BE49-F238E27FC236}">
                <a16:creationId xmlns:a16="http://schemas.microsoft.com/office/drawing/2014/main" id="{6B729D69-12E7-7729-1705-DAB291FA8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852" t="86" r="217" b="-86"/>
          <a:stretch/>
        </p:blipFill>
        <p:spPr>
          <a:xfrm>
            <a:off x="7997371" y="327054"/>
            <a:ext cx="3870627" cy="54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19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10A170B6-455E-DD4D-A22D-A1AB90B4E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04FFFDC8-A984-0345-AD13-58DAAA40B4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5D41EBA2-C245-BFDB-3FFB-34A2B8826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324001" y="6072187"/>
            <a:ext cx="2147737" cy="427361"/>
          </a:xfrm>
          <a:prstGeom prst="rect">
            <a:avLst/>
          </a:prstGeom>
        </p:spPr>
      </p:pic>
      <p:pic>
        <p:nvPicPr>
          <p:cNvPr id="3" name="Obrázek 2" descr="Obsah obrázku oblečení, Lidská tvář, osoba, žena&#10;&#10;Popis byl vytvořen automaticky">
            <a:extLst>
              <a:ext uri="{FF2B5EF4-FFF2-40B4-BE49-F238E27FC236}">
                <a16:creationId xmlns:a16="http://schemas.microsoft.com/office/drawing/2014/main" id="{A80EBB05-166D-C31F-EACF-4431C7A7A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852" t="86" r="217" b="-86"/>
          <a:stretch/>
        </p:blipFill>
        <p:spPr>
          <a:xfrm>
            <a:off x="7997371" y="327054"/>
            <a:ext cx="3870627" cy="54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21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E4D139-6706-6E42-B42A-5A6D5CC2C4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7825" y="323850"/>
            <a:ext cx="3881438" cy="5405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/>
              <a:t>Vložit ilustrační obrázek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BC2004D5-BF6E-DAD4-B034-C69E7E135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F6FF3B82-8D28-9340-4EDA-A6263D847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90EB73E-692F-2F78-4491-80B15860E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072187"/>
            <a:ext cx="3984363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815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ECDD86B-91CC-2144-B14A-609B5DC5C85B}"/>
              </a:ext>
            </a:extLst>
          </p:cNvPr>
          <p:cNvSpPr/>
          <p:nvPr userDrawn="1"/>
        </p:nvSpPr>
        <p:spPr>
          <a:xfrm>
            <a:off x="324001" y="324001"/>
            <a:ext cx="7673370" cy="5404605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16CA8C-68B4-8645-88AA-B74BEA175ED8}"/>
              </a:ext>
            </a:extLst>
          </p:cNvPr>
          <p:cNvCxnSpPr>
            <a:cxnSpLocks/>
          </p:cNvCxnSpPr>
          <p:nvPr userDrawn="1"/>
        </p:nvCxnSpPr>
        <p:spPr>
          <a:xfrm>
            <a:off x="978363" y="2097928"/>
            <a:ext cx="39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E4D139-6706-6E42-B42A-5A6D5CC2C4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7825" y="323850"/>
            <a:ext cx="3881438" cy="540543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ilustrační obrázek</a:t>
            </a:r>
          </a:p>
        </p:txBody>
      </p:sp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BC2004D5-BF6E-DAD4-B034-C69E7E135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452512"/>
            <a:ext cx="6708795" cy="14711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celé DZS</a:t>
            </a:r>
            <a:br>
              <a:rPr lang="cs-CZ"/>
            </a:br>
            <a:r>
              <a:rPr lang="cs-CZ"/>
              <a:t>prezentace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F6FF3B82-8D28-9340-4EDA-A6263D847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363" y="1075380"/>
            <a:ext cx="6708795" cy="736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24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 dirty="0"/>
              <a:t>Dům zahraniční spolupráce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5E7D6BD-4ED8-7226-7772-D4730265D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6"/>
          <a:stretch/>
        </p:blipFill>
        <p:spPr>
          <a:xfrm>
            <a:off x="324001" y="6072187"/>
            <a:ext cx="2147737" cy="4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87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4BB4B02-401E-AE45-AF42-14C715F9465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A7D8B845-1B91-A94F-95A4-A4558EE6F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11" name="Zástupný text 13">
            <a:extLst>
              <a:ext uri="{FF2B5EF4-FFF2-40B4-BE49-F238E27FC236}">
                <a16:creationId xmlns:a16="http://schemas.microsoft.com/office/drawing/2014/main" id="{22F9C640-341E-C84C-B3AB-ABBD31DDD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3"/>
            <a:ext cx="6708795" cy="30629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BDEFF90-6D36-9E47-B894-87F7BA2C1B6C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CAE9EFBC-5F94-3A49-9B64-E31D8656741E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417709-0623-3C42-BD2B-AD3DAB1022D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5F2D98A-DC3D-E144-938F-EB23F0A80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8157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pic>
        <p:nvPicPr>
          <p:cNvPr id="16" name="Obrázek 15" descr="Obsah obrázku osoba, interiér&#10;&#10;Popis byl vytvořen automaticky">
            <a:extLst>
              <a:ext uri="{FF2B5EF4-FFF2-40B4-BE49-F238E27FC236}">
                <a16:creationId xmlns:a16="http://schemas.microsoft.com/office/drawing/2014/main" id="{099AFCD6-3FBC-AA41-978A-A2F06F5B8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418" r="24052"/>
          <a:stretch/>
        </p:blipFill>
        <p:spPr>
          <a:xfrm>
            <a:off x="8947051" y="322286"/>
            <a:ext cx="2948354" cy="6247325"/>
          </a:xfrm>
          <a:prstGeom prst="rect">
            <a:avLst/>
          </a:prstGeom>
        </p:spPr>
      </p:pic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Místo pro krátký text. Místo pro krátký text, citaci. Místo pro krátký text.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53FF836-E8AD-0544-922F-2D9A1CD10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FB62014-12DB-1D47-89F3-77211B7CA29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3685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63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C95671-EC00-D54C-997A-5C43052F2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181"/>
          <a:stretch/>
        </p:blipFill>
        <p:spPr>
          <a:xfrm>
            <a:off x="8941633" y="318053"/>
            <a:ext cx="2946892" cy="6241774"/>
          </a:xfrm>
          <a:prstGeom prst="rect">
            <a:avLst/>
          </a:prstGeom>
        </p:spPr>
      </p:pic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Místo pro krátký text. Místo pro krátký text, citaci. Místo pro krátký text.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53FF836-E8AD-0544-922F-2D9A1CD10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03518" y="799226"/>
            <a:ext cx="976651" cy="976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39612B-5EEF-9A4E-A5B7-19C769328CA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47437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6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 3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1DA69DED-62B4-8543-9F02-813B555982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074" y="659017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7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" indent="0">
              <a:spcBef>
                <a:spcPts val="1000"/>
              </a:spcBef>
              <a:buNone/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541907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04717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/>
              <a:t>Datum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7D2D1A-027B-544D-8A62-534167B7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146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itu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9682A10-5739-FF4B-A471-79D1664A328A}"/>
              </a:ext>
            </a:extLst>
          </p:cNvPr>
          <p:cNvSpPr/>
          <p:nvPr userDrawn="1"/>
        </p:nvSpPr>
        <p:spPr>
          <a:xfrm>
            <a:off x="324001" y="324001"/>
            <a:ext cx="11556000" cy="6236456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6C4E7287-6D41-C042-AC33-14055D532E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48738" y="324001"/>
            <a:ext cx="2930525" cy="6236449"/>
          </a:xfrm>
          <a:prstGeom prst="rect">
            <a:avLst/>
          </a:prstGeom>
        </p:spPr>
        <p:txBody>
          <a:bodyPr lIns="90000" anchor="ctr" anchorCtr="0"/>
          <a:lstStyle>
            <a:lvl1pPr marL="0" indent="0" algn="ctr">
              <a:buNone/>
              <a:defRPr sz="18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podkladový obrázek</a:t>
            </a:r>
          </a:p>
          <a:p>
            <a:endParaRPr lang="cs-CZ" dirty="0"/>
          </a:p>
        </p:txBody>
      </p:sp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9E411D20-E20A-7345-B766-EA89D00E0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930" y="1366856"/>
            <a:ext cx="2886325" cy="810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72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#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F03E4401-609E-AC42-A213-AA570A543F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363" y="2641194"/>
            <a:ext cx="6708795" cy="12570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cs-CZ" sz="3800" b="1" i="0" kern="12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 části</a:t>
            </a:r>
            <a:br>
              <a:rPr lang="cs-CZ"/>
            </a:br>
            <a:r>
              <a:rPr lang="cs-CZ"/>
              <a:t>prezentace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C646AEB-15B3-A244-AE0E-776AD65AD852}"/>
              </a:ext>
            </a:extLst>
          </p:cNvPr>
          <p:cNvCxnSpPr>
            <a:cxnSpLocks/>
          </p:cNvCxnSpPr>
          <p:nvPr userDrawn="1"/>
        </p:nvCxnSpPr>
        <p:spPr>
          <a:xfrm>
            <a:off x="978363" y="2286610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9FEBB1E2-87AA-9E4F-AAF0-2B037BF645C6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C55BD-3E0D-E948-BDEE-0DAFEFF6E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01" y="4138613"/>
            <a:ext cx="3834230" cy="17970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Místo pro krátký text. Místo pro krátký text, citaci. Místo pro krátký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FF9788F5-CE9A-B04C-B9C4-A115B06916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79933" y="802637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 dirty="0"/>
              <a:t>Vložte</a:t>
            </a:r>
            <a:br>
              <a:rPr lang="cs-CZ" sz="1600" dirty="0"/>
            </a:br>
            <a:r>
              <a:rPr lang="cs-CZ" sz="1600" dirty="0"/>
              <a:t>ikonu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6DB6B0-0AFC-34D4-3F46-0EFA06D50DCA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62917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D00A7284-9324-CB4F-BD43-DB5D0269A1CB}"/>
              </a:ext>
            </a:extLst>
          </p:cNvPr>
          <p:cNvSpPr/>
          <p:nvPr userDrawn="1"/>
        </p:nvSpPr>
        <p:spPr>
          <a:xfrm>
            <a:off x="6095695" y="324001"/>
            <a:ext cx="5784306" cy="6236456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25C6A4-C2A7-CC42-A27C-7ABE0021C1B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A1FA05E-A187-384C-8B31-3E5AA541ECEB}"/>
              </a:ext>
            </a:extLst>
          </p:cNvPr>
          <p:cNvSpPr/>
          <p:nvPr userDrawn="1"/>
        </p:nvSpPr>
        <p:spPr>
          <a:xfrm>
            <a:off x="7379369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6EA7F9A-B379-3D45-B13C-C961246465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2084" y="2037349"/>
            <a:ext cx="2695074" cy="16568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329C8A3-9DB4-3D4B-AEB2-BB9E00E79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3328" y="4024167"/>
            <a:ext cx="611846" cy="6832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3D5282-06E8-616C-092F-5304C6263FB4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pic>
        <p:nvPicPr>
          <p:cNvPr id="3" name="Obrázek 2" descr="Obsah obrázku kniha, knihovna, Publikace, osoba&#10;&#10;Popis byl vytvořen automaticky">
            <a:extLst>
              <a:ext uri="{FF2B5EF4-FFF2-40B4-BE49-F238E27FC236}">
                <a16:creationId xmlns:a16="http://schemas.microsoft.com/office/drawing/2014/main" id="{B4BD2803-60F2-3AED-0137-AC3E405C4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8264"/>
          <a:stretch/>
        </p:blipFill>
        <p:spPr>
          <a:xfrm>
            <a:off x="312000" y="324002"/>
            <a:ext cx="5783696" cy="62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5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D00A7284-9324-CB4F-BD43-DB5D0269A1CB}"/>
              </a:ext>
            </a:extLst>
          </p:cNvPr>
          <p:cNvSpPr/>
          <p:nvPr userDrawn="1"/>
        </p:nvSpPr>
        <p:spPr>
          <a:xfrm>
            <a:off x="6095695" y="324001"/>
            <a:ext cx="5784306" cy="6236456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25C6A4-C2A7-CC42-A27C-7ABE0021C1B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A1FA05E-A187-384C-8B31-3E5AA541ECEB}"/>
              </a:ext>
            </a:extLst>
          </p:cNvPr>
          <p:cNvSpPr/>
          <p:nvPr userDrawn="1"/>
        </p:nvSpPr>
        <p:spPr>
          <a:xfrm>
            <a:off x="7379369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3">
            <a:extLst>
              <a:ext uri="{FF2B5EF4-FFF2-40B4-BE49-F238E27FC236}">
                <a16:creationId xmlns:a16="http://schemas.microsoft.com/office/drawing/2014/main" id="{BF2507BF-A8C7-854A-BAA6-3E15D96CC9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694" y="324001"/>
            <a:ext cx="5784001" cy="623644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obrázek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E847A5B-CE3F-C34A-88AC-C9C42AADB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3328" y="4024167"/>
            <a:ext cx="611846" cy="683228"/>
          </a:xfrm>
          <a:prstGeom prst="rect">
            <a:avLst/>
          </a:prstGeom>
        </p:spPr>
      </p:pic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B6B5FA4-2239-81CA-B3A8-55B7DCCA75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2084" y="2037349"/>
            <a:ext cx="2695074" cy="16568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B9F170E-F034-1037-0F1E-4A4127C72BB8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9497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BF48545-2D8F-9D47-80D4-CE8B315BE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3" t="3072" r="543" b="1928"/>
          <a:stretch/>
        </p:blipFill>
        <p:spPr>
          <a:xfrm flipH="1">
            <a:off x="309489" y="338069"/>
            <a:ext cx="11570512" cy="623644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EBD360D-4D9E-DC4B-963F-220D3C76362F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DCE3597-137E-204E-A19E-8544892BE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184533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Bílý text na podkladovém celostránkovém obrázku.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90ED58C-ADFF-2E4D-8AD3-CED290F97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2880" y="4081319"/>
            <a:ext cx="611846" cy="68322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ED0A03F-FECF-2A02-95A2-07AAA997589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73400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orient="horz" pos="4133">
          <p15:clr>
            <a:srgbClr val="FBAE40"/>
          </p15:clr>
        </p15:guide>
        <p15:guide id="3" pos="189">
          <p15:clr>
            <a:srgbClr val="FBAE40"/>
          </p15:clr>
        </p15:guide>
        <p15:guide id="4" pos="749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1104F9-37D7-FF46-9180-A62E16FE5B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58" r="41480" b="36008"/>
          <a:stretch/>
        </p:blipFill>
        <p:spPr>
          <a:xfrm>
            <a:off x="309510" y="285750"/>
            <a:ext cx="11570491" cy="6274707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DCE3597-137E-204E-A19E-8544892BE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495" y="1765883"/>
            <a:ext cx="2695074" cy="24643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Bílý text na podkladové fotce nebo obrázku, motto, citace, nebo krátký úryvek textu, sdělení, odstavec textu, zarovnaný na praporek vlevo. Je nutné dbát na čitelnost.  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99966F6-A327-9B48-A1CA-5A1CCD25DF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063" y="1276327"/>
            <a:ext cx="262890" cy="2606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D33D3ED-15AB-844D-9E01-3B7B75A754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062" y="4401782"/>
            <a:ext cx="611846" cy="6832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8AE89B-BF11-CC19-0278-BC8125AC6090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215864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3">
            <a:extLst>
              <a:ext uri="{FF2B5EF4-FFF2-40B4-BE49-F238E27FC236}">
                <a16:creationId xmlns:a16="http://schemas.microsoft.com/office/drawing/2014/main" id="{D0D3CEDE-1110-424D-9EE8-0BD596ECF4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694" y="324001"/>
            <a:ext cx="11568307" cy="6236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</a:t>
            </a:r>
            <a:br>
              <a:rPr lang="cs-CZ" dirty="0"/>
            </a:br>
            <a:r>
              <a:rPr lang="cs-CZ" dirty="0"/>
              <a:t>celostránkový</a:t>
            </a:r>
            <a:br>
              <a:rPr lang="cs-CZ" dirty="0"/>
            </a:br>
            <a:r>
              <a:rPr lang="cs-CZ" dirty="0"/>
              <a:t>podkladový obrázek</a:t>
            </a:r>
          </a:p>
          <a:p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7DD43D2-81F3-ED42-98D9-07ECB9B589DF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A526ADD8-1B6A-304A-914D-A8E39AD8C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495" y="1780169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Bílý text na podkladové fotce nebo obrázku, motto, citace, nebo krátký úryvek textu, sdělení, odstavec textu, zarovnaný na praporek vlevo. Je nutné dbát na čitelnost.  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43C0955-476F-9F46-B10C-BD6E8723B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063" y="1276327"/>
            <a:ext cx="262890" cy="2606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4949BA2-8347-C6E0-74EE-FF2714AA17F3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68955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449BF26-097A-7A44-85C8-FE94CE28C629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5F338C-5C5C-6B49-A8E9-1C845A9E0742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DDC2B8-CCB7-C847-9993-27DFFACBA52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E6DB546-1286-4B47-BBE9-21ADCE1D9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CF66424B-DB73-E147-91DF-5A67320E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1547793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A1121E60-9AA3-D74A-879D-FD607C72A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6185" y="832420"/>
            <a:ext cx="4978843" cy="89790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Nadpis grafiky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660621-1FB0-E644-8D4F-94ADE7FD9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018" y="2454441"/>
            <a:ext cx="1430747" cy="14307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AF609-45C0-0E43-8432-FCAFEF330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5018" y="4315327"/>
            <a:ext cx="1430747" cy="1430747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2B05287-FD26-6046-A34A-76144B0F33D6}"/>
              </a:ext>
            </a:extLst>
          </p:cNvPr>
          <p:cNvCxnSpPr>
            <a:cxnSpLocks/>
          </p:cNvCxnSpPr>
          <p:nvPr userDrawn="1"/>
        </p:nvCxnSpPr>
        <p:spPr>
          <a:xfrm>
            <a:off x="2555765" y="3169814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ástupný text 13">
            <a:extLst>
              <a:ext uri="{FF2B5EF4-FFF2-40B4-BE49-F238E27FC236}">
                <a16:creationId xmlns:a16="http://schemas.microsoft.com/office/drawing/2014/main" id="{49120D5D-20F6-DB4B-8CB0-D6024A91F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6186" y="2612492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13">
            <a:extLst>
              <a:ext uri="{FF2B5EF4-FFF2-40B4-BE49-F238E27FC236}">
                <a16:creationId xmlns:a16="http://schemas.microsoft.com/office/drawing/2014/main" id="{8E1E22F1-3E16-B643-BECE-4E73CB7FCB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2292" y="1949012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  <p:sp>
        <p:nvSpPr>
          <p:cNvPr id="24" name="Zástupný text 13">
            <a:extLst>
              <a:ext uri="{FF2B5EF4-FFF2-40B4-BE49-F238E27FC236}">
                <a16:creationId xmlns:a16="http://schemas.microsoft.com/office/drawing/2014/main" id="{8D2C86F2-EFAD-EE47-9CE0-FB52BFD6B5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6186" y="3334386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00ADE6F-B321-A640-9ACF-357834F78FE5}"/>
              </a:ext>
            </a:extLst>
          </p:cNvPr>
          <p:cNvCxnSpPr>
            <a:cxnSpLocks/>
          </p:cNvCxnSpPr>
          <p:nvPr userDrawn="1"/>
        </p:nvCxnSpPr>
        <p:spPr>
          <a:xfrm>
            <a:off x="2555765" y="5062782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943E092F-C8A3-A648-8DA0-ABEFA0045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6186" y="4505460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7" name="Zástupný text 13">
            <a:extLst>
              <a:ext uri="{FF2B5EF4-FFF2-40B4-BE49-F238E27FC236}">
                <a16:creationId xmlns:a16="http://schemas.microsoft.com/office/drawing/2014/main" id="{B8A962E3-9E01-EB4D-B809-DBE63258C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2292" y="3841980"/>
            <a:ext cx="1743519" cy="12675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0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8" name="Zástupný text 13">
            <a:extLst>
              <a:ext uri="{FF2B5EF4-FFF2-40B4-BE49-F238E27FC236}">
                <a16:creationId xmlns:a16="http://schemas.microsoft.com/office/drawing/2014/main" id="{9027C8A2-B724-574A-BDE8-BCA645783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6186" y="5227354"/>
            <a:ext cx="4026568" cy="6179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329A15F-FBA4-E383-405B-5B324AB4425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18683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449BF26-097A-7A44-85C8-FE94CE28C629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5F338C-5C5C-6B49-A8E9-1C845A9E0742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DDC2B8-CCB7-C847-9993-27DFFACBA52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E6DB546-1286-4B47-BBE9-21ADCE1D9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CF66424B-DB73-E147-91DF-5A67320E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1547793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A1121E60-9AA3-D74A-879D-FD607C72A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6186" y="832420"/>
            <a:ext cx="4838166" cy="58841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Nadpis grafiky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660621-1FB0-E644-8D4F-94ADE7FD9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0900" y="1871002"/>
            <a:ext cx="1324865" cy="13248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AF609-45C0-0E43-8432-FCAFEF3305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26945" y="3390311"/>
            <a:ext cx="1328819" cy="1328819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2B05287-FD26-6046-A34A-76144B0F33D6}"/>
              </a:ext>
            </a:extLst>
          </p:cNvPr>
          <p:cNvCxnSpPr>
            <a:cxnSpLocks/>
          </p:cNvCxnSpPr>
          <p:nvPr userDrawn="1"/>
        </p:nvCxnSpPr>
        <p:spPr>
          <a:xfrm>
            <a:off x="2555765" y="253676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ástupný text 13">
            <a:extLst>
              <a:ext uri="{FF2B5EF4-FFF2-40B4-BE49-F238E27FC236}">
                <a16:creationId xmlns:a16="http://schemas.microsoft.com/office/drawing/2014/main" id="{49120D5D-20F6-DB4B-8CB0-D6024A91F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6186" y="197944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13">
            <a:extLst>
              <a:ext uri="{FF2B5EF4-FFF2-40B4-BE49-F238E27FC236}">
                <a16:creationId xmlns:a16="http://schemas.microsoft.com/office/drawing/2014/main" id="{8E1E22F1-3E16-B643-BECE-4E73CB7FCB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2292" y="1814732"/>
            <a:ext cx="1752403" cy="76876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4" name="Zástupný text 13">
            <a:extLst>
              <a:ext uri="{FF2B5EF4-FFF2-40B4-BE49-F238E27FC236}">
                <a16:creationId xmlns:a16="http://schemas.microsoft.com/office/drawing/2014/main" id="{8D2C86F2-EFAD-EE47-9CE0-FB52BFD6B5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6186" y="2701337"/>
            <a:ext cx="4026568" cy="46389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00ADE6F-B321-A640-9ACF-357834F78FE5}"/>
              </a:ext>
            </a:extLst>
          </p:cNvPr>
          <p:cNvCxnSpPr>
            <a:cxnSpLocks/>
          </p:cNvCxnSpPr>
          <p:nvPr userDrawn="1"/>
        </p:nvCxnSpPr>
        <p:spPr>
          <a:xfrm>
            <a:off x="2555765" y="406397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943E092F-C8A3-A648-8DA0-ABEFA0045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6186" y="350665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7" name="Zástupný text 13">
            <a:extLst>
              <a:ext uri="{FF2B5EF4-FFF2-40B4-BE49-F238E27FC236}">
                <a16:creationId xmlns:a16="http://schemas.microsoft.com/office/drawing/2014/main" id="{B8A962E3-9E01-EB4D-B809-DBE63258C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2292" y="3319974"/>
            <a:ext cx="1752403" cy="79073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28" name="Zástupný text 13">
            <a:extLst>
              <a:ext uri="{FF2B5EF4-FFF2-40B4-BE49-F238E27FC236}">
                <a16:creationId xmlns:a16="http://schemas.microsoft.com/office/drawing/2014/main" id="{9027C8A2-B724-574A-BDE8-BCA645783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6186" y="4228548"/>
            <a:ext cx="4026568" cy="4559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01112E4-4C16-9746-B031-113C4FCB90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226945" y="4892781"/>
            <a:ext cx="1328819" cy="1328819"/>
          </a:xfrm>
          <a:prstGeom prst="rect">
            <a:avLst/>
          </a:prstGeom>
        </p:spPr>
      </p:pic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C1CDD3F0-4CDA-5C47-A337-2EDF50B7BF83}"/>
              </a:ext>
            </a:extLst>
          </p:cNvPr>
          <p:cNvCxnSpPr>
            <a:cxnSpLocks/>
          </p:cNvCxnSpPr>
          <p:nvPr userDrawn="1"/>
        </p:nvCxnSpPr>
        <p:spPr>
          <a:xfrm>
            <a:off x="2555765" y="5566445"/>
            <a:ext cx="423004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433FDAC5-8177-4147-BF73-ACC5AE912D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16186" y="5009123"/>
            <a:ext cx="1952067" cy="4634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0" name="Zástupný text 13">
            <a:extLst>
              <a:ext uri="{FF2B5EF4-FFF2-40B4-BE49-F238E27FC236}">
                <a16:creationId xmlns:a16="http://schemas.microsoft.com/office/drawing/2014/main" id="{81699AAE-6FD9-9144-9C80-E0297C6A9C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2292" y="4822444"/>
            <a:ext cx="1752403" cy="79073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54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#</a:t>
            </a:r>
          </a:p>
        </p:txBody>
      </p:sp>
      <p:sp>
        <p:nvSpPr>
          <p:cNvPr id="31" name="Zástupný text 13">
            <a:extLst>
              <a:ext uri="{FF2B5EF4-FFF2-40B4-BE49-F238E27FC236}">
                <a16:creationId xmlns:a16="http://schemas.microsoft.com/office/drawing/2014/main" id="{DE1E20A5-0211-EF40-A5A9-0847AAA401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16186" y="5731018"/>
            <a:ext cx="4026568" cy="45599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620E391-50E6-9AC8-B74D-396A22DCE8F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47974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1B1732C-13D0-644B-908E-5949D2E5CEA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125538" y="2462213"/>
            <a:ext cx="6569075" cy="393858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B9534EF-76E5-DD45-AA91-5B71E5B5576C}"/>
              </a:ext>
            </a:extLst>
          </p:cNvPr>
          <p:cNvSpPr/>
          <p:nvPr userDrawn="1"/>
        </p:nvSpPr>
        <p:spPr>
          <a:xfrm>
            <a:off x="8165432" y="0"/>
            <a:ext cx="4026568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3246" y="2967622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021EFF38-70A0-5D4C-B698-81D3CC80B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5814" y="2478067"/>
            <a:ext cx="262890" cy="260604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6541353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6569489" cy="64468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C7C430-95EE-D241-A1EA-00BBE67A6B91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910542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6AE0C5E-9A93-4047-985A-A6E43EBB3D5D}"/>
              </a:ext>
            </a:extLst>
          </p:cNvPr>
          <p:cNvSpPr/>
          <p:nvPr userDrawn="1"/>
        </p:nvSpPr>
        <p:spPr>
          <a:xfrm>
            <a:off x="9068704" y="3029209"/>
            <a:ext cx="2811296" cy="3531247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0672" y="3501573"/>
            <a:ext cx="2223899" cy="20692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7123670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7123670" cy="64468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Podnadpis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2CB8688-AD79-3945-B285-09F1659C2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09331" y="5645772"/>
            <a:ext cx="708632" cy="708632"/>
          </a:xfrm>
          <a:prstGeom prst="rect">
            <a:avLst/>
          </a:prstGeom>
        </p:spPr>
      </p:pic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4ED130F4-34D6-3A4F-8318-F21264C1BC9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125538" y="2462213"/>
            <a:ext cx="7123670" cy="393858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431AC2-368C-18BD-138C-53561E2E24C0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6661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1DC1D3E0-4FD6-714D-AFC9-4E3E9074AE7B}"/>
              </a:ext>
            </a:extLst>
          </p:cNvPr>
          <p:cNvSpPr/>
          <p:nvPr/>
        </p:nvSpPr>
        <p:spPr>
          <a:xfrm flipH="1">
            <a:off x="9965266" y="0"/>
            <a:ext cx="22267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AC64D7B-0E76-9D43-832E-445B92163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48" y="552450"/>
            <a:ext cx="1219200" cy="1219200"/>
          </a:xfrm>
          <a:prstGeom prst="rect">
            <a:avLst/>
          </a:prstGeom>
        </p:spPr>
      </p:pic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DC281CEE-F17B-5D4C-9908-0F9519C672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1428243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70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kapitoly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A7D8B845-1B91-A94F-95A4-A4558EE6F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475" y="654602"/>
            <a:ext cx="4139392" cy="15472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0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6646965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6AE0C5E-9A93-4047-985A-A6E43EBB3D5D}"/>
              </a:ext>
            </a:extLst>
          </p:cNvPr>
          <p:cNvSpPr/>
          <p:nvPr userDrawn="1"/>
        </p:nvSpPr>
        <p:spPr>
          <a:xfrm>
            <a:off x="9068704" y="3029209"/>
            <a:ext cx="2811296" cy="3531247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74C3F4E-9A92-8346-A590-85D4640FD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0672" y="3501573"/>
            <a:ext cx="2223899" cy="209737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Vysvětlující bílý text ke grafice vlevo, motto, citace, nebo krátký úryvek textu, sdělení, odstavec textu, zarovnaný na praporek vlevo.</a:t>
            </a:r>
          </a:p>
        </p:txBody>
      </p:sp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E1F14721-0A7A-E54C-9774-CB04BB447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5539" y="832420"/>
            <a:ext cx="7123670" cy="90705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800" b="1" i="0" kern="12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Barevný nadpis grafiky</a:t>
            </a:r>
          </a:p>
        </p:txBody>
      </p:sp>
      <p:sp>
        <p:nvSpPr>
          <p:cNvPr id="29" name="Zástupný text 13">
            <a:extLst>
              <a:ext uri="{FF2B5EF4-FFF2-40B4-BE49-F238E27FC236}">
                <a16:creationId xmlns:a16="http://schemas.microsoft.com/office/drawing/2014/main" id="{54C84702-CCF3-5048-846F-9E84F8EB2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39" y="1762862"/>
            <a:ext cx="7123670" cy="1666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18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Text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2CB8688-AD79-3945-B285-09F1659C2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09331" y="5645772"/>
            <a:ext cx="708632" cy="708632"/>
          </a:xfrm>
          <a:prstGeom prst="rect">
            <a:avLst/>
          </a:prstGeom>
        </p:spPr>
      </p:pic>
      <p:sp>
        <p:nvSpPr>
          <p:cNvPr id="12" name="Zástupný symbol obrázku 3">
            <a:extLst>
              <a:ext uri="{FF2B5EF4-FFF2-40B4-BE49-F238E27FC236}">
                <a16:creationId xmlns:a16="http://schemas.microsoft.com/office/drawing/2014/main" id="{A83653AF-2AE7-A24D-B86A-28A5548F41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8704" y="324001"/>
            <a:ext cx="2811297" cy="27052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dirty="0"/>
              <a:t>Vložte ilustrační obrázek</a:t>
            </a:r>
          </a:p>
          <a:p>
            <a:endParaRPr lang="cs-CZ" dirty="0"/>
          </a:p>
        </p:txBody>
      </p:sp>
      <p:sp>
        <p:nvSpPr>
          <p:cNvPr id="15" name="Zástupný text 13">
            <a:extLst>
              <a:ext uri="{FF2B5EF4-FFF2-40B4-BE49-F238E27FC236}">
                <a16:creationId xmlns:a16="http://schemas.microsoft.com/office/drawing/2014/main" id="{A7BC3684-29E5-FE4D-9EAA-5C981742E2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5539" y="3657967"/>
            <a:ext cx="1858293" cy="1666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2000" b="1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Titulek vložené grafiky</a:t>
            </a:r>
          </a:p>
        </p:txBody>
      </p:sp>
      <p:sp>
        <p:nvSpPr>
          <p:cNvPr id="17" name="Zástupný obsah 5">
            <a:extLst>
              <a:ext uri="{FF2B5EF4-FFF2-40B4-BE49-F238E27FC236}">
                <a16:creationId xmlns:a16="http://schemas.microsoft.com/office/drawing/2014/main" id="{F91DDD43-305E-C44A-9EC2-0B2CD51FF0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193488" y="3657967"/>
            <a:ext cx="5064247" cy="274283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ilustraci, graf...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18E0A34-28E3-B5FB-F43D-F81CEB9C76AC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2622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09161FB-C17A-6C4B-A2C8-9DB6FEBCB444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rgbClr val="8A7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16D0C9C-2FD9-C2DC-D6DF-C7BF4A5201AD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965084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3">
            <a:extLst>
              <a:ext uri="{FF2B5EF4-FFF2-40B4-BE49-F238E27FC236}">
                <a16:creationId xmlns:a16="http://schemas.microsoft.com/office/drawing/2014/main" id="{3A49A577-0B02-B34E-95C8-B1553BBB47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8063" y="324001"/>
            <a:ext cx="6521938" cy="623644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/>
              <a:t>Vložte ilustrační grafiku</a:t>
            </a:r>
          </a:p>
          <a:p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09161FB-C17A-6C4B-A2C8-9DB6FEBCB444}"/>
              </a:ext>
            </a:extLst>
          </p:cNvPr>
          <p:cNvSpPr/>
          <p:nvPr userDrawn="1"/>
        </p:nvSpPr>
        <p:spPr>
          <a:xfrm>
            <a:off x="1595368" y="1716507"/>
            <a:ext cx="3240505" cy="3240505"/>
          </a:xfrm>
          <a:prstGeom prst="rect">
            <a:avLst/>
          </a:prstGeom>
          <a:noFill/>
          <a:ln w="88900">
            <a:solidFill>
              <a:srgbClr val="8A7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8083" y="203734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>
              <a:defRPr lang="cs-CZ" sz="18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FF842AD-992D-0255-2ABD-35A42B96BA1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35867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1" y="1989222"/>
            <a:ext cx="3161321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33E1799-5DD8-7648-AA0C-A85D81025295}"/>
              </a:ext>
            </a:extLst>
          </p:cNvPr>
          <p:cNvCxnSpPr>
            <a:cxnSpLocks/>
          </p:cNvCxnSpPr>
          <p:nvPr userDrawn="1"/>
        </p:nvCxnSpPr>
        <p:spPr>
          <a:xfrm>
            <a:off x="1361693" y="4497068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55DEAC11-930C-5D45-9E87-9A0C4020A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1731" y="4680692"/>
            <a:ext cx="3834230" cy="78605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Text, citující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24547BD-4218-A99F-F749-A724E71E8E89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641229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660561E4-7392-0941-961A-08D138CDD6C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1" y="1106906"/>
            <a:ext cx="3161321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33E1799-5DD8-7648-AA0C-A85D81025295}"/>
              </a:ext>
            </a:extLst>
          </p:cNvPr>
          <p:cNvCxnSpPr>
            <a:cxnSpLocks/>
          </p:cNvCxnSpPr>
          <p:nvPr userDrawn="1"/>
        </p:nvCxnSpPr>
        <p:spPr>
          <a:xfrm>
            <a:off x="1361693" y="3614752"/>
            <a:ext cx="756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55DEAC11-930C-5D45-9E87-9A0C4020A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1731" y="3798376"/>
            <a:ext cx="3834230" cy="78605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citující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693" y="5219207"/>
            <a:ext cx="3161320" cy="135040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886E98E-435F-0490-B942-F940735388F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717854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90116C65-F0BB-3E41-B86F-5AF4501A3D2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2566738"/>
            <a:ext cx="3161282" cy="107482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693" y="4019740"/>
            <a:ext cx="3161320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766B58-5041-7443-B537-6A78590E0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477" y="588800"/>
            <a:ext cx="1091141" cy="109114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255CBC2-4FB9-D581-A97B-DCEE4E9F5762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423632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CA655009-1D7A-3D44-8F4C-3B88CC34F80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0A2806BE-6DA5-924E-A536-6740DE226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086" y="4710083"/>
            <a:ext cx="1498693" cy="1498693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50BEB6E-FDAD-A84D-A8CA-B192055C9B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7088" y="2863905"/>
            <a:ext cx="3011805" cy="2391051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DA05F0A3-9CE6-CF4A-9035-11E70CCD5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0188" y="3107411"/>
            <a:ext cx="2492826" cy="13683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Místo pro krátký text, citaci případně podobné. Citace, krátký text. Místo pro krátký text, citaci.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3136C3-7128-4D38-FA02-E3E44BE6802E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22140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obsah 5">
            <a:extLst>
              <a:ext uri="{FF2B5EF4-FFF2-40B4-BE49-F238E27FC236}">
                <a16:creationId xmlns:a16="http://schemas.microsoft.com/office/drawing/2014/main" id="{FDFC64C1-DF75-7849-A326-7BCA5B560339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345847" y="323924"/>
            <a:ext cx="6555422" cy="62456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lvl="0"/>
            <a:r>
              <a:rPr lang="cs-CZ" dirty="0"/>
              <a:t>Vložit sem ilustraci, graf...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FFDF2C-62FC-5C44-A6DE-0121A85DA288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97D87F11-27A3-4F47-8DA7-7BE3D6E656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732" y="2935538"/>
            <a:ext cx="2695074" cy="26950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Černý text ke grafice vpravo, motto, citace, nebo krátký úryvek textu, sdělení, odstavec textu, zarovnaný</a:t>
            </a:r>
            <a:br>
              <a:rPr lang="cs-CZ" dirty="0"/>
            </a:br>
            <a:r>
              <a:rPr lang="cs-CZ" dirty="0"/>
              <a:t>na praporek vlevo.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43C7FD22-186B-684F-8EB7-E2F0BA27A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4300" y="2445983"/>
            <a:ext cx="262890" cy="26060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CB7AB7-9327-0CAB-0D3E-A9458FF56C14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305104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D6769C78-F456-124C-A8A5-9DF916296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EE98A6A-0BA4-C442-9CA8-86BCB6445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307" y="485273"/>
            <a:ext cx="1343527" cy="1343527"/>
          </a:xfrm>
          <a:prstGeom prst="rect">
            <a:avLst/>
          </a:prstGeom>
        </p:spPr>
      </p:pic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23BD9A1A-D2FA-9444-A41B-6AF9DD3B2A3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1693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8202AC3-A276-0E4A-A0C1-5B3F92A976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4A854753-E60B-DC42-8D1E-0B132C1501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853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0" name="Zástupný text 2">
            <a:extLst>
              <a:ext uri="{FF2B5EF4-FFF2-40B4-BE49-F238E27FC236}">
                <a16:creationId xmlns:a16="http://schemas.microsoft.com/office/drawing/2014/main" id="{88A0B9E1-337C-394C-96E7-B47EA729D8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7814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1" name="Zástupný text 2">
            <a:extLst>
              <a:ext uri="{FF2B5EF4-FFF2-40B4-BE49-F238E27FC236}">
                <a16:creationId xmlns:a16="http://schemas.microsoft.com/office/drawing/2014/main" id="{8559FFB5-114E-8C43-8B25-84D445A8230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811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2" name="Zástupný text 2">
            <a:extLst>
              <a:ext uri="{FF2B5EF4-FFF2-40B4-BE49-F238E27FC236}">
                <a16:creationId xmlns:a16="http://schemas.microsoft.com/office/drawing/2014/main" id="{B61DD56C-E440-6F4C-9C4B-41A3C1497B0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772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3" name="Zástupný text 2">
            <a:extLst>
              <a:ext uri="{FF2B5EF4-FFF2-40B4-BE49-F238E27FC236}">
                <a16:creationId xmlns:a16="http://schemas.microsoft.com/office/drawing/2014/main" id="{DEA9C325-600E-024F-9F6B-A50CFCC957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87564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4" name="Zástupný text 2">
            <a:extLst>
              <a:ext uri="{FF2B5EF4-FFF2-40B4-BE49-F238E27FC236}">
                <a16:creationId xmlns:a16="http://schemas.microsoft.com/office/drawing/2014/main" id="{4FF8A6CA-CC27-9642-8810-15B27B11BC9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4CE0764-695E-274E-BDF3-DE6196CDB8E6}"/>
              </a:ext>
            </a:extLst>
          </p:cNvPr>
          <p:cNvCxnSpPr>
            <a:cxnSpLocks/>
          </p:cNvCxnSpPr>
          <p:nvPr userDrawn="1"/>
        </p:nvCxnSpPr>
        <p:spPr>
          <a:xfrm flipV="1">
            <a:off x="2353221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8B1C1297-148C-7446-887A-2BEEAEB515BC}"/>
              </a:ext>
            </a:extLst>
          </p:cNvPr>
          <p:cNvCxnSpPr>
            <a:cxnSpLocks/>
          </p:cNvCxnSpPr>
          <p:nvPr userDrawn="1"/>
        </p:nvCxnSpPr>
        <p:spPr>
          <a:xfrm flipV="1">
            <a:off x="4799856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B6F4B34-55D7-C74D-9284-4864B7D41E19}"/>
              </a:ext>
            </a:extLst>
          </p:cNvPr>
          <p:cNvCxnSpPr>
            <a:cxnSpLocks/>
          </p:cNvCxnSpPr>
          <p:nvPr userDrawn="1"/>
        </p:nvCxnSpPr>
        <p:spPr>
          <a:xfrm flipV="1">
            <a:off x="7248128" y="2814084"/>
            <a:ext cx="1433873" cy="4036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AE63D778-135F-C648-970C-1353A1F20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7019" y="2308123"/>
            <a:ext cx="1015180" cy="101518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F3CD255A-DF17-C547-BA4E-0712499E6C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91744" y="2308123"/>
            <a:ext cx="1015180" cy="1015180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E6EE610A-AA08-0249-AD1A-E7692CB283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240016" y="2308123"/>
            <a:ext cx="1015180" cy="101518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E777CDB5-17E9-434A-AB2F-96AAB19B01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688288" y="2308123"/>
            <a:ext cx="1015180" cy="101518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8EB29620-8361-4E45-3C5A-1870DB245647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05263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1EE98A6A-0BA4-C442-9CA8-86BCB6445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7307" y="485273"/>
            <a:ext cx="1343527" cy="1343527"/>
          </a:xfrm>
          <a:prstGeom prst="rect">
            <a:avLst/>
          </a:prstGeom>
        </p:spPr>
      </p:pic>
      <p:sp>
        <p:nvSpPr>
          <p:cNvPr id="16" name="Zástupný symbol obrázku 6">
            <a:extLst>
              <a:ext uri="{FF2B5EF4-FFF2-40B4-BE49-F238E27FC236}">
                <a16:creationId xmlns:a16="http://schemas.microsoft.com/office/drawing/2014/main" id="{02DE4E9B-5920-3548-9661-7AE14969E0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61732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 dirty="0"/>
              <a:t>Vložte</a:t>
            </a:r>
            <a:br>
              <a:rPr lang="cs-CZ" sz="1600" dirty="0"/>
            </a:br>
            <a:r>
              <a:rPr lang="cs-CZ" sz="1600" dirty="0"/>
              <a:t>ikonu</a:t>
            </a:r>
            <a:endParaRPr lang="cs-CZ" dirty="0"/>
          </a:p>
        </p:txBody>
      </p:sp>
      <p:sp>
        <p:nvSpPr>
          <p:cNvPr id="17" name="Zástupný symbol obrázku 6">
            <a:extLst>
              <a:ext uri="{FF2B5EF4-FFF2-40B4-BE49-F238E27FC236}">
                <a16:creationId xmlns:a16="http://schemas.microsoft.com/office/drawing/2014/main" id="{47AA8D00-6AF3-B544-8EA3-094219104E9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06758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18" name="Zástupný symbol obrázku 6">
            <a:extLst>
              <a:ext uri="{FF2B5EF4-FFF2-40B4-BE49-F238E27FC236}">
                <a16:creationId xmlns:a16="http://schemas.microsoft.com/office/drawing/2014/main" id="{15B76431-C4F0-544C-9360-6CC2C8264C9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51784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20" name="Zástupný symbol obrázku 6">
            <a:extLst>
              <a:ext uri="{FF2B5EF4-FFF2-40B4-BE49-F238E27FC236}">
                <a16:creationId xmlns:a16="http://schemas.microsoft.com/office/drawing/2014/main" id="{569353C5-3464-2146-BF4C-446F809ADC0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96810" y="2325759"/>
            <a:ext cx="976650" cy="9766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r>
              <a:rPr lang="cs-CZ" sz="1600"/>
              <a:t>Vložte</a:t>
            </a:r>
            <a:br>
              <a:rPr lang="cs-CZ" sz="1600"/>
            </a:br>
            <a:r>
              <a:rPr lang="cs-CZ" sz="1600"/>
              <a:t>ikonu</a:t>
            </a:r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6A2BD97-2D0E-38D2-E339-CF0C1181358D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CF9327F5-F0B8-5D94-16C1-61EE133E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1732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23" name="Zástupný text 2">
            <a:extLst>
              <a:ext uri="{FF2B5EF4-FFF2-40B4-BE49-F238E27FC236}">
                <a16:creationId xmlns:a16="http://schemas.microsoft.com/office/drawing/2014/main" id="{590F596F-7862-7057-1FB1-599C42B9DF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1693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87394B51-7791-2443-7C80-C6E8D07799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26" name="Zástupný text 2">
            <a:extLst>
              <a:ext uri="{FF2B5EF4-FFF2-40B4-BE49-F238E27FC236}">
                <a16:creationId xmlns:a16="http://schemas.microsoft.com/office/drawing/2014/main" id="{F499B062-2690-9A3E-A23B-23D2E8752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7853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1526E4B0-5736-B2EE-2999-1C2F5CA0C9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17814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7" name="Zástupný text 2">
            <a:extLst>
              <a:ext uri="{FF2B5EF4-FFF2-40B4-BE49-F238E27FC236}">
                <a16:creationId xmlns:a16="http://schemas.microsoft.com/office/drawing/2014/main" id="{1AE3C492-2699-980D-8361-D0A9F4A45E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811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38" name="Zástupný text 2">
            <a:extLst>
              <a:ext uri="{FF2B5EF4-FFF2-40B4-BE49-F238E27FC236}">
                <a16:creationId xmlns:a16="http://schemas.microsoft.com/office/drawing/2014/main" id="{F7195305-DF76-B174-C754-F94CA2E8B7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772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9" name="Zástupný text 2">
            <a:extLst>
              <a:ext uri="{FF2B5EF4-FFF2-40B4-BE49-F238E27FC236}">
                <a16:creationId xmlns:a16="http://schemas.microsoft.com/office/drawing/2014/main" id="{406CDE25-AE04-1A4B-F701-ECF082C1D8E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87564" y="3531524"/>
            <a:ext cx="2093863" cy="37818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Nadpis textu</a:t>
            </a:r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816DA865-D662-A26E-AA4B-0EA97540879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7525" y="3909705"/>
            <a:ext cx="2093888" cy="22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3471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660929"/>
            <a:ext cx="7550401" cy="42826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6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KAPITOLY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AC64D7B-0E76-9D43-832E-445B92163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431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A0ACE17-AA2B-1D4A-A96E-AA109AD8293B}"/>
              </a:ext>
            </a:extLst>
          </p:cNvPr>
          <p:cNvSpPr/>
          <p:nvPr userDrawn="1"/>
        </p:nvSpPr>
        <p:spPr>
          <a:xfrm>
            <a:off x="0" y="0"/>
            <a:ext cx="432000" cy="6858000"/>
          </a:xfrm>
          <a:prstGeom prst="rect">
            <a:avLst/>
          </a:prstGeom>
          <a:solidFill>
            <a:srgbClr val="8A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s-CZ"/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8202AC3-A276-0E4A-A0C1-5B3F92A976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61732" y="914401"/>
            <a:ext cx="3161282" cy="10748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solidFill>
                  <a:srgbClr val="8A76B6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Nadpis textu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711E52A-B3B1-5A44-8D42-E72BC70C7522}"/>
              </a:ext>
            </a:extLst>
          </p:cNvPr>
          <p:cNvSpPr/>
          <p:nvPr userDrawn="1"/>
        </p:nvSpPr>
        <p:spPr>
          <a:xfrm>
            <a:off x="11528320" y="6208776"/>
            <a:ext cx="351681" cy="351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89C0321-7163-414C-A099-7EF5F2060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349" y="625565"/>
            <a:ext cx="914400" cy="914400"/>
          </a:xfrm>
          <a:prstGeom prst="rect">
            <a:avLst/>
          </a:prstGeom>
        </p:spPr>
      </p:pic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696D2285-EF1B-6542-ADC2-C3EF56549D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61732" y="2114551"/>
            <a:ext cx="3161282" cy="34289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Podnadpis</a:t>
            </a:r>
          </a:p>
        </p:txBody>
      </p:sp>
      <p:sp>
        <p:nvSpPr>
          <p:cNvPr id="38" name="Zástupný text 2">
            <a:extLst>
              <a:ext uri="{FF2B5EF4-FFF2-40B4-BE49-F238E27FC236}">
                <a16:creationId xmlns:a16="http://schemas.microsoft.com/office/drawing/2014/main" id="{7D466901-0A44-4840-9584-3A8C7ADB36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3782" y="2114551"/>
            <a:ext cx="3161282" cy="34289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Podnadpis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6049422E-78BC-7142-B329-445A922E75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67892" y="2711307"/>
            <a:ext cx="3761669" cy="32322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46800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cs-CZ" dirty="0"/>
              <a:t>Vložte text nebo obsah</a:t>
            </a:r>
          </a:p>
          <a:p>
            <a:pPr lvl="1"/>
            <a:r>
              <a:rPr lang="cs-CZ" dirty="0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42669655-4E85-754E-8AE5-840F93E09E71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334326" y="2711307"/>
            <a:ext cx="3761669" cy="32322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39406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8E0A2EC-0B97-0F26-F22C-711E89A24DF5}"/>
              </a:ext>
            </a:extLst>
          </p:cNvPr>
          <p:cNvSpPr txBox="1"/>
          <p:nvPr userDrawn="1"/>
        </p:nvSpPr>
        <p:spPr>
          <a:xfrm>
            <a:off x="11478542" y="6269200"/>
            <a:ext cx="4512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68CFDD4-A452-7B4C-ABBC-22615B952778}" type="slidenum">
              <a:rPr lang="cs-CZ" sz="90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pPr algn="ctr"/>
              <a:t>‹#›</a:t>
            </a:fld>
            <a:endParaRPr lang="cs-CZ" sz="900" dirty="0">
              <a:solidFill>
                <a:schemeClr val="bg1"/>
              </a:solidFill>
              <a:latin typeface="Tabac Sans" panose="02000000000000000000" pitchFamily="2" charset="-18"/>
              <a:ea typeface="Tabac Sans" panose="02000000000000000000" pitchFamily="2" charset="-18"/>
              <a:cs typeface="Tabac Sans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37404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5522F9F-8AAD-0049-9910-F86D6BE3B12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1551" y="570271"/>
            <a:ext cx="11109843" cy="57715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cs-CZ" dirty="0"/>
              <a:t>Vložte text nebo obsah</a:t>
            </a:r>
          </a:p>
          <a:p>
            <a:pPr lvl="1"/>
            <a:r>
              <a:rPr lang="cs-CZ" dirty="0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0990734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y">
    <p:bg>
      <p:bgPr>
        <a:solidFill>
          <a:srgbClr val="8A76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Skupina 171">
            <a:extLst>
              <a:ext uri="{FF2B5EF4-FFF2-40B4-BE49-F238E27FC236}">
                <a16:creationId xmlns:a16="http://schemas.microsoft.com/office/drawing/2014/main" id="{BC5BB1E7-6432-FD49-AD62-13A20943D2BD}"/>
              </a:ext>
            </a:extLst>
          </p:cNvPr>
          <p:cNvGrpSpPr/>
          <p:nvPr userDrawn="1"/>
        </p:nvGrpSpPr>
        <p:grpSpPr>
          <a:xfrm>
            <a:off x="915927" y="4075528"/>
            <a:ext cx="4289966" cy="1848452"/>
            <a:chOff x="743094" y="3826016"/>
            <a:chExt cx="3062426" cy="1220544"/>
          </a:xfrm>
        </p:grpSpPr>
        <p:sp>
          <p:nvSpPr>
            <p:cNvPr id="173" name="Obdélník 172">
              <a:extLst>
                <a:ext uri="{FF2B5EF4-FFF2-40B4-BE49-F238E27FC236}">
                  <a16:creationId xmlns:a16="http://schemas.microsoft.com/office/drawing/2014/main" id="{4928F314-8C7A-9046-8FEF-E7CA4B300FA2}"/>
                </a:ext>
              </a:extLst>
            </p:cNvPr>
            <p:cNvSpPr/>
            <p:nvPr/>
          </p:nvSpPr>
          <p:spPr>
            <a:xfrm>
              <a:off x="754471" y="3826016"/>
              <a:ext cx="3051049" cy="1220544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l">
                <a:lnSpc>
                  <a:spcPct val="100000"/>
                </a:lnSpc>
                <a:spcBef>
                  <a:spcPts val="100"/>
                </a:spcBef>
                <a:spcAft>
                  <a:spcPts val="600"/>
                </a:spcAft>
              </a:pPr>
              <a:r>
                <a:rPr lang="cs-CZ" sz="1800" b="1" i="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Dům zahraniční </a:t>
              </a:r>
              <a:r>
                <a:rPr lang="cs-CZ" sz="1800" b="1" i="0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spolupráce</a:t>
              </a:r>
              <a:r>
                <a:rPr lang="cs-CZ" sz="1800" b="1" i="0" spc="-5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b="1" i="0" dirty="0">
                  <a:solidFill>
                    <a:schemeClr val="tx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(DZS)</a:t>
              </a:r>
            </a:p>
            <a:p>
              <a:pPr marR="5826614" algn="l">
                <a:lnSpc>
                  <a:spcPct val="100000"/>
                </a:lnSpc>
              </a:pP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Na </a:t>
              </a: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Poříčí</a:t>
              </a:r>
              <a:r>
                <a:rPr lang="cs-CZ" sz="1800" spc="-1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1035/4, 110 00 Praha</a:t>
              </a:r>
              <a:r>
                <a:rPr lang="cs-CZ" sz="1800" spc="-51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</a:t>
              </a:r>
            </a:p>
            <a:p>
              <a:pPr marL="287993" algn="l">
                <a:lnSpc>
                  <a:spcPct val="100000"/>
                </a:lnSpc>
                <a:spcBef>
                  <a:spcPts val="100"/>
                </a:spcBef>
              </a:pP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+420 221 850</a:t>
              </a: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</a:t>
              </a:r>
              <a:r>
                <a:rPr lang="cs-CZ" sz="18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100</a:t>
              </a:r>
            </a:p>
            <a:p>
              <a:pPr marL="287993" algn="l">
                <a:lnSpc>
                  <a:spcPct val="100000"/>
                </a:lnSpc>
              </a:pPr>
              <a:r>
                <a:rPr lang="cs-CZ" sz="18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info@dzs.cz</a:t>
              </a:r>
            </a:p>
            <a:p>
              <a:pPr marL="0" algn="l">
                <a:lnSpc>
                  <a:spcPct val="100000"/>
                </a:lnSpc>
              </a:pPr>
              <a:endParaRPr lang="cs-CZ" sz="1800" b="0" i="0" spc="-5" dirty="0">
                <a:solidFill>
                  <a:srgbClr val="000000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 marL="0" algn="l">
                <a:lnSpc>
                  <a:spcPct val="100000"/>
                </a:lnSpc>
              </a:pPr>
              <a:r>
                <a:rPr lang="cs-CZ" sz="1800" b="1" i="0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dzs.cz</a:t>
              </a:r>
            </a:p>
            <a:p>
              <a:pPr marL="287993" algn="l">
                <a:lnSpc>
                  <a:spcPct val="100000"/>
                </a:lnSpc>
              </a:pPr>
              <a:endParaRPr lang="cs-CZ" sz="1800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</p:txBody>
        </p:sp>
        <p:grpSp>
          <p:nvGrpSpPr>
            <p:cNvPr id="174" name="Skupina 173">
              <a:extLst>
                <a:ext uri="{FF2B5EF4-FFF2-40B4-BE49-F238E27FC236}">
                  <a16:creationId xmlns:a16="http://schemas.microsoft.com/office/drawing/2014/main" id="{5D846C80-61D6-4641-93EC-FC01C42E1696}"/>
                </a:ext>
              </a:extLst>
            </p:cNvPr>
            <p:cNvGrpSpPr/>
            <p:nvPr/>
          </p:nvGrpSpPr>
          <p:grpSpPr>
            <a:xfrm>
              <a:off x="743094" y="4266404"/>
              <a:ext cx="155403" cy="345215"/>
              <a:chOff x="480702" y="4308635"/>
              <a:chExt cx="102349" cy="227362"/>
            </a:xfrm>
          </p:grpSpPr>
          <p:sp>
            <p:nvSpPr>
              <p:cNvPr id="175" name="object 3">
                <a:extLst>
                  <a:ext uri="{FF2B5EF4-FFF2-40B4-BE49-F238E27FC236}">
                    <a16:creationId xmlns:a16="http://schemas.microsoft.com/office/drawing/2014/main" id="{EE339B78-DE4C-CE4B-B589-DF491579E13D}"/>
                  </a:ext>
                </a:extLst>
              </p:cNvPr>
              <p:cNvSpPr/>
              <p:nvPr/>
            </p:nvSpPr>
            <p:spPr>
              <a:xfrm>
                <a:off x="480702" y="4308635"/>
                <a:ext cx="102349" cy="10234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algn="l"/>
                <a:endParaRPr sz="140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endParaRPr>
              </a:p>
            </p:txBody>
          </p:sp>
          <p:sp>
            <p:nvSpPr>
              <p:cNvPr id="176" name="object 4">
                <a:extLst>
                  <a:ext uri="{FF2B5EF4-FFF2-40B4-BE49-F238E27FC236}">
                    <a16:creationId xmlns:a16="http://schemas.microsoft.com/office/drawing/2014/main" id="{4313E9D2-AF71-E249-9276-5CC49D769BBE}"/>
                  </a:ext>
                </a:extLst>
              </p:cNvPr>
              <p:cNvSpPr/>
              <p:nvPr/>
            </p:nvSpPr>
            <p:spPr>
              <a:xfrm>
                <a:off x="484954" y="4441998"/>
                <a:ext cx="94062" cy="9399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algn="l"/>
                <a:endParaRPr sz="1400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endParaRPr>
              </a:p>
            </p:txBody>
          </p:sp>
        </p:grpSp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BF395961-4586-C941-8E11-1496539E0525}"/>
              </a:ext>
            </a:extLst>
          </p:cNvPr>
          <p:cNvSpPr/>
          <p:nvPr userDrawn="1"/>
        </p:nvSpPr>
        <p:spPr>
          <a:xfrm>
            <a:off x="915927" y="1699793"/>
            <a:ext cx="6096000" cy="77559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Děkujeme </a:t>
            </a:r>
            <a:b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</a:br>
            <a:r>
              <a:rPr lang="cs-CZ" sz="2800" b="1" i="0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za pozornost.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A7D2965-77BA-06D0-53FB-6CE1516D6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85498"/>
          <a:stretch/>
        </p:blipFill>
        <p:spPr>
          <a:xfrm>
            <a:off x="916134" y="896867"/>
            <a:ext cx="622380" cy="588772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6D40E702-1383-86D7-1C6D-0897E0B15746}"/>
              </a:ext>
            </a:extLst>
          </p:cNvPr>
          <p:cNvGrpSpPr/>
          <p:nvPr userDrawn="1"/>
        </p:nvGrpSpPr>
        <p:grpSpPr>
          <a:xfrm>
            <a:off x="8678859" y="820785"/>
            <a:ext cx="2597007" cy="3590854"/>
            <a:chOff x="8583610" y="1444125"/>
            <a:chExt cx="2597007" cy="3590854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CDA59468-9915-9447-B9E3-63422C142AB4}"/>
                </a:ext>
              </a:extLst>
            </p:cNvPr>
            <p:cNvSpPr/>
            <p:nvPr userDrawn="1"/>
          </p:nvSpPr>
          <p:spPr>
            <a:xfrm>
              <a:off x="9640703" y="1485639"/>
              <a:ext cx="1539914" cy="119944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R="3875943">
                <a:lnSpc>
                  <a:spcPct val="100000"/>
                </a:lnSpc>
              </a:pPr>
              <a:r>
                <a:rPr lang="en" sz="1400" b="1" i="1" u="none" spc="-5" dirty="0">
                  <a:ln>
                    <a:noFill/>
                  </a:ln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Facebook</a:t>
              </a:r>
              <a:r>
                <a:rPr lang="en" sz="1400" b="1" i="0" u="none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  </a:t>
              </a:r>
              <a:br>
                <a:rPr lang="en" sz="1400" b="1" i="0" u="none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</a:br>
              <a:r>
                <a:rPr lang="cs-CZ" sz="1400" b="0" i="0" u="sng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6"/>
                </a:rPr>
                <a:t>@dzs.cz</a:t>
              </a:r>
              <a:endParaRPr lang="cs-CZ" sz="1400" b="0" i="0" u="sng" spc="-5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 marR="3875943">
                <a:lnSpc>
                  <a:spcPct val="100000"/>
                </a:lnSpc>
              </a:pPr>
              <a:r>
                <a:rPr lang="cs-CZ" sz="1400" b="0" i="0" u="sng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7"/>
                </a:rPr>
                <a:t>@erasmusplusCR</a:t>
              </a:r>
              <a:endParaRPr lang="cs-CZ" sz="1400" b="0" i="0" u="sng" spc="-5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 marR="3875943">
                <a:lnSpc>
                  <a:spcPct val="100000"/>
                </a:lnSpc>
              </a:pPr>
              <a:r>
                <a:rPr lang="cs-CZ" sz="1400" b="0" i="0" u="sng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8"/>
                </a:rPr>
                <a:t>@mladezvakci</a:t>
              </a:r>
              <a:endParaRPr lang="cs-CZ" sz="1400" b="0" i="0" u="sng" spc="-5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 marR="3875943">
                <a:lnSpc>
                  <a:spcPct val="100000"/>
                </a:lnSpc>
              </a:pPr>
              <a:r>
                <a:rPr lang="cs-CZ" sz="1400" b="0" i="0" u="sng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9"/>
                </a:rPr>
                <a:t>@czelobrussels</a:t>
              </a:r>
              <a:endParaRPr lang="en" sz="1400" b="0" i="0" u="sng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BD8076D5-A770-714F-8CEE-2B22E54C9583}"/>
                </a:ext>
              </a:extLst>
            </p:cNvPr>
            <p:cNvSpPr/>
            <p:nvPr userDrawn="1"/>
          </p:nvSpPr>
          <p:spPr>
            <a:xfrm>
              <a:off x="9643409" y="2608886"/>
              <a:ext cx="1537208" cy="2426093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5000"/>
                </a:lnSpc>
                <a:spcBef>
                  <a:spcPts val="720"/>
                </a:spcBef>
                <a:spcAft>
                  <a:spcPts val="0"/>
                </a:spcAft>
              </a:pPr>
              <a:r>
                <a:rPr lang="en" sz="1400" b="1" i="1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Instagram</a:t>
              </a:r>
              <a:br>
                <a:rPr lang="en" sz="1400" b="1" i="1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</a:br>
              <a:r>
                <a:rPr lang="cs-CZ" sz="14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10"/>
                </a:rPr>
                <a:t>@dzs_cz</a:t>
              </a:r>
              <a:br>
                <a:rPr lang="cs-CZ" sz="1400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</a:br>
              <a:r>
                <a:rPr lang="cs-CZ" sz="1400" b="0" i="0" u="none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11"/>
                </a:rPr>
                <a:t>@eurodesk_cz</a:t>
              </a:r>
              <a:endParaRPr lang="en" sz="1400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>
                <a:lnSpc>
                  <a:spcPct val="95000"/>
                </a:lnSpc>
                <a:spcBef>
                  <a:spcPts val="500"/>
                </a:spcBef>
                <a:spcAft>
                  <a:spcPts val="0"/>
                </a:spcAft>
              </a:pPr>
              <a:r>
                <a:rPr lang="en" sz="1400" b="1" i="1" spc="-2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Twitter</a:t>
              </a:r>
              <a:br>
                <a:rPr lang="en" sz="1400" b="1" i="1" spc="-2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</a:br>
              <a:r>
                <a:rPr lang="cs-CZ" sz="1400" spc="-11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12"/>
                </a:rPr>
                <a:t>@dzs_cz</a:t>
              </a:r>
              <a:br>
                <a:rPr lang="cs-CZ" sz="1400" spc="-11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</a:br>
              <a:r>
                <a:rPr lang="cs-CZ" sz="1400" b="0" i="0" u="none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13"/>
                </a:rPr>
                <a:t>@CZELO_Brussels</a:t>
              </a:r>
              <a:endParaRPr lang="en" sz="1400" spc="-11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>
                <a:lnSpc>
                  <a:spcPct val="95000"/>
                </a:lnSpc>
                <a:spcBef>
                  <a:spcPts val="500"/>
                </a:spcBef>
                <a:spcAft>
                  <a:spcPts val="0"/>
                </a:spcAft>
              </a:pPr>
              <a:r>
                <a:rPr lang="en" sz="1400" b="1" i="1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LinkedIn</a:t>
              </a:r>
              <a:br>
                <a:rPr lang="en" sz="1400" b="1" i="1" spc="-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</a:br>
              <a:r>
                <a:rPr lang="cs-CZ" sz="1400" b="0" i="0" u="none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14"/>
                </a:rPr>
                <a:t>@dzs_cz </a:t>
              </a:r>
              <a:endParaRPr lang="cs-CZ" sz="1400" b="0" i="0" u="none" spc="-5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  <a:p>
              <a:pPr>
                <a:lnSpc>
                  <a:spcPct val="95000"/>
                </a:lnSpc>
                <a:spcBef>
                  <a:spcPts val="500"/>
                </a:spcBef>
                <a:spcAft>
                  <a:spcPts val="0"/>
                </a:spcAft>
              </a:pPr>
              <a:r>
                <a:rPr lang="en" sz="1400" b="1" i="1" spc="-25" dirty="0"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  <a:t>YouTube</a:t>
              </a:r>
              <a:br>
                <a:rPr lang="cs-CZ" sz="1400" b="0" i="0" u="none" spc="0" dirty="0">
                  <a:solidFill>
                    <a:srgbClr val="000000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</a:rPr>
              </a:br>
              <a:r>
                <a:rPr lang="cs-CZ" sz="1400" b="0" i="0" u="none" spc="-5" dirty="0">
                  <a:solidFill>
                    <a:schemeClr val="bg1"/>
                  </a:solidFill>
                  <a:latin typeface="Tabac Sans" panose="02000000000000000000" pitchFamily="2" charset="-18"/>
                  <a:ea typeface="Tabac Sans" panose="02000000000000000000" pitchFamily="2" charset="-18"/>
                  <a:cs typeface="Tabac Sans" panose="02000000000000000000" pitchFamily="2" charset="-18"/>
                  <a:hlinkClick r:id="rId15"/>
                </a:rPr>
                <a:t>@dzs_cz</a:t>
              </a:r>
              <a:endParaRPr lang="cs-CZ" sz="1400" b="0" i="0" u="none" spc="-5" dirty="0">
                <a:solidFill>
                  <a:schemeClr val="bg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endParaRP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821624F8-4C40-539C-5299-56F8E3103601}"/>
                </a:ext>
              </a:extLst>
            </p:cNvPr>
            <p:cNvGrpSpPr/>
            <p:nvPr userDrawn="1"/>
          </p:nvGrpSpPr>
          <p:grpSpPr>
            <a:xfrm>
              <a:off x="8583610" y="1444125"/>
              <a:ext cx="874798" cy="3442532"/>
              <a:chOff x="8832850" y="2108907"/>
              <a:chExt cx="709167" cy="2790733"/>
            </a:xfrm>
          </p:grpSpPr>
          <p:pic>
            <p:nvPicPr>
              <p:cNvPr id="7" name="Grafický objekt 34">
                <a:extLst>
                  <a:ext uri="{FF2B5EF4-FFF2-40B4-BE49-F238E27FC236}">
                    <a16:creationId xmlns:a16="http://schemas.microsoft.com/office/drawing/2014/main" id="{2A3B4FD3-512C-6543-9A84-F42DD75BA6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832850" y="2108907"/>
                <a:ext cx="709167" cy="709168"/>
              </a:xfrm>
              <a:prstGeom prst="rect">
                <a:avLst/>
              </a:prstGeom>
            </p:spPr>
          </p:pic>
          <p:pic>
            <p:nvPicPr>
              <p:cNvPr id="8" name="Grafický objekt 35">
                <a:extLst>
                  <a:ext uri="{FF2B5EF4-FFF2-40B4-BE49-F238E27FC236}">
                    <a16:creationId xmlns:a16="http://schemas.microsoft.com/office/drawing/2014/main" id="{18FDBD1F-CF97-AC41-8165-692168DD886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837218" y="2661409"/>
                <a:ext cx="703444" cy="22382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118360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-1" y="0"/>
            <a:ext cx="12192000" cy="1406013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720" y="483564"/>
            <a:ext cx="7983184" cy="7946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4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 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DF7FFCF-AD41-4B41-AD5B-205A36B515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720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3C3517F-1283-CE45-A5AF-B3006FCF8F0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348779" y="1858295"/>
            <a:ext cx="5337831" cy="45425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8770391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0" y="0"/>
            <a:ext cx="9420625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83" y="5482638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83" y="596250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96BBCA7-1ED7-1A44-B217-6E065F361AB1}"/>
              </a:ext>
            </a:extLst>
          </p:cNvPr>
          <p:cNvGrpSpPr/>
          <p:nvPr userDrawn="1"/>
        </p:nvGrpSpPr>
        <p:grpSpPr>
          <a:xfrm>
            <a:off x="9668933" y="375597"/>
            <a:ext cx="2260038" cy="3025066"/>
            <a:chOff x="6543674" y="3228411"/>
            <a:chExt cx="1743075" cy="2333110"/>
          </a:xfrm>
        </p:grpSpPr>
        <p:pic>
          <p:nvPicPr>
            <p:cNvPr id="15" name="Grafický objekt 14">
              <a:extLst>
                <a:ext uri="{FF2B5EF4-FFF2-40B4-BE49-F238E27FC236}">
                  <a16:creationId xmlns:a16="http://schemas.microsoft.com/office/drawing/2014/main" id="{C37D3544-14D6-8049-9371-25D8BC4B1B2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238" r="71605"/>
            <a:stretch/>
          </p:blipFill>
          <p:spPr>
            <a:xfrm>
              <a:off x="6591299" y="3228411"/>
              <a:ext cx="1247775" cy="751960"/>
            </a:xfrm>
            <a:prstGeom prst="rect">
              <a:avLst/>
            </a:prstGeom>
          </p:spPr>
        </p:pic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62E4CC3C-0800-C248-810C-36ECFE9D63A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388" r="41455"/>
            <a:stretch/>
          </p:blipFill>
          <p:spPr>
            <a:xfrm>
              <a:off x="6619875" y="4028511"/>
              <a:ext cx="1247775" cy="751960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720420F8-38C9-1741-98A6-EBC1DD0F7285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923" r="934"/>
            <a:stretch/>
          </p:blipFill>
          <p:spPr>
            <a:xfrm>
              <a:off x="6543674" y="4809561"/>
              <a:ext cx="1743075" cy="751960"/>
            </a:xfrm>
            <a:prstGeom prst="rect">
              <a:avLst/>
            </a:prstGeom>
          </p:spPr>
        </p:pic>
      </p:grp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</p:spTree>
    <p:extLst>
      <p:ext uri="{BB962C8B-B14F-4D97-AF65-F5344CB8AC3E}">
        <p14:creationId xmlns:p14="http://schemas.microsoft.com/office/powerpoint/2010/main" val="28298491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1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0" y="0"/>
            <a:ext cx="9420625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83" y="5482638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83" y="596250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054F1552-6CC5-8946-BD25-25BF4EFB6C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3EB949-5FE2-CB46-B619-7386843EE4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5965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103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0" y="0"/>
            <a:ext cx="12192000" cy="5401733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C37D3544-14D6-8049-9371-25D8BC4B1B2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6541" y="5668904"/>
            <a:ext cx="5280115" cy="800514"/>
          </a:xfrm>
          <a:prstGeom prst="rect">
            <a:avLst/>
          </a:prstGeom>
        </p:spPr>
      </p:pic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CD5E066E-F853-AC40-8CEE-E49039BDA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7112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10" name="Zástupný text 23">
            <a:extLst>
              <a:ext uri="{FF2B5EF4-FFF2-40B4-BE49-F238E27FC236}">
                <a16:creationId xmlns:a16="http://schemas.microsoft.com/office/drawing/2014/main" id="{5B3CC7AD-4D84-024F-B37D-B87F97CCC3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182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12" name="Zástupný text 13">
            <a:extLst>
              <a:ext uri="{FF2B5EF4-FFF2-40B4-BE49-F238E27FC236}">
                <a16:creationId xmlns:a16="http://schemas.microsoft.com/office/drawing/2014/main" id="{F462099A-68BD-6148-B728-7140518329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9418C0-1C4A-5345-BB02-BE3F26E59F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379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2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0" y="0"/>
            <a:ext cx="12192000" cy="5401733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23">
            <a:extLst>
              <a:ext uri="{FF2B5EF4-FFF2-40B4-BE49-F238E27FC236}">
                <a16:creationId xmlns:a16="http://schemas.microsoft.com/office/drawing/2014/main" id="{CD5E066E-F853-AC40-8CEE-E49039BDA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7112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10" name="Zástupný text 23">
            <a:extLst>
              <a:ext uri="{FF2B5EF4-FFF2-40B4-BE49-F238E27FC236}">
                <a16:creationId xmlns:a16="http://schemas.microsoft.com/office/drawing/2014/main" id="{5B3CC7AD-4D84-024F-B37D-B87F97CCC3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182639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12" name="Zástupný text 13">
            <a:extLst>
              <a:ext uri="{FF2B5EF4-FFF2-40B4-BE49-F238E27FC236}">
                <a16:creationId xmlns:a16="http://schemas.microsoft.com/office/drawing/2014/main" id="{F462099A-68BD-6148-B728-7140518329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642081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85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0" indent="0">
              <a:spcBef>
                <a:spcPts val="2200"/>
              </a:spcBef>
              <a:buNone/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10FE5D-AE68-8C42-A98B-1387C9567F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47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1DA69DED-62B4-8543-9F02-813B555982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074" y="659017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7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" indent="0">
              <a:spcBef>
                <a:spcPts val="1000"/>
              </a:spcBef>
              <a:buNone/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541907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04717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96BBCA7-1ED7-1A44-B217-6E065F361AB1}"/>
              </a:ext>
            </a:extLst>
          </p:cNvPr>
          <p:cNvGrpSpPr/>
          <p:nvPr userDrawn="1"/>
        </p:nvGrpSpPr>
        <p:grpSpPr>
          <a:xfrm>
            <a:off x="9563281" y="409465"/>
            <a:ext cx="2238194" cy="2995828"/>
            <a:chOff x="6543674" y="3228411"/>
            <a:chExt cx="1743075" cy="2333110"/>
          </a:xfrm>
        </p:grpSpPr>
        <p:pic>
          <p:nvPicPr>
            <p:cNvPr id="15" name="Grafický objekt 14">
              <a:extLst>
                <a:ext uri="{FF2B5EF4-FFF2-40B4-BE49-F238E27FC236}">
                  <a16:creationId xmlns:a16="http://schemas.microsoft.com/office/drawing/2014/main" id="{C37D3544-14D6-8049-9371-25D8BC4B1B2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238" r="71605"/>
            <a:stretch/>
          </p:blipFill>
          <p:spPr>
            <a:xfrm>
              <a:off x="6591299" y="3228411"/>
              <a:ext cx="1247775" cy="751960"/>
            </a:xfrm>
            <a:prstGeom prst="rect">
              <a:avLst/>
            </a:prstGeom>
          </p:spPr>
        </p:pic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62E4CC3C-0800-C248-810C-36ECFE9D63A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388" r="41455"/>
            <a:stretch/>
          </p:blipFill>
          <p:spPr>
            <a:xfrm>
              <a:off x="6619875" y="4028511"/>
              <a:ext cx="1247775" cy="751960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720420F8-38C9-1741-98A6-EBC1DD0F7285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923" r="934"/>
            <a:stretch/>
          </p:blipFill>
          <p:spPr>
            <a:xfrm>
              <a:off x="6543674" y="4809561"/>
              <a:ext cx="1743075" cy="751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8182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3 bez logoli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81AF35A-F88D-9E45-89BA-E6944D1A2F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1DA69DED-62B4-8543-9F02-813B555982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074" y="659017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7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" indent="0">
              <a:spcBef>
                <a:spcPts val="1000"/>
              </a:spcBef>
              <a:buNone/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PREZENTACE</a:t>
            </a:r>
          </a:p>
          <a:p>
            <a:pPr lvl="1"/>
            <a:r>
              <a:rPr lang="cs-CZ"/>
              <a:t>Podtitul</a:t>
            </a:r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1C8A0A8D-7561-5045-A422-B51724A9F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078" y="5541907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22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25" name="Zástupný text 23">
            <a:extLst>
              <a:ext uri="{FF2B5EF4-FFF2-40B4-BE49-F238E27FC236}">
                <a16:creationId xmlns:a16="http://schemas.microsoft.com/office/drawing/2014/main" id="{65FDA6A6-8FAB-F047-A6BB-B24DD6EF93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078" y="6047175"/>
            <a:ext cx="5527417" cy="3556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cs-CZ" sz="1800" b="0" i="0" u="none" strike="noStrike" kern="1200" cap="none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Arial"/>
                <a:sym typeface="Arial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cs-CZ" dirty="0"/>
              <a:t>Datum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CE764D4-D558-5642-AD8F-5813E1D913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5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/>
        </p:nvSpPr>
        <p:spPr>
          <a:xfrm>
            <a:off x="1877961" y="0"/>
            <a:ext cx="103140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056B86E-A29F-984E-A4F5-4A25185100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91622" y="563562"/>
            <a:ext cx="9249772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1975410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1DC1D3E0-4FD6-714D-AFC9-4E3E9074AE7B}"/>
              </a:ext>
            </a:extLst>
          </p:cNvPr>
          <p:cNvSpPr/>
          <p:nvPr userDrawn="1"/>
        </p:nvSpPr>
        <p:spPr>
          <a:xfrm flipH="1">
            <a:off x="9965266" y="0"/>
            <a:ext cx="2226732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13">
            <a:extLst>
              <a:ext uri="{FF2B5EF4-FFF2-40B4-BE49-F238E27FC236}">
                <a16:creationId xmlns:a16="http://schemas.microsoft.com/office/drawing/2014/main" id="{DC281CEE-F17B-5D4C-9908-0F9519C672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75" y="1428243"/>
            <a:ext cx="8064932" cy="443174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lang="cs-CZ" sz="70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kapitoly</a:t>
            </a:r>
          </a:p>
        </p:txBody>
      </p:sp>
      <p:sp>
        <p:nvSpPr>
          <p:cNvPr id="8" name="Zástupný text 13">
            <a:extLst>
              <a:ext uri="{FF2B5EF4-FFF2-40B4-BE49-F238E27FC236}">
                <a16:creationId xmlns:a16="http://schemas.microsoft.com/office/drawing/2014/main" id="{A7D8B845-1B91-A94F-95A4-A4558EE6F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475" y="654602"/>
            <a:ext cx="4139392" cy="15472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0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123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90C285-C86D-B148-8811-DD90D96C3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325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618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660929"/>
            <a:ext cx="7550401" cy="42826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66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/>
              <a:t>NÁZEV</a:t>
            </a:r>
          </a:p>
          <a:p>
            <a:pPr lvl="0"/>
            <a:r>
              <a:rPr lang="cs-CZ"/>
              <a:t>KAPITOLY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6F56CF-82EF-5248-8194-E1A975666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9400" y="5524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214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>
            <a:off x="1877961" y="0"/>
            <a:ext cx="10314039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056B86E-A29F-984E-A4F5-4A25185100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91622" y="563562"/>
            <a:ext cx="9249772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4856610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>
            <a:off x="1877961" y="0"/>
            <a:ext cx="10314039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12B936-A718-6244-8A78-56594D02FC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91622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3F758DF-0780-AE4F-85E4-A82F7DA151C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59457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37766658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sal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>
            <a:off x="1877960" y="0"/>
            <a:ext cx="10314039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57D4918-26CD-7842-B8D4-D53B9E21C10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0AC99689-6A4A-8D43-BBBB-729392F45BB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681669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EA3FCB20-AFFE-B349-BD40-843A044143E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62751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9740750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slajd 3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>
            <a:off x="1877961" y="0"/>
            <a:ext cx="10314039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386330C7-10EF-234F-8CF0-8E989DADB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EDB1EE38-22B7-CE4B-9147-F8CB466339C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16447306-4D8E-5446-AD8A-5F2B71D0853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3728103"/>
            <a:ext cx="9289101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7296987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slaj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>
            <a:off x="1877961" y="0"/>
            <a:ext cx="10314039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851DE113-EE07-5543-97D3-FECB230492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2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A11B9449-A60F-8A4F-B974-80CBB0C7974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59457" y="563562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FAF56B11-DBC3-1346-876B-E8FB1608019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391622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55AACAFD-4D0B-4E4B-BFC8-76E08A5CCF8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259457" y="3728103"/>
            <a:ext cx="4402468" cy="270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41130037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0" y="0"/>
            <a:ext cx="1877961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5F3BBD2-8D45-474E-A8DD-13B877B86D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91621" y="563562"/>
            <a:ext cx="924977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93979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slaj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0" y="0"/>
            <a:ext cx="1877961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3896339-F045-B443-B1FE-348883C717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91622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1FE4849-D4AC-5446-8753-8DD60AB97D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59457" y="563562"/>
            <a:ext cx="4402468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1891407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slaj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0608823-BA11-704E-85FD-B1003A557743}"/>
              </a:ext>
            </a:extLst>
          </p:cNvPr>
          <p:cNvSpPr/>
          <p:nvPr userDrawn="1"/>
        </p:nvSpPr>
        <p:spPr>
          <a:xfrm flipH="1">
            <a:off x="0" y="0"/>
            <a:ext cx="1877961" cy="6858000"/>
          </a:xfrm>
          <a:prstGeom prst="rect">
            <a:avLst/>
          </a:prstGeom>
          <a:solidFill>
            <a:srgbClr val="93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text 13">
            <a:extLst>
              <a:ext uri="{FF2B5EF4-FFF2-40B4-BE49-F238E27FC236}">
                <a16:creationId xmlns:a16="http://schemas.microsoft.com/office/drawing/2014/main" id="{D7CECF01-8CA5-4E40-908F-98E5A1675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749529" y="2869518"/>
            <a:ext cx="5693444" cy="156154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cs-CZ" sz="4800" b="1" i="0" kern="12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cs-CZ"/>
              <a:t>Nadpis slajdu</a:t>
            </a:r>
            <a:br>
              <a:rPr lang="cs-CZ"/>
            </a:br>
            <a:r>
              <a:rPr lang="cs-CZ"/>
              <a:t>s textem atd.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4660711-E1A5-9D47-81AE-E8B1962C01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91622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6E461C7E-CB2D-DE43-9D78-5D54073076F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681669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939DE23-D2AB-8E4B-8C7B-43DCEB49B7B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62751" y="563562"/>
            <a:ext cx="2725921" cy="5837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</a:lstStyle>
          <a:p>
            <a:pPr lvl="0"/>
            <a:r>
              <a:rPr lang="cs-CZ"/>
              <a:t>Vložte text nebo obsah</a:t>
            </a:r>
          </a:p>
          <a:p>
            <a:pPr lvl="1"/>
            <a:r>
              <a:rPr lang="cs-CZ"/>
              <a:t>Text nebo obsah</a:t>
            </a:r>
          </a:p>
        </p:txBody>
      </p:sp>
    </p:spTree>
    <p:extLst>
      <p:ext uri="{BB962C8B-B14F-4D97-AF65-F5344CB8AC3E}">
        <p14:creationId xmlns:p14="http://schemas.microsoft.com/office/powerpoint/2010/main" val="279816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21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47" r:id="rId13"/>
    <p:sldLayoutId id="2147483674" r:id="rId14"/>
    <p:sldLayoutId id="2147483675" r:id="rId15"/>
    <p:sldLayoutId id="2147483676" r:id="rId16"/>
    <p:sldLayoutId id="2147483748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9" r:id="rId28"/>
    <p:sldLayoutId id="2147483690" r:id="rId29"/>
    <p:sldLayoutId id="2147483696" r:id="rId30"/>
    <p:sldLayoutId id="2147483697" r:id="rId31"/>
    <p:sldLayoutId id="2147483824" r:id="rId32"/>
    <p:sldLayoutId id="2147483826" r:id="rId33"/>
    <p:sldLayoutId id="2147483827" r:id="rId34"/>
    <p:sldLayoutId id="2147483829" r:id="rId35"/>
    <p:sldLayoutId id="2147483830" r:id="rId36"/>
    <p:sldLayoutId id="2147483833" r:id="rId3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4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46" r:id="rId2"/>
    <p:sldLayoutId id="2147483820" r:id="rId3"/>
    <p:sldLayoutId id="2147483821" r:id="rId4"/>
    <p:sldLayoutId id="2147483822" r:id="rId5"/>
    <p:sldLayoutId id="2147483823" r:id="rId6"/>
    <p:sldLayoutId id="2147483834" r:id="rId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71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61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0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5" r:id="rId29"/>
    <p:sldLayoutId id="2147483866" r:id="rId3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s.cz/mozaika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www.dzs.cz/vyzva_erasmus#vzdelavani-dospelych" TargetMode="External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8.png"/><Relationship Id="rId5" Type="http://schemas.openxmlformats.org/officeDocument/2006/relationships/hyperlink" Target="https://www.youtube.com/c/EPALEkurzy" TargetMode="External"/><Relationship Id="rId4" Type="http://schemas.openxmlformats.org/officeDocument/2006/relationships/hyperlink" Target="https://epale.ec.europa.eu/cs/calendar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hyperlink" Target="https://www.dzs.cz/" TargetMode="External"/><Relationship Id="rId7" Type="http://schemas.openxmlformats.org/officeDocument/2006/relationships/image" Target="../media/image123.png"/><Relationship Id="rId2" Type="http://schemas.openxmlformats.org/officeDocument/2006/relationships/hyperlink" Target="http://www.dzs.cz/" TargetMode="Externa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dzs.cz/mozaika" TargetMode="Externa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jpe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857EE35-2452-F13C-8BB9-187ADF1C6F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877" y="2458065"/>
            <a:ext cx="7027282" cy="299883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cs-CZ" sz="4400" b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ERASMUS+ </a:t>
            </a:r>
            <a:endParaRPr lang="cs-CZ" b="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cs-CZ" b="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 kulturní a kreativní organizace</a:t>
            </a:r>
            <a:endParaRPr lang="cs-CZ" sz="3600" b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41B57E-0530-0A44-469A-7C509224D9B1}"/>
              </a:ext>
            </a:extLst>
          </p:cNvPr>
          <p:cNvSpPr txBox="1"/>
          <p:nvPr/>
        </p:nvSpPr>
        <p:spPr>
          <a:xfrm>
            <a:off x="659877" y="986654"/>
            <a:ext cx="7225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3200" b="1" spc="-75" dirty="0">
                <a:latin typeface="Tahoma"/>
                <a:cs typeface="Tahoma"/>
              </a:rPr>
              <a:t>D</a:t>
            </a:r>
            <a:r>
              <a:rPr lang="cs-CZ" sz="3200" b="1" spc="-50" dirty="0">
                <a:latin typeface="Tahoma"/>
                <a:cs typeface="Tahoma"/>
              </a:rPr>
              <a:t>Ů</a:t>
            </a:r>
            <a:r>
              <a:rPr lang="cs-CZ" sz="3200" b="1" spc="265" dirty="0">
                <a:latin typeface="Tahoma"/>
                <a:cs typeface="Tahoma"/>
              </a:rPr>
              <a:t>M</a:t>
            </a:r>
            <a:r>
              <a:rPr lang="cs-CZ" sz="3200" b="1" spc="-204" dirty="0">
                <a:latin typeface="Tahoma"/>
                <a:cs typeface="Tahoma"/>
              </a:rPr>
              <a:t> </a:t>
            </a:r>
            <a:r>
              <a:rPr lang="cs-CZ" sz="3200" b="1" spc="-65" dirty="0">
                <a:latin typeface="Tahoma"/>
                <a:cs typeface="Tahoma"/>
              </a:rPr>
              <a:t>Z</a:t>
            </a:r>
            <a:r>
              <a:rPr lang="cs-CZ" sz="3200" b="1" spc="35" dirty="0">
                <a:latin typeface="Tahoma"/>
                <a:cs typeface="Tahoma"/>
              </a:rPr>
              <a:t>A</a:t>
            </a:r>
            <a:r>
              <a:rPr lang="cs-CZ" sz="3200" b="1" spc="45" dirty="0">
                <a:latin typeface="Tahoma"/>
                <a:cs typeface="Tahoma"/>
              </a:rPr>
              <a:t>H</a:t>
            </a:r>
            <a:r>
              <a:rPr lang="cs-CZ" sz="3200" b="1" spc="-220" dirty="0">
                <a:latin typeface="Tahoma"/>
                <a:cs typeface="Tahoma"/>
              </a:rPr>
              <a:t>RAN</a:t>
            </a:r>
            <a:r>
              <a:rPr lang="cs-CZ" sz="3200" b="1" spc="-150" dirty="0">
                <a:latin typeface="Tahoma"/>
                <a:cs typeface="Tahoma"/>
              </a:rPr>
              <a:t>I</a:t>
            </a:r>
            <a:r>
              <a:rPr lang="cs-CZ" sz="3200" b="1" spc="-265" dirty="0">
                <a:latin typeface="Tahoma"/>
                <a:cs typeface="Tahoma"/>
              </a:rPr>
              <a:t>ČNÍ</a:t>
            </a:r>
            <a:r>
              <a:rPr lang="cs-CZ" sz="3200" b="1" spc="-220" dirty="0">
                <a:latin typeface="Tahoma"/>
                <a:cs typeface="Tahoma"/>
              </a:rPr>
              <a:t> </a:t>
            </a:r>
            <a:r>
              <a:rPr lang="cs-CZ" sz="3200" b="1" spc="-40" dirty="0">
                <a:latin typeface="Tahoma"/>
                <a:cs typeface="Tahoma"/>
              </a:rPr>
              <a:t>S</a:t>
            </a:r>
            <a:r>
              <a:rPr lang="cs-CZ" sz="3200" b="1" spc="-45" dirty="0">
                <a:latin typeface="Tahoma"/>
                <a:cs typeface="Tahoma"/>
              </a:rPr>
              <a:t>P</a:t>
            </a:r>
            <a:r>
              <a:rPr lang="cs-CZ" sz="3200" b="1" spc="5" dirty="0">
                <a:latin typeface="Tahoma"/>
                <a:cs typeface="Tahoma"/>
              </a:rPr>
              <a:t>O</a:t>
            </a:r>
            <a:r>
              <a:rPr lang="cs-CZ" sz="3200" b="1" spc="-10" dirty="0">
                <a:latin typeface="Tahoma"/>
                <a:cs typeface="Tahoma"/>
              </a:rPr>
              <a:t>L</a:t>
            </a:r>
            <a:r>
              <a:rPr lang="cs-CZ" sz="3200" b="1" spc="-50" dirty="0">
                <a:latin typeface="Tahoma"/>
                <a:cs typeface="Tahoma"/>
              </a:rPr>
              <a:t>U</a:t>
            </a:r>
            <a:r>
              <a:rPr lang="cs-CZ" sz="3200" b="1" spc="-45" dirty="0">
                <a:latin typeface="Tahoma"/>
                <a:cs typeface="Tahoma"/>
              </a:rPr>
              <a:t>P</a:t>
            </a:r>
            <a:r>
              <a:rPr lang="cs-CZ" sz="3200" b="1" spc="-229" dirty="0">
                <a:latin typeface="Tahoma"/>
                <a:cs typeface="Tahoma"/>
              </a:rPr>
              <a:t>R</a:t>
            </a:r>
            <a:r>
              <a:rPr lang="cs-CZ" sz="3200" b="1" spc="40" dirty="0">
                <a:latin typeface="Tahoma"/>
                <a:cs typeface="Tahoma"/>
              </a:rPr>
              <a:t>Á</a:t>
            </a:r>
            <a:r>
              <a:rPr lang="cs-CZ" sz="3200" b="1" spc="-60" dirty="0">
                <a:latin typeface="Tahoma"/>
                <a:cs typeface="Tahoma"/>
              </a:rPr>
              <a:t>CE</a:t>
            </a:r>
            <a:endParaRPr lang="cs-CZ" sz="3200" dirty="0">
              <a:latin typeface="Tahoma"/>
              <a:cs typeface="Tahoma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26462D6-4B5D-9510-01C8-00C7A55D52FE}"/>
              </a:ext>
            </a:extLst>
          </p:cNvPr>
          <p:cNvSpPr txBox="1"/>
          <p:nvPr/>
        </p:nvSpPr>
        <p:spPr>
          <a:xfrm>
            <a:off x="3810316" y="5303014"/>
            <a:ext cx="4075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</a:rPr>
              <a:t>Praha, 25. 3., Jitka Morčušová, Andrea Beláňová</a:t>
            </a:r>
          </a:p>
        </p:txBody>
      </p:sp>
    </p:spTree>
    <p:extLst>
      <p:ext uri="{BB962C8B-B14F-4D97-AF65-F5344CB8AC3E}">
        <p14:creationId xmlns:p14="http://schemas.microsoft.com/office/powerpoint/2010/main" val="220140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163555-C88C-4F58-A450-BF260B9FB2B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236996" y="2246329"/>
            <a:ext cx="5385094" cy="4387515"/>
          </a:xfrm>
          <a:solidFill>
            <a:srgbClr val="D8CAE8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0"/>
          <a:lstStyle/>
          <a:p>
            <a:pPr algn="l"/>
            <a:r>
              <a:rPr lang="cs-CZ" sz="2400" b="1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JEDNOTKOVÉ PŘÍSPĚVKY</a:t>
            </a:r>
          </a:p>
          <a:p>
            <a:pPr algn="l"/>
            <a:endParaRPr lang="cs-CZ" sz="1000" dirty="0">
              <a:solidFill>
                <a:schemeClr val="tx1"/>
              </a:solidFill>
              <a:latin typeface="Tabac Sans" panose="020B0604020202020204" charset="-18"/>
              <a:ea typeface="Tabac Sans" panose="020B0604020202020204" charset="-18"/>
              <a:cs typeface="Tabac Sans" panose="020B0604020202020204" charset="-18"/>
            </a:endParaRPr>
          </a:p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b="0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Cestovní náklady </a:t>
            </a:r>
          </a:p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b="0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Podpora na pobytové náklady – </a:t>
            </a:r>
            <a:r>
              <a:rPr lang="cs-CZ" sz="1600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140-180 </a:t>
            </a:r>
            <a:r>
              <a:rPr lang="cs-CZ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€ /den</a:t>
            </a:r>
            <a:endParaRPr lang="cs-CZ" sz="1600" dirty="0">
              <a:solidFill>
                <a:schemeClr val="tx1"/>
              </a:solidFill>
              <a:latin typeface="Tabac Sans" panose="020B0604020202020204" charset="-18"/>
              <a:ea typeface="Tabac Sans" panose="020B0604020202020204" charset="-18"/>
              <a:cs typeface="Tabac Sans" panose="020B0604020202020204" charset="-18"/>
            </a:endParaRPr>
          </a:p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b="0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Organizační podpora - – 350 </a:t>
            </a:r>
            <a:r>
              <a:rPr lang="cs-CZ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€ /1 mobilita</a:t>
            </a:r>
          </a:p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b="0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Podpora inkluze pro organizace</a:t>
            </a:r>
          </a:p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b="0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Kurzovné - 80</a:t>
            </a:r>
            <a:r>
              <a:rPr lang="cs-CZ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€ /den</a:t>
            </a:r>
            <a:endParaRPr lang="cs-CZ" sz="1600" b="0" dirty="0">
              <a:solidFill>
                <a:schemeClr val="tx1"/>
              </a:solidFill>
              <a:latin typeface="Tabac Sans" panose="020B0604020202020204" charset="-18"/>
              <a:ea typeface="Tabac Sans" panose="020B0604020202020204" charset="-18"/>
              <a:cs typeface="Tabac Sans" panose="020B0604020202020204" charset="-18"/>
            </a:endParaRPr>
          </a:p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sz="1600" b="0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Přípravné návštěvy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A5D534B-DED5-4AA3-9AAF-2EF1057E68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81310" y="3184317"/>
            <a:ext cx="3781876" cy="2283629"/>
          </a:xfrm>
          <a:solidFill>
            <a:srgbClr val="D8CAE8"/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0"/>
          <a:lstStyle/>
          <a:p>
            <a:pPr>
              <a:lnSpc>
                <a:spcPct val="90000"/>
              </a:lnSpc>
            </a:pPr>
            <a:endParaRPr lang="cs-CZ" sz="2400" b="1" dirty="0">
              <a:solidFill>
                <a:schemeClr val="tx1"/>
              </a:solidFill>
              <a:latin typeface="Tabac Sans" panose="020B0604020202020204" charset="-18"/>
              <a:ea typeface="Tabac Sans" panose="020B0604020202020204" charset="-18"/>
              <a:cs typeface="Tabac Sans" panose="020B0604020202020204" charset="-18"/>
            </a:endParaRPr>
          </a:p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SKUTEČNÉ NÁKLADY</a:t>
            </a:r>
          </a:p>
          <a:p>
            <a:endParaRPr lang="cs-CZ" sz="1000" dirty="0">
              <a:latin typeface="Tabac Sans" panose="020B0604020202020204" charset="-18"/>
              <a:ea typeface="Tabac Sans" panose="020B0604020202020204" charset="-18"/>
              <a:cs typeface="Tabac Sans" panose="020B0604020202020204" charset="-18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b="0" dirty="0">
                <a:solidFill>
                  <a:schemeClr val="tx1"/>
                </a:solidFill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Podpora inkluze pro účastníky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b="0" dirty="0">
                <a:latin typeface="Tabac Sans" panose="020B0604020202020204" charset="-18"/>
                <a:ea typeface="Tabac Sans" panose="020B0604020202020204" charset="-18"/>
                <a:cs typeface="Tabac Sans" panose="020B0604020202020204" charset="-18"/>
              </a:rPr>
              <a:t>Mimořádné náklady</a:t>
            </a:r>
          </a:p>
          <a:p>
            <a:pPr lvl="2" indent="0" defTabSz="554400">
              <a:buClr>
                <a:srgbClr val="00B0F0"/>
              </a:buClr>
              <a:buNone/>
            </a:pPr>
            <a:r>
              <a:rPr lang="cs-CZ" sz="1200" b="0" dirty="0">
                <a:solidFill>
                  <a:srgbClr val="00B0F0"/>
                </a:solidFill>
              </a:rPr>
              <a:t>	</a:t>
            </a:r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E24FA18D-0242-FC1E-BAC9-2FACD05F2ADE}"/>
              </a:ext>
            </a:extLst>
          </p:cNvPr>
          <p:cNvGrpSpPr/>
          <p:nvPr/>
        </p:nvGrpSpPr>
        <p:grpSpPr>
          <a:xfrm>
            <a:off x="3545797" y="123941"/>
            <a:ext cx="6152585" cy="1431231"/>
            <a:chOff x="2153061" y="4371600"/>
            <a:chExt cx="3577062" cy="179451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F9438E10-52C3-BB38-1E73-220D0CB92B93}"/>
                </a:ext>
              </a:extLst>
            </p:cNvPr>
            <p:cNvSpPr/>
            <p:nvPr/>
          </p:nvSpPr>
          <p:spPr>
            <a:xfrm>
              <a:off x="2153061" y="4371600"/>
              <a:ext cx="3562350" cy="1794510"/>
            </a:xfrm>
            <a:custGeom>
              <a:avLst/>
              <a:gdLst/>
              <a:ahLst/>
              <a:cxnLst/>
              <a:rect l="l" t="t" r="r" b="b"/>
              <a:pathLst>
                <a:path w="3562350" h="1794510">
                  <a:moveTo>
                    <a:pt x="3562197" y="0"/>
                  </a:moveTo>
                  <a:lnTo>
                    <a:pt x="372287" y="0"/>
                  </a:lnTo>
                  <a:lnTo>
                    <a:pt x="372287" y="935291"/>
                  </a:lnTo>
                  <a:lnTo>
                    <a:pt x="0" y="935291"/>
                  </a:lnTo>
                  <a:lnTo>
                    <a:pt x="372287" y="1297876"/>
                  </a:lnTo>
                  <a:lnTo>
                    <a:pt x="372287" y="1794141"/>
                  </a:lnTo>
                  <a:lnTo>
                    <a:pt x="3562197" y="1794141"/>
                  </a:lnTo>
                  <a:lnTo>
                    <a:pt x="3562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7D98EE92-E969-D119-707A-01604C332383}"/>
                </a:ext>
              </a:extLst>
            </p:cNvPr>
            <p:cNvSpPr/>
            <p:nvPr/>
          </p:nvSpPr>
          <p:spPr>
            <a:xfrm>
              <a:off x="2167773" y="4371600"/>
              <a:ext cx="3562350" cy="1794510"/>
            </a:xfrm>
            <a:custGeom>
              <a:avLst/>
              <a:gdLst/>
              <a:ahLst/>
              <a:cxnLst/>
              <a:rect l="l" t="t" r="r" b="b"/>
              <a:pathLst>
                <a:path w="3562350" h="1794510">
                  <a:moveTo>
                    <a:pt x="372287" y="0"/>
                  </a:moveTo>
                  <a:lnTo>
                    <a:pt x="3562197" y="0"/>
                  </a:lnTo>
                  <a:lnTo>
                    <a:pt x="3562197" y="1794141"/>
                  </a:lnTo>
                  <a:lnTo>
                    <a:pt x="372287" y="1794141"/>
                  </a:lnTo>
                  <a:lnTo>
                    <a:pt x="372287" y="1297876"/>
                  </a:lnTo>
                  <a:lnTo>
                    <a:pt x="0" y="935291"/>
                  </a:lnTo>
                  <a:lnTo>
                    <a:pt x="372287" y="935291"/>
                  </a:lnTo>
                  <a:lnTo>
                    <a:pt x="372287" y="0"/>
                  </a:lnTo>
                  <a:close/>
                </a:path>
              </a:pathLst>
            </a:custGeom>
            <a:ln w="5715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241B5D0-B74B-DB7E-C11D-67FEBFCB30B6}"/>
              </a:ext>
            </a:extLst>
          </p:cNvPr>
          <p:cNvSpPr txBox="1"/>
          <p:nvPr/>
        </p:nvSpPr>
        <p:spPr>
          <a:xfrm>
            <a:off x="4380760" y="495484"/>
            <a:ext cx="5687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KOLIK  DOSTANU?</a:t>
            </a:r>
          </a:p>
        </p:txBody>
      </p:sp>
    </p:spTree>
    <p:extLst>
      <p:ext uri="{BB962C8B-B14F-4D97-AF65-F5344CB8AC3E}">
        <p14:creationId xmlns:p14="http://schemas.microsoft.com/office/powerpoint/2010/main" val="42473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0E92A53-C604-2E92-B20E-A4C8BD7EBA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6621" y="301788"/>
            <a:ext cx="10407442" cy="644682"/>
          </a:xfrm>
        </p:spPr>
        <p:txBody>
          <a:bodyPr lIns="0" tIns="0" rIns="0" bIns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cs-CZ" sz="3800" b="1" i="0" kern="1200" dirty="0"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Skladba rozpočtu – příklad výpočtu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A39B79A-8109-BF04-ECD4-53667B3764B8}"/>
              </a:ext>
            </a:extLst>
          </p:cNvPr>
          <p:cNvSpPr txBox="1"/>
          <p:nvPr/>
        </p:nvSpPr>
        <p:spPr>
          <a:xfrm>
            <a:off x="1046621" y="1115289"/>
            <a:ext cx="8724314" cy="644681"/>
          </a:xfrm>
          <a:prstGeom prst="rect">
            <a:avLst/>
          </a:prstGeom>
        </p:spPr>
        <p:txBody>
          <a:bodyPr lIns="0" tIns="0" rIns="0" bIns="0" rtlCol="0" anchor="t" anchorCtr="0">
            <a:normAutofit fontScale="85000" lnSpcReduction="20000"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buClr>
                <a:srgbClr val="00B0F0"/>
              </a:buClr>
            </a:pPr>
            <a:r>
              <a:rPr lang="cs-CZ" sz="1800" i="0" kern="1200" dirty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Organizace se sídlem v Olomouci vysílá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  <a:buClr>
                <a:srgbClr val="00B0F0"/>
              </a:buClr>
            </a:pPr>
            <a:r>
              <a:rPr lang="cs-CZ" sz="1800" i="0" kern="1200" dirty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1 zaměstnance na stínování na Slovensko (Aktivita 1) a 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  <a:buClr>
                <a:srgbClr val="00B0F0"/>
              </a:buClr>
            </a:pPr>
            <a:r>
              <a:rPr lang="cs-CZ" sz="1800" i="0" kern="1200" dirty="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rPr>
              <a:t>1 zaměstnance na kurz do Francie (Aktivita 2)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0B830-989F-94B3-DB4A-637B77CDD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9" y="2149689"/>
            <a:ext cx="10953906" cy="44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>
            <a:extLst>
              <a:ext uri="{FF2B5EF4-FFF2-40B4-BE49-F238E27FC236}">
                <a16:creationId xmlns:a16="http://schemas.microsoft.com/office/drawing/2014/main" id="{491A85AB-25A5-48B6-AD0D-0613EA7F9F6C}"/>
              </a:ext>
            </a:extLst>
          </p:cNvPr>
          <p:cNvGrpSpPr/>
          <p:nvPr/>
        </p:nvGrpSpPr>
        <p:grpSpPr>
          <a:xfrm>
            <a:off x="775154" y="1238059"/>
            <a:ext cx="360000" cy="360000"/>
            <a:chOff x="9565758" y="3305110"/>
            <a:chExt cx="1260000" cy="1260000"/>
          </a:xfrm>
        </p:grpSpPr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4943F218-C0CF-4257-9FEC-DBD4ABF8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9565758" y="3305110"/>
              <a:ext cx="1260000" cy="1260000"/>
            </a:xfrm>
            <a:prstGeom prst="rect">
              <a:avLst/>
            </a:prstGeom>
          </p:spPr>
        </p:pic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62E2ACBB-062E-4DC7-BBE5-18D2B7425518}"/>
                </a:ext>
              </a:extLst>
            </p:cNvPr>
            <p:cNvSpPr/>
            <p:nvPr/>
          </p:nvSpPr>
          <p:spPr>
            <a:xfrm>
              <a:off x="9565758" y="3305110"/>
              <a:ext cx="1260000" cy="126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3FD4C4E1-203A-483E-96BD-BFDDBDA760FC}"/>
              </a:ext>
            </a:extLst>
          </p:cNvPr>
          <p:cNvSpPr/>
          <p:nvPr/>
        </p:nvSpPr>
        <p:spPr>
          <a:xfrm>
            <a:off x="0" y="0"/>
            <a:ext cx="427298" cy="6858000"/>
          </a:xfrm>
          <a:prstGeom prst="rect">
            <a:avLst/>
          </a:prstGeom>
          <a:solidFill>
            <a:srgbClr val="A0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7C20150-0AB0-4775-A719-86C9676CD39D}"/>
              </a:ext>
            </a:extLst>
          </p:cNvPr>
          <p:cNvSpPr txBox="1"/>
          <p:nvPr/>
        </p:nvSpPr>
        <p:spPr>
          <a:xfrm>
            <a:off x="885440" y="495748"/>
            <a:ext cx="5145854" cy="464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900"/>
              </a:lnSpc>
            </a:pPr>
            <a:r>
              <a:rPr lang="cs-CZ" sz="2800">
                <a:solidFill>
                  <a:srgbClr val="FFCA08"/>
                </a:solidFill>
                <a:latin typeface="Open Sans Light"/>
                <a:ea typeface="Open Sans Light"/>
                <a:cs typeface="Open Sans Light"/>
              </a:rPr>
              <a:t>Vzdělávání dospělých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D5942D8-78F8-4DBD-AB7B-D427437A4074}"/>
              </a:ext>
            </a:extLst>
          </p:cNvPr>
          <p:cNvSpPr txBox="1"/>
          <p:nvPr/>
        </p:nvSpPr>
        <p:spPr>
          <a:xfrm>
            <a:off x="686579" y="1526344"/>
            <a:ext cx="5142813" cy="4242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2900"/>
              </a:lnSpc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>
                <a:latin typeface="Open Sans Light"/>
                <a:ea typeface="Open Sans Light"/>
                <a:cs typeface="Open Sans Light"/>
              </a:rPr>
              <a:t>Příklad projektu mobilit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1375709-A93C-4E83-83DA-9B35C6E852A5}"/>
              </a:ext>
            </a:extLst>
          </p:cNvPr>
          <p:cNvSpPr txBox="1"/>
          <p:nvPr/>
        </p:nvSpPr>
        <p:spPr>
          <a:xfrm>
            <a:off x="542674" y="2249237"/>
            <a:ext cx="5778226" cy="8027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2900"/>
              </a:lnSpc>
              <a:defRPr sz="280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cs-CZ" sz="1800" dirty="0">
                <a:solidFill>
                  <a:srgbClr val="FFCA08"/>
                </a:solidFill>
                <a:latin typeface="Open Sans Light"/>
                <a:ea typeface="Open Sans Light"/>
                <a:cs typeface="Open Sans Light"/>
              </a:rPr>
              <a:t>Diference v programech pro seniory jako činitel zvýšení kvality návštěvnického prožitku a návštěvnosti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10F4B53-E9E0-4468-892D-38FBE48A017F}"/>
              </a:ext>
            </a:extLst>
          </p:cNvPr>
          <p:cNvSpPr txBox="1"/>
          <p:nvPr/>
        </p:nvSpPr>
        <p:spPr>
          <a:xfrm>
            <a:off x="683713" y="1886344"/>
            <a:ext cx="59586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cs-CZ" sz="2400" dirty="0">
                <a:solidFill>
                  <a:schemeClr val="tx1"/>
                </a:solidFill>
                <a:latin typeface="Open Sans ExtraBold"/>
                <a:ea typeface="Open Sans ExtraBold"/>
                <a:cs typeface="Open Sans ExtraBold"/>
              </a:rPr>
              <a:t>Muzeum umění Olomouc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B5F6580-29EF-452C-84DA-92771DB7680C}"/>
              </a:ext>
            </a:extLst>
          </p:cNvPr>
          <p:cNvSpPr txBox="1"/>
          <p:nvPr/>
        </p:nvSpPr>
        <p:spPr>
          <a:xfrm>
            <a:off x="645742" y="3052021"/>
            <a:ext cx="6201054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endParaRPr lang="cs-CZ" sz="1800" dirty="0">
              <a:solidFill>
                <a:srgbClr val="FFCA08"/>
              </a:solidFill>
              <a:latin typeface="Open Sans Light"/>
              <a:ea typeface="Open Sans Light"/>
              <a:cs typeface="Open Sans Light"/>
            </a:endParaRPr>
          </a:p>
          <a:p>
            <a:pPr algn="l"/>
            <a:r>
              <a:rPr lang="cs-CZ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Cíl:</a:t>
            </a:r>
            <a:r>
              <a:rPr lang="cs-CZ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sz="16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Hlavním cílem je vytvoření obsahově i metodicky různorodé série vzdělávacích programů pro seniory a získání příkladů dobré praxe a náhledu na metody učení a zprostředkování (umění, historie, kultury) seniorům v zahraničí, které zaměstnanci edukačního oddělení kreativně využijí při přípravě série vlastních vzdělávacích programů vybrané návštěvnické skupině.</a:t>
            </a:r>
          </a:p>
          <a:p>
            <a:pPr>
              <a:spcAft>
                <a:spcPts val="600"/>
              </a:spcAft>
            </a:pPr>
            <a:endParaRPr lang="cs-CZ" i="1" dirty="0">
              <a:solidFill>
                <a:schemeClr val="tx1">
                  <a:lumMod val="85000"/>
                  <a:lumOff val="15000"/>
                </a:schemeClr>
              </a:solidFill>
              <a:latin typeface="Open Sans ExtraBold"/>
              <a:ea typeface="Open Sans ExtraBold"/>
              <a:cs typeface="Open Sans ExtraBold"/>
            </a:endParaRPr>
          </a:p>
          <a:p>
            <a:pPr>
              <a:spcAft>
                <a:spcPts val="600"/>
              </a:spcAft>
            </a:pPr>
            <a:r>
              <a:rPr lang="cs-CZ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Aktivity:</a:t>
            </a:r>
            <a:br>
              <a:rPr lang="cs-CZ" sz="14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cs-CZ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Open Sans Light"/>
                <a:cs typeface="Open Sans Light"/>
              </a:rPr>
              <a:t>Stínování  -  8 zahraničních výjezdů do 4 zemí – Německo, Rakousko, Slovinsko, Holandsko – dohromady 26 dnů</a:t>
            </a:r>
            <a:endParaRPr lang="cs-CZ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27BBCF-FB58-A23D-53DD-A78EEB633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520" y="3356245"/>
            <a:ext cx="2817013" cy="26776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E78FF6-0548-F725-C84A-D1C511F9A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157" y="930581"/>
            <a:ext cx="3462685" cy="20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2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68805-8B2D-5665-436C-8368535D0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>
            <a:extLst>
              <a:ext uri="{FF2B5EF4-FFF2-40B4-BE49-F238E27FC236}">
                <a16:creationId xmlns:a16="http://schemas.microsoft.com/office/drawing/2014/main" id="{07078759-062F-26EA-3817-EAC538BB5EC6}"/>
              </a:ext>
            </a:extLst>
          </p:cNvPr>
          <p:cNvGrpSpPr/>
          <p:nvPr/>
        </p:nvGrpSpPr>
        <p:grpSpPr>
          <a:xfrm>
            <a:off x="775154" y="1238059"/>
            <a:ext cx="360000" cy="360000"/>
            <a:chOff x="9565758" y="3305110"/>
            <a:chExt cx="1260000" cy="1260000"/>
          </a:xfrm>
        </p:grpSpPr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DCDE39DA-2970-F5C6-8B4A-F380D785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9565758" y="3305110"/>
              <a:ext cx="1260000" cy="1260000"/>
            </a:xfrm>
            <a:prstGeom prst="rect">
              <a:avLst/>
            </a:prstGeom>
          </p:spPr>
        </p:pic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F85381B7-37A7-BA44-4BB5-A52886F6E2E5}"/>
                </a:ext>
              </a:extLst>
            </p:cNvPr>
            <p:cNvSpPr/>
            <p:nvPr/>
          </p:nvSpPr>
          <p:spPr>
            <a:xfrm>
              <a:off x="9565758" y="3305110"/>
              <a:ext cx="1260000" cy="126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B8EB4412-B6B1-0518-6B00-83E102B36816}"/>
              </a:ext>
            </a:extLst>
          </p:cNvPr>
          <p:cNvSpPr/>
          <p:nvPr/>
        </p:nvSpPr>
        <p:spPr>
          <a:xfrm>
            <a:off x="0" y="0"/>
            <a:ext cx="427298" cy="6858000"/>
          </a:xfrm>
          <a:prstGeom prst="rect">
            <a:avLst/>
          </a:prstGeom>
          <a:solidFill>
            <a:srgbClr val="A0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A6F607F-E55D-BDD9-67D0-D3EDB3D4CA57}"/>
              </a:ext>
            </a:extLst>
          </p:cNvPr>
          <p:cNvSpPr txBox="1"/>
          <p:nvPr/>
        </p:nvSpPr>
        <p:spPr>
          <a:xfrm>
            <a:off x="885440" y="495748"/>
            <a:ext cx="5145854" cy="464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900"/>
              </a:lnSpc>
            </a:pPr>
            <a:r>
              <a:rPr lang="cs-CZ" sz="2800">
                <a:solidFill>
                  <a:srgbClr val="FFCA08"/>
                </a:solidFill>
                <a:latin typeface="Open Sans Light"/>
                <a:ea typeface="Open Sans Light"/>
                <a:cs typeface="Open Sans Light"/>
              </a:rPr>
              <a:t>Vzdělávání dospělých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47058C5-0C58-9F28-4CE3-D2ABB1A9F4BC}"/>
              </a:ext>
            </a:extLst>
          </p:cNvPr>
          <p:cNvSpPr txBox="1"/>
          <p:nvPr/>
        </p:nvSpPr>
        <p:spPr>
          <a:xfrm>
            <a:off x="686579" y="1526344"/>
            <a:ext cx="5142813" cy="4242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2900"/>
              </a:lnSpc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>
                <a:latin typeface="Open Sans Light"/>
                <a:ea typeface="Open Sans Light"/>
                <a:cs typeface="Open Sans Light"/>
              </a:rPr>
              <a:t>Příklad projektu mobilit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FD6B6F1-0F3D-30FA-CD69-BB6675CA8100}"/>
              </a:ext>
            </a:extLst>
          </p:cNvPr>
          <p:cNvSpPr txBox="1"/>
          <p:nvPr/>
        </p:nvSpPr>
        <p:spPr>
          <a:xfrm>
            <a:off x="542674" y="2249237"/>
            <a:ext cx="577822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2900"/>
              </a:lnSpc>
              <a:defRPr sz="280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it-IT" sz="1800" dirty="0">
                <a:solidFill>
                  <a:srgbClr val="FFCA08"/>
                </a:solidFill>
                <a:latin typeface="Open Sans Light"/>
                <a:ea typeface="Open Sans Light"/>
                <a:cs typeface="Open Sans Light"/>
              </a:rPr>
              <a:t>Volmanova vila - laboratoř moderní architektury</a:t>
            </a:r>
            <a:endParaRPr lang="cs-CZ" sz="1800" dirty="0">
              <a:solidFill>
                <a:srgbClr val="FFCA08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A288345-DB3D-F722-3EA6-96BFAA6940A1}"/>
              </a:ext>
            </a:extLst>
          </p:cNvPr>
          <p:cNvSpPr txBox="1"/>
          <p:nvPr/>
        </p:nvSpPr>
        <p:spPr>
          <a:xfrm>
            <a:off x="683713" y="1886344"/>
            <a:ext cx="59586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cs-CZ" sz="2400" dirty="0" err="1">
                <a:solidFill>
                  <a:schemeClr val="tx1"/>
                </a:solidFill>
                <a:latin typeface="Open Sans ExtraBold"/>
                <a:ea typeface="Open Sans ExtraBold"/>
                <a:cs typeface="Open Sans ExtraBold"/>
              </a:rPr>
              <a:t>Volmanova</a:t>
            </a:r>
            <a:r>
              <a:rPr lang="cs-CZ" sz="2400" dirty="0">
                <a:solidFill>
                  <a:schemeClr val="tx1"/>
                </a:solidFill>
                <a:latin typeface="Open Sans ExtraBold"/>
                <a:ea typeface="Open Sans ExtraBold"/>
                <a:cs typeface="Open Sans ExtraBold"/>
              </a:rPr>
              <a:t> vila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0ED3A7B-B82A-26DB-F1EA-85217548BF12}"/>
              </a:ext>
            </a:extLst>
          </p:cNvPr>
          <p:cNvSpPr txBox="1"/>
          <p:nvPr/>
        </p:nvSpPr>
        <p:spPr>
          <a:xfrm>
            <a:off x="683713" y="3043017"/>
            <a:ext cx="6201054" cy="32470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endParaRPr lang="cs-CZ" sz="1800" dirty="0">
              <a:solidFill>
                <a:srgbClr val="FFCA08"/>
              </a:solidFill>
              <a:latin typeface="Open Sans Light"/>
              <a:ea typeface="Open Sans Light"/>
              <a:cs typeface="Open Sans Light"/>
            </a:endParaRPr>
          </a:p>
          <a:p>
            <a:r>
              <a:rPr lang="cs-CZ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Cíl:</a:t>
            </a:r>
            <a:r>
              <a:rPr lang="cs-CZ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sz="1600" dirty="0"/>
              <a:t>Zvýšit a prohloubit kvalifikaci lektorů; rozšířit počet doprovodných vzdělávacích programů; implementovat online vzdělávací programy; zvýšit mediální dosah a zapojení</a:t>
            </a:r>
            <a:br>
              <a:rPr lang="cs-CZ" sz="1600" dirty="0"/>
            </a:br>
            <a:r>
              <a:rPr lang="cs-CZ" sz="1600" dirty="0"/>
              <a:t>veřejnosti; budovat mezinárodní spolupráci a udržitelná partnerství.</a:t>
            </a:r>
          </a:p>
          <a:p>
            <a:pPr algn="l"/>
            <a:endParaRPr lang="cs-CZ" sz="1600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>
              <a:spcAft>
                <a:spcPts val="600"/>
              </a:spcAft>
            </a:pPr>
            <a:endParaRPr lang="cs-CZ" i="1" dirty="0">
              <a:solidFill>
                <a:schemeClr val="tx1">
                  <a:lumMod val="85000"/>
                  <a:lumOff val="15000"/>
                </a:schemeClr>
              </a:solidFill>
              <a:latin typeface="Open Sans ExtraBold"/>
              <a:ea typeface="Open Sans ExtraBold"/>
              <a:cs typeface="Open Sans ExtraBold"/>
            </a:endParaRPr>
          </a:p>
          <a:p>
            <a:pPr>
              <a:spcAft>
                <a:spcPts val="600"/>
              </a:spcAft>
            </a:pPr>
            <a:r>
              <a:rPr lang="cs-CZ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Aktivity:</a:t>
            </a:r>
            <a:br>
              <a:rPr lang="cs-CZ" sz="14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cs-CZ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Open Sans Light"/>
                <a:cs typeface="Open Sans Light"/>
              </a:rPr>
              <a:t>Stínování  - 2 zaměstnankyně 5 dnů ve Španělsko, 3 zaměstnanci 3 dny v Německu</a:t>
            </a:r>
          </a:p>
          <a:p>
            <a:pPr>
              <a:spcAft>
                <a:spcPts val="600"/>
              </a:spcAft>
            </a:pPr>
            <a:r>
              <a:rPr lang="cs-CZ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Open Sans Light"/>
                <a:cs typeface="Open Sans Light"/>
              </a:rPr>
              <a:t>Kurzy a školení – 3 zaměstnanci ve Španělsku a Rakousku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75B655D-4A81-CD9D-A7A3-1FEA81DE1FF6}"/>
              </a:ext>
            </a:extLst>
          </p:cNvPr>
          <p:cNvSpPr/>
          <p:nvPr/>
        </p:nvSpPr>
        <p:spPr>
          <a:xfrm>
            <a:off x="5917967" y="463068"/>
            <a:ext cx="5824728" cy="1709707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r>
              <a:rPr lang="cs-CZ"/>
              <a:t>Iconic Houses Foundation</a:t>
            </a:r>
            <a:endParaRPr lang="cs-CZ" sz="933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F41E43B-7AAF-F3C7-A23A-AB3F909405CD}"/>
              </a:ext>
            </a:extLst>
          </p:cNvPr>
          <p:cNvSpPr/>
          <p:nvPr/>
        </p:nvSpPr>
        <p:spPr>
          <a:xfrm>
            <a:off x="8993118" y="2464680"/>
            <a:ext cx="2749577" cy="3864118"/>
          </a:xfrm>
          <a:custGeom>
            <a:avLst/>
            <a:gdLst/>
            <a:ahLst/>
            <a:cxnLst/>
            <a:rect l="l" t="t" r="r" b="b"/>
            <a:pathLst>
              <a:path w="7736428" h="10315238">
                <a:moveTo>
                  <a:pt x="0" y="0"/>
                </a:moveTo>
                <a:lnTo>
                  <a:pt x="7736428" y="0"/>
                </a:lnTo>
                <a:lnTo>
                  <a:pt x="7736428" y="10315238"/>
                </a:lnTo>
                <a:lnTo>
                  <a:pt x="0" y="1031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AC12026-A640-EA12-BB8F-CD54B0DD003E}"/>
              </a:ext>
            </a:extLst>
          </p:cNvPr>
          <p:cNvSpPr/>
          <p:nvPr/>
        </p:nvSpPr>
        <p:spPr>
          <a:xfrm>
            <a:off x="7033266" y="2464680"/>
            <a:ext cx="1665726" cy="1662227"/>
          </a:xfrm>
          <a:custGeom>
            <a:avLst/>
            <a:gdLst/>
            <a:ahLst/>
            <a:cxnLst/>
            <a:rect l="l" t="t" r="r" b="b"/>
            <a:pathLst>
              <a:path w="2498589" h="2493340">
                <a:moveTo>
                  <a:pt x="0" y="0"/>
                </a:moveTo>
                <a:lnTo>
                  <a:pt x="2498589" y="0"/>
                </a:lnTo>
                <a:lnTo>
                  <a:pt x="2498589" y="2493340"/>
                </a:lnTo>
                <a:lnTo>
                  <a:pt x="0" y="2493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</p:spTree>
    <p:extLst>
      <p:ext uri="{BB962C8B-B14F-4D97-AF65-F5344CB8AC3E}">
        <p14:creationId xmlns:p14="http://schemas.microsoft.com/office/powerpoint/2010/main" val="1078420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>
            <a:extLst>
              <a:ext uri="{FF2B5EF4-FFF2-40B4-BE49-F238E27FC236}">
                <a16:creationId xmlns:a16="http://schemas.microsoft.com/office/drawing/2014/main" id="{491A85AB-25A5-48B6-AD0D-0613EA7F9F6C}"/>
              </a:ext>
            </a:extLst>
          </p:cNvPr>
          <p:cNvGrpSpPr/>
          <p:nvPr/>
        </p:nvGrpSpPr>
        <p:grpSpPr>
          <a:xfrm>
            <a:off x="775154" y="1238059"/>
            <a:ext cx="360000" cy="360000"/>
            <a:chOff x="9565758" y="3305110"/>
            <a:chExt cx="1260000" cy="1260000"/>
          </a:xfrm>
        </p:grpSpPr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4943F218-C0CF-4257-9FEC-DBD4ABF8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9565758" y="3305110"/>
              <a:ext cx="1260000" cy="1260000"/>
            </a:xfrm>
            <a:prstGeom prst="rect">
              <a:avLst/>
            </a:prstGeom>
          </p:spPr>
        </p:pic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62E2ACBB-062E-4DC7-BBE5-18D2B7425518}"/>
                </a:ext>
              </a:extLst>
            </p:cNvPr>
            <p:cNvSpPr/>
            <p:nvPr/>
          </p:nvSpPr>
          <p:spPr>
            <a:xfrm>
              <a:off x="9565758" y="3305110"/>
              <a:ext cx="1260000" cy="1260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3FD4C4E1-203A-483E-96BD-BFDDBDA760FC}"/>
              </a:ext>
            </a:extLst>
          </p:cNvPr>
          <p:cNvSpPr/>
          <p:nvPr/>
        </p:nvSpPr>
        <p:spPr>
          <a:xfrm>
            <a:off x="0" y="0"/>
            <a:ext cx="427298" cy="6858000"/>
          </a:xfrm>
          <a:prstGeom prst="rect">
            <a:avLst/>
          </a:prstGeom>
          <a:solidFill>
            <a:srgbClr val="926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7C20150-0AB0-4775-A719-86C9676CD39D}"/>
              </a:ext>
            </a:extLst>
          </p:cNvPr>
          <p:cNvSpPr txBox="1"/>
          <p:nvPr/>
        </p:nvSpPr>
        <p:spPr>
          <a:xfrm>
            <a:off x="885440" y="495748"/>
            <a:ext cx="5145854" cy="464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900"/>
              </a:lnSpc>
            </a:pPr>
            <a:r>
              <a:rPr lang="cs-CZ" sz="2800" dirty="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</a:rPr>
              <a:t>Vzdělávání dospělých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D5942D8-78F8-4DBD-AB7B-D427437A4074}"/>
              </a:ext>
            </a:extLst>
          </p:cNvPr>
          <p:cNvSpPr txBox="1"/>
          <p:nvPr/>
        </p:nvSpPr>
        <p:spPr>
          <a:xfrm>
            <a:off x="686579" y="1526344"/>
            <a:ext cx="5142813" cy="4242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2900"/>
              </a:lnSpc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 dirty="0">
                <a:latin typeface="Open Sans Light"/>
                <a:ea typeface="Open Sans Light"/>
                <a:cs typeface="Open Sans Light"/>
              </a:rPr>
              <a:t>Příklad projektu mobilit  - akreditace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10F4B53-E9E0-4468-892D-38FBE48A017F}"/>
              </a:ext>
            </a:extLst>
          </p:cNvPr>
          <p:cNvSpPr txBox="1"/>
          <p:nvPr/>
        </p:nvSpPr>
        <p:spPr>
          <a:xfrm>
            <a:off x="683713" y="1886344"/>
            <a:ext cx="595865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cs-CZ" sz="2400" dirty="0">
                <a:solidFill>
                  <a:schemeClr val="tx1"/>
                </a:solidFill>
                <a:latin typeface="Open Sans ExtraBold"/>
                <a:ea typeface="Open Sans ExtraBold"/>
                <a:cs typeface="Open Sans ExtraBold"/>
              </a:rPr>
              <a:t>Muzeum východních Čech v Hradci Králové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B5F6580-29EF-452C-84DA-92771DB7680C}"/>
              </a:ext>
            </a:extLst>
          </p:cNvPr>
          <p:cNvSpPr txBox="1"/>
          <p:nvPr/>
        </p:nvSpPr>
        <p:spPr>
          <a:xfrm>
            <a:off x="775154" y="2742698"/>
            <a:ext cx="6201054" cy="2893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i="0" dirty="0">
                <a:solidFill>
                  <a:srgbClr val="161616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Jednou z možností, které zaměstnanci muzea mohou využít, je stínování zahraničních kolegů. Za tímto účelem se hradecké muzeum spojilo s muzeem v Helsinkách, které má velmi rozvinutou projektovou činnost, neotřelé expozice a propracovanou komunikaci s návštěvníky. Do Finska se vydaly dvě pracovnice muzea zodpovědné za koordinaci projektů a komunikaci. V Helsinkách měly možnost sledovat práci svých zahraničních kolegů na obdobných pozicích a diskutovat s nimi o tom, které postupy fungují a jak přistupují k problémům, na které při své činnosti naráží. Zároveň si samy vyzkoušely, jak jednotlivé prvky expozic vnímají, když jsou v roli návštěvníka. Po návratu do Čech obohatily o své poznatky ostatní kolegy a postupně implementují nové nápady do aktivit instituce.  V návaznosti na jejich postřehy proběhla například úprava připravovaných doprovodných materiálů k výstavám.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Vedoucí Oddělení ochrany sbírky MVČ - konzervátor/-ka a restaurátor/-ka  kovů -">
            <a:extLst>
              <a:ext uri="{FF2B5EF4-FFF2-40B4-BE49-F238E27FC236}">
                <a16:creationId xmlns:a16="http://schemas.microsoft.com/office/drawing/2014/main" id="{EFDA43E5-A1EC-69AD-25B1-1EA694F51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46" y="745003"/>
            <a:ext cx="38481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zeum v Hradci Králové">
            <a:extLst>
              <a:ext uri="{FF2B5EF4-FFF2-40B4-BE49-F238E27FC236}">
                <a16:creationId xmlns:a16="http://schemas.microsoft.com/office/drawing/2014/main" id="{A91ECE8D-EE01-2084-B0D1-6C15A310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17" y="3088596"/>
            <a:ext cx="4549827" cy="23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55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0E92A53-C604-2E92-B20E-A4C8BD7EBA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720" y="483564"/>
            <a:ext cx="7983184" cy="794630"/>
          </a:xfrm>
        </p:spPr>
        <p:txBody>
          <a:bodyPr lIns="0" tIns="0" rIns="0" bIns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cs-CZ" b="1" i="0" kern="120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Příprava projektu</a:t>
            </a:r>
          </a:p>
        </p:txBody>
      </p:sp>
      <p:pic>
        <p:nvPicPr>
          <p:cNvPr id="3" name="Zástupný symbol obrázku 16">
            <a:extLst>
              <a:ext uri="{FF2B5EF4-FFF2-40B4-BE49-F238E27FC236}">
                <a16:creationId xmlns:a16="http://schemas.microsoft.com/office/drawing/2014/main" id="{B0F5489B-9193-05EB-0636-12C7F09F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21" y="2468631"/>
            <a:ext cx="3321830" cy="332183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A39B79A-8109-BF04-ECD4-53667B3764B8}"/>
              </a:ext>
            </a:extLst>
          </p:cNvPr>
          <p:cNvSpPr txBox="1"/>
          <p:nvPr/>
        </p:nvSpPr>
        <p:spPr>
          <a:xfrm>
            <a:off x="4227871" y="1858295"/>
            <a:ext cx="7885471" cy="4542503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</a:pPr>
            <a:endParaRPr lang="cs-CZ" sz="24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</a:t>
            </a:r>
            <a:r>
              <a:rPr lang="cs-CZ" sz="24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Identifikujte</a:t>
            </a: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4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potřeby vaší organizace</a:t>
            </a: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Zjistěte, jaké dovednosti a znalosti jsou pro organizaci a její zaměstnance klíčové.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endParaRPr lang="cs-CZ" sz="24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cs-CZ" sz="24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Zformulujte</a:t>
            </a: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4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cíl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Stanovte konkrétní a měřitelné cíle, které chcete projektem dosáhnout.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endParaRPr lang="cs-CZ" sz="24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</a:t>
            </a:r>
            <a:r>
              <a:rPr lang="cs-CZ" sz="24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Naplánujte aktivity </a:t>
            </a: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výjezdy do zahraničí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Kdo se u vás v organizaci na projektu bude podílet? Jaké typy organizací chcete navštívit? Na jak dlouho?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endParaRPr lang="cs-CZ" sz="24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4) </a:t>
            </a:r>
            <a:r>
              <a:rPr lang="cs-CZ" sz="24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Přemýšlejte o dopadu projektu</a:t>
            </a:r>
          </a:p>
          <a:p>
            <a:pPr defTabSz="914377">
              <a:lnSpc>
                <a:spcPct val="90000"/>
              </a:lnSpc>
              <a:spcAft>
                <a:spcPts val="600"/>
              </a:spcAft>
            </a:pPr>
            <a:r>
              <a:rPr lang="cs-CZ" sz="24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Zvažte, jaký vliv bude mít projekt na jednotlivce, organizaci a širší komunitu.</a:t>
            </a:r>
          </a:p>
          <a:p>
            <a:pPr lvl="7" defTabSz="914377">
              <a:lnSpc>
                <a:spcPct val="90000"/>
              </a:lnSpc>
              <a:spcAft>
                <a:spcPts val="600"/>
              </a:spcAft>
            </a:pPr>
            <a:r>
              <a:rPr lang="cs-CZ" sz="11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07061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9B3F68-5C7B-5A7A-E811-1FEA96E7C8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Projekty spolupráce mezi organizacemi a institucemi (KA2)</a:t>
            </a:r>
          </a:p>
        </p:txBody>
      </p:sp>
    </p:spTree>
    <p:extLst>
      <p:ext uri="{BB962C8B-B14F-4D97-AF65-F5344CB8AC3E}">
        <p14:creationId xmlns:p14="http://schemas.microsoft.com/office/powerpoint/2010/main" val="31982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2"/>
          </p:nvPr>
        </p:nvSpPr>
        <p:spPr>
          <a:xfrm>
            <a:off x="533400" y="1660929"/>
            <a:ext cx="11022874" cy="2956791"/>
          </a:xfrm>
        </p:spPr>
        <p:txBody>
          <a:bodyPr/>
          <a:lstStyle/>
          <a:p>
            <a:r>
              <a:rPr lang="cs-CZ" dirty="0"/>
              <a:t>         KA2     ≠     KA1</a:t>
            </a:r>
          </a:p>
          <a:p>
            <a:r>
              <a:rPr lang="cs-CZ" sz="1800" dirty="0"/>
              <a:t>                   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92224" y="4617720"/>
            <a:ext cx="2834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Základem je spolupráce a rozvoj organizací, předávání zkušeností a tvorba výstupů. Mobility jsou jedním z prostředků k dosažení cílů projektu.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519672" y="4873752"/>
            <a:ext cx="276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Základem jsou mobility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457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3222B1E-DDEF-3A37-7F9F-8D13DD896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04903" y="2251586"/>
            <a:ext cx="3421626" cy="2467897"/>
          </a:xfrm>
        </p:spPr>
        <p:txBody>
          <a:bodyPr/>
          <a:lstStyle/>
          <a:p>
            <a:r>
              <a:rPr lang="cs-CZ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PARTNERSTVÍ PRO SPOLUPRÁCI </a:t>
            </a:r>
          </a:p>
          <a:p>
            <a:r>
              <a:rPr lang="cs-CZ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KA2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F2C252-74B4-2C91-445D-5296FDA77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9573" y="2022699"/>
            <a:ext cx="3421627" cy="617945"/>
          </a:xfrm>
        </p:spPr>
        <p:txBody>
          <a:bodyPr/>
          <a:lstStyle/>
          <a:p>
            <a:pPr lvl="0"/>
            <a:r>
              <a:rPr lang="cs-CZ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PARTNERSTVÍ MALÉHO ROZSAHU</a:t>
            </a:r>
            <a:endParaRPr lang="en-US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F868A2-2506-8630-3827-9B2E126C6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38684" y="2025426"/>
            <a:ext cx="462118" cy="104393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FAAACDA-5F20-3278-E78B-FD6DE3E34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/>
              <a:t>- posílení spolupráce </a:t>
            </a:r>
          </a:p>
          <a:p>
            <a:r>
              <a:rPr lang="cs-CZ" dirty="0"/>
              <a:t>- sdílení příkladů dobré praxe</a:t>
            </a:r>
          </a:p>
          <a:p>
            <a:r>
              <a:rPr lang="cs-CZ" dirty="0"/>
              <a:t>- navázání spolupráce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EBC9C2-AAAA-E663-5C08-E73AA5422E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69573" y="4217358"/>
            <a:ext cx="4385497" cy="315314"/>
          </a:xfrm>
        </p:spPr>
        <p:txBody>
          <a:bodyPr/>
          <a:lstStyle/>
          <a:p>
            <a:r>
              <a:rPr lang="cs-CZ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KOOPERATIVNÍ</a:t>
            </a:r>
            <a:r>
              <a:rPr lang="cs-CZ" dirty="0"/>
              <a:t> </a:t>
            </a:r>
            <a:r>
              <a:rPr lang="cs-CZ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PARTNERSTVÍ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C24D4B6C-2B9C-A8C5-ECDC-FF81181A13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38683" y="4058785"/>
            <a:ext cx="462119" cy="95627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535D329-4E33-DC4D-1261-831D6439E2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s-CZ" dirty="0"/>
              <a:t>Větší rozsah, vývoj, přenos a zavádění inovativních postupů do praxe organizace</a:t>
            </a:r>
            <a:endParaRPr lang="en-US" dirty="0"/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BC7E967-2516-1D95-3E16-F66B5F55FA6C}"/>
              </a:ext>
            </a:extLst>
          </p:cNvPr>
          <p:cNvSpPr txBox="1"/>
          <p:nvPr/>
        </p:nvSpPr>
        <p:spPr>
          <a:xfrm>
            <a:off x="6400802" y="2460396"/>
            <a:ext cx="1611982" cy="53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A07FC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KA210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F52EDA-E975-E151-29A8-18BB3A75DF19}"/>
              </a:ext>
            </a:extLst>
          </p:cNvPr>
          <p:cNvSpPr txBox="1"/>
          <p:nvPr/>
        </p:nvSpPr>
        <p:spPr>
          <a:xfrm>
            <a:off x="6441198" y="4532672"/>
            <a:ext cx="1611982" cy="53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A07FC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KA220</a:t>
            </a:r>
          </a:p>
        </p:txBody>
      </p:sp>
      <p:pic>
        <p:nvPicPr>
          <p:cNvPr id="1030" name="Picture 6" descr="Kancelář, Podnikání, Obchodní">
            <a:extLst>
              <a:ext uri="{FF2B5EF4-FFF2-40B4-BE49-F238E27FC236}">
                <a16:creationId xmlns:a16="http://schemas.microsoft.com/office/drawing/2014/main" id="{FFD77B83-CC37-7861-070B-F93171E0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4" y="234912"/>
            <a:ext cx="2380649" cy="16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9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E76259C-B366-4642-847E-03B025BCD29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094" t="11927" r="18732" b="7121"/>
          <a:stretch/>
        </p:blipFill>
        <p:spPr>
          <a:xfrm>
            <a:off x="1602296" y="998575"/>
            <a:ext cx="9127223" cy="538544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A8D81BA-24FF-4AF8-8982-8FB3150693D4}"/>
              </a:ext>
            </a:extLst>
          </p:cNvPr>
          <p:cNvSpPr/>
          <p:nvPr/>
        </p:nvSpPr>
        <p:spPr>
          <a:xfrm>
            <a:off x="1602296" y="273922"/>
            <a:ext cx="4245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9377B4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Hvězdárna a planetárium Brno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63F6043-A186-49DC-9A02-F28C7F155064}"/>
              </a:ext>
            </a:extLst>
          </p:cNvPr>
          <p:cNvSpPr txBox="1"/>
          <p:nvPr/>
        </p:nvSpPr>
        <p:spPr>
          <a:xfrm>
            <a:off x="1602296" y="6384023"/>
            <a:ext cx="60974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 </a:t>
            </a:r>
            <a:r>
              <a:rPr lang="cs-CZ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https://www.dzs.cz/mozaika</a:t>
            </a:r>
            <a:endParaRPr lang="cs-CZ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1600" dirty="0">
                <a:solidFill>
                  <a:schemeClr val="tx1"/>
                </a:solidFill>
                <a:latin typeface="Open Sans Extrabold" panose="020B0604020202020204" charset="0"/>
                <a:ea typeface="Open Sans Extrabold" panose="020B0604020202020204" charset="0"/>
                <a:cs typeface="Open Sans Extrabold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198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29BAA2-CA15-6EE7-EDF9-1F1939442E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ERASMUS+ VE VZDĚLÁVÁNÍ DOSPĚLÝCH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3677D7F-EABD-BCBA-8977-4D5B44034378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978363" y="2742172"/>
            <a:ext cx="687471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Program podporuje celoživotní </a:t>
            </a:r>
            <a:r>
              <a:rPr lang="cs-CZ" altLang="cs-CZ" sz="2400" b="0" dirty="0">
                <a:latin typeface="Arial" panose="020B0604020202020204" pitchFamily="34" charset="0"/>
              </a:rPr>
              <a:t>vzdělávání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 inkluzi, udržitelnost, digitalizaci a participaci.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Dům zahraniční spolupráce (DZS) pomáhá organizacím růst a zapojit se do mezinárodního dění.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Příležitost pro osobní i institucionální rozvoj.</a:t>
            </a:r>
          </a:p>
        </p:txBody>
      </p:sp>
    </p:spTree>
    <p:extLst>
      <p:ext uri="{BB962C8B-B14F-4D97-AF65-F5344CB8AC3E}">
        <p14:creationId xmlns:p14="http://schemas.microsoft.com/office/powerpoint/2010/main" val="2345094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2901B-F7DA-B4A4-9C45-7BB32C3A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5C09AB8-2BBE-4975-A209-6B67483B0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5688" y="200100"/>
            <a:ext cx="11402056" cy="79463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Jak na výzvu v programu Erasmus+ </a:t>
            </a:r>
          </a:p>
          <a:p>
            <a:r>
              <a:rPr lang="cs-CZ" dirty="0">
                <a:solidFill>
                  <a:schemeClr val="bg1"/>
                </a:solidFill>
              </a:rPr>
              <a:t>v roce 2026?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D621570-9887-5829-6994-9359BE2FF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9" y="1943634"/>
            <a:ext cx="5737157" cy="41215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1E3366-BF7C-C492-B71E-FDBAB6512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739" y="1445723"/>
            <a:ext cx="4283261" cy="51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9E72208-BF2F-BDB2-55C2-EE84437F66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5688" y="200100"/>
            <a:ext cx="11402056" cy="79463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Jak na výzvu v programu Erasmus+ </a:t>
            </a:r>
          </a:p>
          <a:p>
            <a:r>
              <a:rPr lang="cs-CZ" dirty="0">
                <a:solidFill>
                  <a:schemeClr val="bg1"/>
                </a:solidFill>
              </a:rPr>
              <a:t>v roce 2026?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062C382-4748-CE6B-9559-FB8CBA59B148}"/>
              </a:ext>
            </a:extLst>
          </p:cNvPr>
          <p:cNvSpPr txBox="1"/>
          <p:nvPr/>
        </p:nvSpPr>
        <p:spPr>
          <a:xfrm>
            <a:off x="432054" y="2243846"/>
            <a:ext cx="8583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Jak na výzvu v programu Erasmus+ v roce 2026? | Dům zahraniční spolupráce</a:t>
            </a:r>
            <a:endParaRPr kumimoji="0" lang="cs-CZ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708B369-7DAA-4756-85C3-E47F32DB2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35" y="3042883"/>
            <a:ext cx="3070929" cy="30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55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E3BDA77-9D94-4A3F-8CEE-C51DDEBBA8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984" y="1580179"/>
            <a:ext cx="7983184" cy="79463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EPALE je tu pro vás….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ED056B3-7D8A-4291-A479-A136A084D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2216" t="16544" r="58326" b="61541"/>
          <a:stretch/>
        </p:blipFill>
        <p:spPr bwMode="auto">
          <a:xfrm>
            <a:off x="10371693" y="1474108"/>
            <a:ext cx="1614115" cy="21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9FDAD69-CE7F-4E64-9FB6-C4B52512B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390" y="5565785"/>
            <a:ext cx="1219200" cy="1219200"/>
          </a:xfrm>
          <a:prstGeom prst="rect">
            <a:avLst/>
          </a:prstGeom>
        </p:spPr>
      </p:pic>
      <p:sp>
        <p:nvSpPr>
          <p:cNvPr id="11" name="Zástupný obsah 4">
            <a:extLst>
              <a:ext uri="{FF2B5EF4-FFF2-40B4-BE49-F238E27FC236}">
                <a16:creationId xmlns:a16="http://schemas.microsoft.com/office/drawing/2014/main" id="{15C7F447-C2AD-74BA-9661-421307253AEB}"/>
              </a:ext>
            </a:extLst>
          </p:cNvPr>
          <p:cNvSpPr txBox="1">
            <a:spLocks/>
          </p:cNvSpPr>
          <p:nvPr/>
        </p:nvSpPr>
        <p:spPr>
          <a:xfrm>
            <a:off x="575849" y="4483191"/>
            <a:ext cx="5660425" cy="172326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cs-CZ" b="1" dirty="0">
                <a:solidFill>
                  <a:srgbClr val="9377B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akademie EPALE</a:t>
            </a:r>
          </a:p>
          <a:p>
            <a:pPr>
              <a:buClrTx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série webinářů pro vzdělavatele dospělých </a:t>
            </a:r>
          </a:p>
          <a:p>
            <a:pPr>
              <a:buClrTx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Eventů | EPALE (europa.eu)</a:t>
            </a: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Tx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https://www.youtube.com/c/EPALEkurzy</a:t>
            </a: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Tx/>
            </a:pPr>
            <a:endParaRPr lang="cs-CZ" dirty="0"/>
          </a:p>
        </p:txBody>
      </p:sp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BE55BD50-474E-E2E6-8A1C-9345A8A17FD9}"/>
              </a:ext>
            </a:extLst>
          </p:cNvPr>
          <p:cNvSpPr txBox="1">
            <a:spLocks/>
          </p:cNvSpPr>
          <p:nvPr/>
        </p:nvSpPr>
        <p:spPr>
          <a:xfrm>
            <a:off x="6410528" y="4465251"/>
            <a:ext cx="4360792" cy="210370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cs-CZ" dirty="0">
                <a:solidFill>
                  <a:srgbClr val="9377B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kurzy EPALE </a:t>
            </a:r>
          </a:p>
          <a:p>
            <a:pPr>
              <a:buClrTx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Lektorské minimum I. </a:t>
            </a:r>
          </a:p>
          <a:p>
            <a:pPr>
              <a:buClrTx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Lektorské minimum II. </a:t>
            </a:r>
          </a:p>
          <a:p>
            <a:pPr>
              <a:buClrTx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Lektorské minimum III. </a:t>
            </a:r>
          </a:p>
          <a:p>
            <a:pPr>
              <a:buClrTx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https://kurzy.epale.cz/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9DF4985-1CC9-CEB9-95F8-4945A8527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407" y="1641817"/>
            <a:ext cx="5092007" cy="24598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7A84074-0B2F-1351-C5F3-10EF8C8C1563}"/>
              </a:ext>
            </a:extLst>
          </p:cNvPr>
          <p:cNvSpPr txBox="1"/>
          <p:nvPr/>
        </p:nvSpPr>
        <p:spPr>
          <a:xfrm>
            <a:off x="0" y="-24099"/>
            <a:ext cx="12192000" cy="1569660"/>
          </a:xfrm>
          <a:prstGeom prst="rect">
            <a:avLst/>
          </a:prstGeom>
          <a:solidFill>
            <a:srgbClr val="926ABE"/>
          </a:solidFill>
        </p:spPr>
        <p:txBody>
          <a:bodyPr wrap="square" rtlCol="0">
            <a:spAutoFit/>
          </a:bodyPr>
          <a:lstStyle/>
          <a:p>
            <a:endParaRPr lang="cs-CZ" sz="4000" dirty="0">
              <a:solidFill>
                <a:srgbClr val="9377B4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cs-CZ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Vzdělávání dospělých v České republice – EPALE</a:t>
            </a:r>
          </a:p>
          <a:p>
            <a:endParaRPr lang="cs-CZ" sz="28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66F43A1-3D4A-DFBD-6437-1B5D75BAD3F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1510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1847FE2-589B-01AE-471B-A87F704233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930" y="859960"/>
            <a:ext cx="9177166" cy="810275"/>
          </a:xfrm>
        </p:spPr>
        <p:txBody>
          <a:bodyPr/>
          <a:lstStyle/>
          <a:p>
            <a:r>
              <a:rPr lang="cs-CZ" sz="6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na EPALE najdete?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58488F-2FCF-EB98-43CE-70252D1F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191" y="3997148"/>
            <a:ext cx="1302930" cy="2105478"/>
          </a:xfrm>
          <a:prstGeom prst="rect">
            <a:avLst/>
          </a:prstGeom>
        </p:spPr>
      </p:pic>
      <p:sp>
        <p:nvSpPr>
          <p:cNvPr id="7" name="Myšlenková bublina: obláček 6">
            <a:extLst>
              <a:ext uri="{FF2B5EF4-FFF2-40B4-BE49-F238E27FC236}">
                <a16:creationId xmlns:a16="http://schemas.microsoft.com/office/drawing/2014/main" id="{44CBEE5F-87F3-596B-6AB2-FE4C646EB883}"/>
              </a:ext>
            </a:extLst>
          </p:cNvPr>
          <p:cNvSpPr/>
          <p:nvPr/>
        </p:nvSpPr>
        <p:spPr>
          <a:xfrm>
            <a:off x="7901996" y="3408800"/>
            <a:ext cx="1956619" cy="1442137"/>
          </a:xfrm>
          <a:prstGeom prst="cloudCallout">
            <a:avLst/>
          </a:prstGeom>
          <a:solidFill>
            <a:srgbClr val="D8CA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Zprávy</a:t>
            </a:r>
          </a:p>
        </p:txBody>
      </p:sp>
      <p:sp>
        <p:nvSpPr>
          <p:cNvPr id="9" name="Myšlenková bublina: obláček 8">
            <a:extLst>
              <a:ext uri="{FF2B5EF4-FFF2-40B4-BE49-F238E27FC236}">
                <a16:creationId xmlns:a16="http://schemas.microsoft.com/office/drawing/2014/main" id="{521B0B2E-AFDD-8FA1-0EA2-01D312EE8D89}"/>
              </a:ext>
            </a:extLst>
          </p:cNvPr>
          <p:cNvSpPr/>
          <p:nvPr/>
        </p:nvSpPr>
        <p:spPr>
          <a:xfrm flipH="1">
            <a:off x="7618194" y="4764117"/>
            <a:ext cx="2241752" cy="130769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Blogy</a:t>
            </a:r>
          </a:p>
        </p:txBody>
      </p:sp>
      <p:sp>
        <p:nvSpPr>
          <p:cNvPr id="11" name="Myšlenková bublina: obláček 10">
            <a:extLst>
              <a:ext uri="{FF2B5EF4-FFF2-40B4-BE49-F238E27FC236}">
                <a16:creationId xmlns:a16="http://schemas.microsoft.com/office/drawing/2014/main" id="{8A673B7D-41D6-C0B6-7E5B-4A48133FFC98}"/>
              </a:ext>
            </a:extLst>
          </p:cNvPr>
          <p:cNvSpPr/>
          <p:nvPr/>
        </p:nvSpPr>
        <p:spPr>
          <a:xfrm>
            <a:off x="6515728" y="4305634"/>
            <a:ext cx="1789471" cy="963562"/>
          </a:xfrm>
          <a:prstGeom prst="cloudCallout">
            <a:avLst/>
          </a:prstGeom>
          <a:solidFill>
            <a:srgbClr val="FFEC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</a:rPr>
              <a:t>Rozhovory</a:t>
            </a:r>
          </a:p>
        </p:txBody>
      </p:sp>
      <p:sp>
        <p:nvSpPr>
          <p:cNvPr id="13" name="Myšlenková bublina: obláček 12">
            <a:extLst>
              <a:ext uri="{FF2B5EF4-FFF2-40B4-BE49-F238E27FC236}">
                <a16:creationId xmlns:a16="http://schemas.microsoft.com/office/drawing/2014/main" id="{9FBAB599-29AE-D773-1969-E38EA3457B6B}"/>
              </a:ext>
            </a:extLst>
          </p:cNvPr>
          <p:cNvSpPr/>
          <p:nvPr/>
        </p:nvSpPr>
        <p:spPr>
          <a:xfrm flipH="1">
            <a:off x="1764890" y="2291250"/>
            <a:ext cx="2625748" cy="1705898"/>
          </a:xfrm>
          <a:prstGeom prst="cloudCallout">
            <a:avLst/>
          </a:prstGeom>
          <a:solidFill>
            <a:srgbClr val="D8CA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Zdroje</a:t>
            </a:r>
          </a:p>
        </p:txBody>
      </p:sp>
      <p:sp>
        <p:nvSpPr>
          <p:cNvPr id="15" name="Myšlenková bublina: obláček 14">
            <a:extLst>
              <a:ext uri="{FF2B5EF4-FFF2-40B4-BE49-F238E27FC236}">
                <a16:creationId xmlns:a16="http://schemas.microsoft.com/office/drawing/2014/main" id="{EF003D05-A025-9BB3-5700-0283FD43F523}"/>
              </a:ext>
            </a:extLst>
          </p:cNvPr>
          <p:cNvSpPr/>
          <p:nvPr/>
        </p:nvSpPr>
        <p:spPr>
          <a:xfrm>
            <a:off x="4847304" y="1930617"/>
            <a:ext cx="3657596" cy="2425073"/>
          </a:xfrm>
          <a:prstGeom prst="cloudCallout">
            <a:avLst/>
          </a:prstGeom>
          <a:solidFill>
            <a:srgbClr val="EAE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Hledání partnerů</a:t>
            </a:r>
          </a:p>
        </p:txBody>
      </p:sp>
      <p:sp>
        <p:nvSpPr>
          <p:cNvPr id="16" name="Myšlenková bublina: obláček 15">
            <a:extLst>
              <a:ext uri="{FF2B5EF4-FFF2-40B4-BE49-F238E27FC236}">
                <a16:creationId xmlns:a16="http://schemas.microsoft.com/office/drawing/2014/main" id="{8D14E1DB-64AE-3C0B-C3C2-F2141AF9E521}"/>
              </a:ext>
            </a:extLst>
          </p:cNvPr>
          <p:cNvSpPr/>
          <p:nvPr/>
        </p:nvSpPr>
        <p:spPr>
          <a:xfrm>
            <a:off x="3501853" y="3828674"/>
            <a:ext cx="2870837" cy="1589288"/>
          </a:xfrm>
          <a:prstGeom prst="cloudCallout">
            <a:avLst/>
          </a:prstGeom>
          <a:solidFill>
            <a:srgbClr val="FFDE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Možnost spolupráce</a:t>
            </a:r>
          </a:p>
        </p:txBody>
      </p:sp>
      <p:sp>
        <p:nvSpPr>
          <p:cNvPr id="3" name="Myšlenková bublina: obláček 2">
            <a:extLst>
              <a:ext uri="{FF2B5EF4-FFF2-40B4-BE49-F238E27FC236}">
                <a16:creationId xmlns:a16="http://schemas.microsoft.com/office/drawing/2014/main" id="{EA5E364B-DF27-3443-E8A0-20DA83D1BAA7}"/>
              </a:ext>
            </a:extLst>
          </p:cNvPr>
          <p:cNvSpPr/>
          <p:nvPr/>
        </p:nvSpPr>
        <p:spPr>
          <a:xfrm>
            <a:off x="8504900" y="2241025"/>
            <a:ext cx="1789471" cy="963562"/>
          </a:xfrm>
          <a:prstGeom prst="cloudCallout">
            <a:avLst/>
          </a:prstGeom>
          <a:solidFill>
            <a:srgbClr val="FFEC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</a:rPr>
              <a:t>Semináře/ webináře</a:t>
            </a:r>
          </a:p>
        </p:txBody>
      </p:sp>
      <p:sp>
        <p:nvSpPr>
          <p:cNvPr id="5" name="Myšlenková bublina: obláček 4">
            <a:extLst>
              <a:ext uri="{FF2B5EF4-FFF2-40B4-BE49-F238E27FC236}">
                <a16:creationId xmlns:a16="http://schemas.microsoft.com/office/drawing/2014/main" id="{BAC45092-A6B0-B266-AA49-908FF5687B0B}"/>
              </a:ext>
            </a:extLst>
          </p:cNvPr>
          <p:cNvSpPr/>
          <p:nvPr/>
        </p:nvSpPr>
        <p:spPr>
          <a:xfrm>
            <a:off x="1525305" y="4129868"/>
            <a:ext cx="1956619" cy="1442137"/>
          </a:xfrm>
          <a:prstGeom prst="cloudCallout">
            <a:avLst/>
          </a:prstGeom>
          <a:solidFill>
            <a:srgbClr val="D8CA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Kurzy</a:t>
            </a:r>
          </a:p>
        </p:txBody>
      </p:sp>
    </p:spTree>
    <p:extLst>
      <p:ext uri="{BB962C8B-B14F-4D97-AF65-F5344CB8AC3E}">
        <p14:creationId xmlns:p14="http://schemas.microsoft.com/office/powerpoint/2010/main" val="3880347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6385FC1-5071-87C7-9267-25E95F0AFD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3" descr="Obsah obrázku text, oblečení, turistika, strom&#10;&#10;Obsah generovaný pomocí AI může být nesprávný.">
            <a:extLst>
              <a:ext uri="{FF2B5EF4-FFF2-40B4-BE49-F238E27FC236}">
                <a16:creationId xmlns:a16="http://schemas.microsoft.com/office/drawing/2014/main" id="{37D8DF53-9261-D2BD-E5B0-8CAC50D14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0022"/>
            <a:ext cx="9762423" cy="6497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887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29700" cy="6858000"/>
          </a:xfrm>
          <a:custGeom>
            <a:avLst/>
            <a:gdLst/>
            <a:ahLst/>
            <a:cxnLst/>
            <a:rect l="l" t="t" r="r" b="b"/>
            <a:pathLst>
              <a:path w="9029700" h="6858000">
                <a:moveTo>
                  <a:pt x="9029700" y="6858000"/>
                </a:moveTo>
                <a:lnTo>
                  <a:pt x="7061200" y="0"/>
                </a:lnTo>
                <a:lnTo>
                  <a:pt x="432003" y="0"/>
                </a:lnTo>
                <a:lnTo>
                  <a:pt x="0" y="0"/>
                </a:lnTo>
                <a:lnTo>
                  <a:pt x="0" y="6858000"/>
                </a:lnTo>
                <a:lnTo>
                  <a:pt x="432003" y="6858000"/>
                </a:lnTo>
                <a:lnTo>
                  <a:pt x="9029700" y="6858000"/>
                </a:lnTo>
                <a:close/>
              </a:path>
            </a:pathLst>
          </a:custGeom>
          <a:solidFill>
            <a:srgbClr val="926ABE"/>
          </a:solidFill>
          <a:ln>
            <a:solidFill>
              <a:srgbClr val="C2ADDB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15" dirty="0"/>
              <a:t>B</a:t>
            </a:r>
            <a:r>
              <a:rPr spc="190" dirty="0"/>
              <a:t>uďte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3458" y="1204270"/>
            <a:ext cx="26206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240" dirty="0">
                <a:solidFill>
                  <a:srgbClr val="221F1F"/>
                </a:solidFill>
                <a:latin typeface="Arial"/>
                <a:cs typeface="Arial"/>
              </a:rPr>
              <a:t>v</a:t>
            </a:r>
            <a:r>
              <a:rPr sz="4400" b="1" spc="-1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4400" b="1" spc="130" dirty="0">
                <a:solidFill>
                  <a:srgbClr val="221F1F"/>
                </a:solidFill>
                <a:latin typeface="Arial"/>
                <a:cs typeface="Arial"/>
              </a:rPr>
              <a:t>obraze!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458" y="1778074"/>
            <a:ext cx="182181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0" dirty="0">
                <a:solidFill>
                  <a:srgbClr val="FFFFFF"/>
                </a:solidFill>
                <a:latin typeface="Lucida Sans Unicode"/>
                <a:cs typeface="Lucida Sans Unicode"/>
                <a:hlinkClick r:id="rId2"/>
              </a:rPr>
              <a:t>www.dzs.cz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10" dirty="0"/>
              <a:t>25</a:t>
            </a:fld>
            <a:endParaRPr spc="10" dirty="0"/>
          </a:p>
        </p:txBody>
      </p:sp>
      <p:pic>
        <p:nvPicPr>
          <p:cNvPr id="15" name="Obrázek 14">
            <a:hlinkClick r:id="rId3"/>
            <a:extLst>
              <a:ext uri="{FF2B5EF4-FFF2-40B4-BE49-F238E27FC236}">
                <a16:creationId xmlns:a16="http://schemas.microsoft.com/office/drawing/2014/main" id="{1C86FDA3-E2A3-1E7C-E93F-80A981435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412" y="306829"/>
            <a:ext cx="3223492" cy="1697305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152CDD6-557E-E628-0424-AB9A335693FE}"/>
              </a:ext>
            </a:extLst>
          </p:cNvPr>
          <p:cNvGrpSpPr/>
          <p:nvPr/>
        </p:nvGrpSpPr>
        <p:grpSpPr>
          <a:xfrm>
            <a:off x="8451848" y="2751080"/>
            <a:ext cx="2622620" cy="831165"/>
            <a:chOff x="9350504" y="151870"/>
            <a:chExt cx="2622620" cy="831165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7A167FFD-B051-B74A-AC63-AC6542847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5" t="48606"/>
            <a:stretch/>
          </p:blipFill>
          <p:spPr>
            <a:xfrm>
              <a:off x="11211718" y="192888"/>
              <a:ext cx="761406" cy="790147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1ADE50C9-64C4-71BF-E2C7-30565651C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4" b="50341"/>
            <a:stretch/>
          </p:blipFill>
          <p:spPr>
            <a:xfrm>
              <a:off x="10281111" y="151870"/>
              <a:ext cx="788014" cy="805086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09A05CBA-34E8-FDB7-8187-6B3B706D6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0474" b="50341"/>
            <a:stretch/>
          </p:blipFill>
          <p:spPr>
            <a:xfrm>
              <a:off x="9350504" y="166809"/>
              <a:ext cx="788014" cy="790147"/>
            </a:xfrm>
            <a:prstGeom prst="rect">
              <a:avLst/>
            </a:prstGeom>
          </p:spPr>
        </p:pic>
      </p:grpSp>
      <p:pic>
        <p:nvPicPr>
          <p:cNvPr id="32" name="Obrázek 31" descr="Obsah obrázku osoba, muž, vsedě, hráč&#10;&#10;Popis byl vytvořen automaticky">
            <a:hlinkClick r:id="rId6"/>
            <a:extLst>
              <a:ext uri="{FF2B5EF4-FFF2-40B4-BE49-F238E27FC236}">
                <a16:creationId xmlns:a16="http://schemas.microsoft.com/office/drawing/2014/main" id="{FFD32D59-F63F-FA47-9328-992BC7CEA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7" y="3217670"/>
            <a:ext cx="2480876" cy="2943352"/>
          </a:xfrm>
          <a:prstGeom prst="rect">
            <a:avLst/>
          </a:prstGeom>
        </p:spPr>
      </p:pic>
      <p:pic>
        <p:nvPicPr>
          <p:cNvPr id="33" name="Zástupný obsah 5">
            <a:extLst>
              <a:ext uri="{FF2B5EF4-FFF2-40B4-BE49-F238E27FC236}">
                <a16:creationId xmlns:a16="http://schemas.microsoft.com/office/drawing/2014/main" id="{2D1B8D74-2126-982A-67A5-FF8968241F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02" t="31465" r="51207" b="15747"/>
          <a:stretch/>
        </p:blipFill>
        <p:spPr>
          <a:xfrm>
            <a:off x="3869157" y="3244308"/>
            <a:ext cx="3941010" cy="28900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28BEF1F-77DC-4EFB-0046-8DAD00637D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"/>
            <a:ext cx="12192000" cy="1466594"/>
          </a:xfrm>
          <a:solidFill>
            <a:srgbClr val="926ABE"/>
          </a:solidFill>
        </p:spPr>
        <p:txBody>
          <a:bodyPr/>
          <a:lstStyle/>
          <a:p>
            <a:endParaRPr lang="cs-CZ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Kontakty - tým vzdělávání dospělých</a:t>
            </a:r>
          </a:p>
        </p:txBody>
      </p:sp>
      <p:pic>
        <p:nvPicPr>
          <p:cNvPr id="5" name="Obrázek 4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2254BE65-AB6D-CADE-3E9E-13F317C8B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52440" r="38774" b="23794"/>
          <a:stretch/>
        </p:blipFill>
        <p:spPr bwMode="auto">
          <a:xfrm>
            <a:off x="7727497" y="1466595"/>
            <a:ext cx="4164997" cy="1996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51DEA893-8F2A-6F67-2EDA-2A91A564B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63" t="55967" r="25132" b="19812"/>
          <a:stretch/>
        </p:blipFill>
        <p:spPr bwMode="auto">
          <a:xfrm>
            <a:off x="4124480" y="3249852"/>
            <a:ext cx="5563521" cy="1863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25060139-831C-FB19-D848-CF018B8EA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5" t="54556" r="66138" b="23104"/>
          <a:stretch/>
        </p:blipFill>
        <p:spPr bwMode="auto">
          <a:xfrm>
            <a:off x="3856537" y="1709881"/>
            <a:ext cx="4096751" cy="1714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B32087CA-1EF8-74F8-3358-C0EA6334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2" t="61798" r="68728" b="17454"/>
          <a:stretch/>
        </p:blipFill>
        <p:spPr bwMode="auto">
          <a:xfrm>
            <a:off x="252539" y="5245239"/>
            <a:ext cx="3512185" cy="1623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B32087CA-1EF8-74F8-3358-C0EA6334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2" t="16517" r="67094" b="37521"/>
          <a:stretch/>
        </p:blipFill>
        <p:spPr bwMode="auto">
          <a:xfrm>
            <a:off x="147479" y="1530983"/>
            <a:ext cx="3870960" cy="3596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C6EDFCB-604B-9518-8FEE-9EE75CB86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421" y="3591819"/>
            <a:ext cx="2791215" cy="136226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C7B193B-0C97-82DA-756F-C5174EFA3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038" y="4135431"/>
            <a:ext cx="2057578" cy="1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80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63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10FF8FD-FE5A-6EA5-B78C-42E3779E51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7247" y="328563"/>
            <a:ext cx="10048744" cy="79463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Pro koho je program určen?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B9AEA-B49B-F34F-8E20-04B09B4AB00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539302" y="1966246"/>
            <a:ext cx="1597660" cy="345439"/>
          </a:xfrm>
        </p:spPr>
        <p:txBody>
          <a:bodyPr/>
          <a:lstStyle/>
          <a:p>
            <a:r>
              <a:rPr lang="cs-CZ" sz="1800" dirty="0">
                <a:latin typeface="+mn-lt"/>
                <a:ea typeface="+mn-ea"/>
                <a:cs typeface="+mn-cs"/>
                <a:sym typeface="Arial"/>
              </a:rPr>
              <a:t>knihovny,</a:t>
            </a:r>
          </a:p>
          <a:p>
            <a:r>
              <a:rPr lang="cs-CZ" sz="1800" dirty="0">
                <a:latin typeface="+mn-lt"/>
                <a:ea typeface="+mn-ea"/>
                <a:cs typeface="+mn-cs"/>
                <a:sym typeface="Arial"/>
              </a:rPr>
              <a:t>muzea, galerie</a:t>
            </a:r>
          </a:p>
        </p:txBody>
      </p:sp>
      <p:pic>
        <p:nvPicPr>
          <p:cNvPr id="5" name="Obrázek 4" descr="sada ikon muzea. sbírka soch, historie, starožitnosti, galerie a další. vektorová ilustrace. upravitelný tah. - muzeum ikona stock ilustrace">
            <a:extLst>
              <a:ext uri="{FF2B5EF4-FFF2-40B4-BE49-F238E27FC236}">
                <a16:creationId xmlns:a16="http://schemas.microsoft.com/office/drawing/2014/main" id="{ADBBA6EC-CE5E-6186-FC5F-55789AF42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0" t="44072" r="50000" b="29485"/>
          <a:stretch/>
        </p:blipFill>
        <p:spPr bwMode="auto">
          <a:xfrm>
            <a:off x="318599" y="1771855"/>
            <a:ext cx="1036098" cy="930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ikony vzdělávání - univerzita ikona stock ilustrace">
            <a:extLst>
              <a:ext uri="{FF2B5EF4-FFF2-40B4-BE49-F238E27FC236}">
                <a16:creationId xmlns:a16="http://schemas.microsoft.com/office/drawing/2014/main" id="{72F6839E-75F8-A163-25ED-0D0E609AB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28571" r="79762" b="53175"/>
          <a:stretch/>
        </p:blipFill>
        <p:spPr bwMode="auto">
          <a:xfrm>
            <a:off x="3822429" y="3279423"/>
            <a:ext cx="1418229" cy="13782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ikona školní budovy v plochém stylu. vysokoškolská vzdělávací vektorová ilustrace na bílém izolovaném pozadí. banka, vládní obchodní koncept. - škola ikona stock ilustrace">
            <a:extLst>
              <a:ext uri="{FF2B5EF4-FFF2-40B4-BE49-F238E27FC236}">
                <a16:creationId xmlns:a16="http://schemas.microsoft.com/office/drawing/2014/main" id="{C8F938D3-347E-498F-E818-A10278272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9344" y="4576925"/>
            <a:ext cx="1679624" cy="167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observatory icon - vědecké centrum ikona stock ilustrace">
            <a:extLst>
              <a:ext uri="{FF2B5EF4-FFF2-40B4-BE49-F238E27FC236}">
                <a16:creationId xmlns:a16="http://schemas.microsoft.com/office/drawing/2014/main" id="{F12CE07F-24F3-808C-70B8-1DFCF0069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10" y="4967980"/>
            <a:ext cx="933488" cy="1073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den charitativní sady ikon glyfů, sbírka symbolů charitativní sady, vektorové skici, ilustrace loga, počítačové webové znaky balíček plných piktogramů izolovaný na bílém pozadí, eps 10. - nezisková organizace ikona stock ilustrace">
            <a:extLst>
              <a:ext uri="{FF2B5EF4-FFF2-40B4-BE49-F238E27FC236}">
                <a16:creationId xmlns:a16="http://schemas.microsoft.com/office/drawing/2014/main" id="{957105B0-FDB6-44EB-186C-B92BE4B673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17989" r="50000" b="65741"/>
          <a:stretch/>
        </p:blipFill>
        <p:spPr bwMode="auto">
          <a:xfrm>
            <a:off x="380524" y="3279423"/>
            <a:ext cx="912247" cy="1001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nastavit lidské zdroje, obchodní strategie, hodnocení hvězda, dva sedící muži mluví, cíl se šipkou, lidé lampy žárovka, hierarchie organogram graf a školení, ikona prezentace. vektor - kariérové centrum ikona stock ilustrace">
            <a:extLst>
              <a:ext uri="{FF2B5EF4-FFF2-40B4-BE49-F238E27FC236}">
                <a16:creationId xmlns:a16="http://schemas.microsoft.com/office/drawing/2014/main" id="{B1A90A59-D9EE-8ED0-EBCE-B8E92D281A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6" t="41138" r="39813" b="40741"/>
          <a:stretch/>
        </p:blipFill>
        <p:spPr bwMode="auto">
          <a:xfrm>
            <a:off x="4040605" y="1771855"/>
            <a:ext cx="1036098" cy="1075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kona staré ženy - seniorské centrum ikona stock ilustrace">
            <a:extLst>
              <a:ext uri="{FF2B5EF4-FFF2-40B4-BE49-F238E27FC236}">
                <a16:creationId xmlns:a16="http://schemas.microsoft.com/office/drawing/2014/main" id="{C7BFF061-0052-D69D-1994-4E2E552E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8" y="4855729"/>
            <a:ext cx="1276008" cy="127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D3ABC3A-C507-A617-CED6-EDA4A5C6525F}"/>
              </a:ext>
            </a:extLst>
          </p:cNvPr>
          <p:cNvSpPr txBox="1">
            <a:spLocks/>
          </p:cNvSpPr>
          <p:nvPr/>
        </p:nvSpPr>
        <p:spPr>
          <a:xfrm>
            <a:off x="5301619" y="5254157"/>
            <a:ext cx="2768337" cy="42245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hvězdárny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vědecká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centra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7005F2E8-C1C6-0CEE-A06C-00CE7AD3D87D}"/>
              </a:ext>
            </a:extLst>
          </p:cNvPr>
          <p:cNvSpPr txBox="1">
            <a:spLocks/>
          </p:cNvSpPr>
          <p:nvPr/>
        </p:nvSpPr>
        <p:spPr>
          <a:xfrm>
            <a:off x="5240659" y="3622930"/>
            <a:ext cx="2568317" cy="31483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univerzity, U3V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centra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celoživotního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vzdělávání</a:t>
            </a: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22C84FF6-EA15-C635-2F95-42408CCF976D}"/>
              </a:ext>
            </a:extLst>
          </p:cNvPr>
          <p:cNvSpPr txBox="1">
            <a:spLocks/>
          </p:cNvSpPr>
          <p:nvPr/>
        </p:nvSpPr>
        <p:spPr>
          <a:xfrm>
            <a:off x="5301619" y="1935637"/>
            <a:ext cx="1127087" cy="34543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kariérová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centra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E6DD11BF-3796-80C3-1C4C-2262BA48C300}"/>
              </a:ext>
            </a:extLst>
          </p:cNvPr>
          <p:cNvSpPr txBox="1">
            <a:spLocks/>
          </p:cNvSpPr>
          <p:nvPr/>
        </p:nvSpPr>
        <p:spPr>
          <a:xfrm>
            <a:off x="9931471" y="5695560"/>
            <a:ext cx="1597660" cy="34543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B17201FE-EF27-9637-557C-37D0CC4224FB}"/>
              </a:ext>
            </a:extLst>
          </p:cNvPr>
          <p:cNvSpPr txBox="1">
            <a:spLocks/>
          </p:cNvSpPr>
          <p:nvPr/>
        </p:nvSpPr>
        <p:spPr>
          <a:xfrm>
            <a:off x="9659254" y="5370872"/>
            <a:ext cx="1597660" cy="34543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jazykové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školy</a:t>
            </a:r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B46DFACE-FF05-E386-034A-861F06C62B65}"/>
              </a:ext>
            </a:extLst>
          </p:cNvPr>
          <p:cNvSpPr txBox="1">
            <a:spLocks/>
          </p:cNvSpPr>
          <p:nvPr/>
        </p:nvSpPr>
        <p:spPr>
          <a:xfrm>
            <a:off x="1515648" y="3499331"/>
            <a:ext cx="2532846" cy="87269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neziskové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organizace komunitní a rodinná centra</a:t>
            </a:r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541CD018-5A95-17EC-CA6C-F71E578F6EAD}"/>
              </a:ext>
            </a:extLst>
          </p:cNvPr>
          <p:cNvSpPr txBox="1">
            <a:spLocks/>
          </p:cNvSpPr>
          <p:nvPr/>
        </p:nvSpPr>
        <p:spPr>
          <a:xfrm>
            <a:off x="8470495" y="6395760"/>
            <a:ext cx="1597660" cy="34543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326CE271-6E3D-5C8A-F0C7-FEFA5F655D5A}"/>
              </a:ext>
            </a:extLst>
          </p:cNvPr>
          <p:cNvSpPr txBox="1">
            <a:spLocks/>
          </p:cNvSpPr>
          <p:nvPr/>
        </p:nvSpPr>
        <p:spPr>
          <a:xfrm>
            <a:off x="1419866" y="5202280"/>
            <a:ext cx="1926803" cy="34543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organizace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pracující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seniory</a:t>
            </a:r>
          </a:p>
        </p:txBody>
      </p:sp>
      <p:pic>
        <p:nvPicPr>
          <p:cNvPr id="1028" name="Picture 4" descr="Ikony konceptu ESG, environmentálních, sociálních a správních předpisů - Bez autorských poplatků Počítačová ikona - Ortografický symbol vektorové obrázky">
            <a:extLst>
              <a:ext uri="{FF2B5EF4-FFF2-40B4-BE49-F238E27FC236}">
                <a16:creationId xmlns:a16="http://schemas.microsoft.com/office/drawing/2014/main" id="{5728E642-7069-8FC8-BA62-0E2D299E3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701" r="85833" b="76470"/>
          <a:stretch/>
        </p:blipFill>
        <p:spPr bwMode="auto">
          <a:xfrm>
            <a:off x="8147125" y="1771855"/>
            <a:ext cx="1204065" cy="11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724F0A5C-CE3A-7F0F-BFFF-1CE0AE334DE8}"/>
              </a:ext>
            </a:extLst>
          </p:cNvPr>
          <p:cNvSpPr txBox="1">
            <a:spLocks/>
          </p:cNvSpPr>
          <p:nvPr/>
        </p:nvSpPr>
        <p:spPr>
          <a:xfrm>
            <a:off x="9560816" y="1966246"/>
            <a:ext cx="1794536" cy="31483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ekologické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organizace</a:t>
            </a:r>
          </a:p>
        </p:txBody>
      </p:sp>
      <p:pic>
        <p:nvPicPr>
          <p:cNvPr id="1030" name="Picture 6" descr="sada ikon linky kempování - národní park ikona stock ilustrace">
            <a:extLst>
              <a:ext uri="{FF2B5EF4-FFF2-40B4-BE49-F238E27FC236}">
                <a16:creationId xmlns:a16="http://schemas.microsoft.com/office/drawing/2014/main" id="{29F0DBC5-CC91-2506-DEAB-3065E1A8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23578" r="65977" b="60292"/>
          <a:stretch/>
        </p:blipFill>
        <p:spPr bwMode="auto">
          <a:xfrm>
            <a:off x="8004717" y="3230693"/>
            <a:ext cx="1488878" cy="12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01581964-A5FC-0702-8A33-8A3A3AC09D12}"/>
              </a:ext>
            </a:extLst>
          </p:cNvPr>
          <p:cNvSpPr txBox="1">
            <a:spLocks/>
          </p:cNvSpPr>
          <p:nvPr/>
        </p:nvSpPr>
        <p:spPr>
          <a:xfrm>
            <a:off x="9480069" y="3610203"/>
            <a:ext cx="2331407" cy="641374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národní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parky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ZOO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botanické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zahrady</a:t>
            </a:r>
          </a:p>
        </p:txBody>
      </p:sp>
    </p:spTree>
    <p:extLst>
      <p:ext uri="{BB962C8B-B14F-4D97-AF65-F5344CB8AC3E}">
        <p14:creationId xmlns:p14="http://schemas.microsoft.com/office/powerpoint/2010/main" val="126697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0545A25-245F-8474-6857-E1F2002AF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85434" y="3715100"/>
            <a:ext cx="2223899" cy="2069234"/>
          </a:xfrm>
        </p:spPr>
        <p:txBody>
          <a:bodyPr/>
          <a:lstStyle/>
          <a:p>
            <a:r>
              <a:rPr lang="cs-CZ" sz="28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STRUKTURA PROGRAMU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1809C66-E6B3-1326-1269-D4B3EC6591F4}"/>
              </a:ext>
            </a:extLst>
          </p:cNvPr>
          <p:cNvSpPr/>
          <p:nvPr/>
        </p:nvSpPr>
        <p:spPr>
          <a:xfrm>
            <a:off x="773048" y="691695"/>
            <a:ext cx="3608524" cy="703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highlight>
                <a:srgbClr val="A07FC7"/>
              </a:highlight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9CFF7F-40C8-D236-B666-7E08C71F6E77}"/>
              </a:ext>
            </a:extLst>
          </p:cNvPr>
          <p:cNvSpPr txBox="1"/>
          <p:nvPr/>
        </p:nvSpPr>
        <p:spPr>
          <a:xfrm>
            <a:off x="1145672" y="812702"/>
            <a:ext cx="2863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0" i="0" dirty="0">
                <a:solidFill>
                  <a:schemeClr val="bg1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KLÍČOVÁ AKCE 1</a:t>
            </a:r>
            <a:endParaRPr lang="cs-CZ" sz="2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6191991-1950-9B76-BEB9-C47B65F8B4CD}"/>
              </a:ext>
            </a:extLst>
          </p:cNvPr>
          <p:cNvSpPr/>
          <p:nvPr/>
        </p:nvSpPr>
        <p:spPr>
          <a:xfrm>
            <a:off x="4924643" y="700989"/>
            <a:ext cx="3608524" cy="703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D230DB7-EAA9-26D8-2ED7-D1CDA68E5C1D}"/>
              </a:ext>
            </a:extLst>
          </p:cNvPr>
          <p:cNvSpPr txBox="1"/>
          <p:nvPr/>
        </p:nvSpPr>
        <p:spPr>
          <a:xfrm>
            <a:off x="5292272" y="821996"/>
            <a:ext cx="3056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0" i="0" dirty="0">
                <a:solidFill>
                  <a:schemeClr val="bg1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KLÍČOVÁ AKCE 2</a:t>
            </a:r>
            <a:endParaRPr lang="cs-CZ" sz="2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73CBEC3-2061-BFFA-4BAC-3011A03B5138}"/>
              </a:ext>
            </a:extLst>
          </p:cNvPr>
          <p:cNvSpPr txBox="1"/>
          <p:nvPr/>
        </p:nvSpPr>
        <p:spPr>
          <a:xfrm>
            <a:off x="1097482" y="1656761"/>
            <a:ext cx="2959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Mobilita jednotlivců</a:t>
            </a:r>
          </a:p>
          <a:p>
            <a:endParaRPr lang="cs-CZ" sz="2000" b="1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kreditace Erasmus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5BE838-4838-1942-D18F-E090F3739580}"/>
              </a:ext>
            </a:extLst>
          </p:cNvPr>
          <p:cNvSpPr txBox="1"/>
          <p:nvPr/>
        </p:nvSpPr>
        <p:spPr>
          <a:xfrm>
            <a:off x="4833065" y="1656761"/>
            <a:ext cx="379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ooperativní partnerství</a:t>
            </a:r>
            <a:br>
              <a:rPr lang="cs-CZ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Partnerství malého rozsahu</a:t>
            </a:r>
            <a:endParaRPr lang="cs-CZ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proces tvorby digitálního obsahu, marketingové a programovací webové rozhraní staviteli - struktura programu stock ilustrace">
            <a:extLst>
              <a:ext uri="{FF2B5EF4-FFF2-40B4-BE49-F238E27FC236}">
                <a16:creationId xmlns:a16="http://schemas.microsoft.com/office/drawing/2014/main" id="{04892DCE-1BCD-2AFF-212A-132F1564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75" y="3501573"/>
            <a:ext cx="3675170" cy="26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850A499-2ED2-D12C-985D-6B2B175C5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72" y="3454136"/>
            <a:ext cx="2924583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5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8CC903E-9D90-9761-C8E6-553C4D7BFC6E}"/>
              </a:ext>
            </a:extLst>
          </p:cNvPr>
          <p:cNvSpPr txBox="1">
            <a:spLocks/>
          </p:cNvSpPr>
          <p:nvPr/>
        </p:nvSpPr>
        <p:spPr>
          <a:xfrm>
            <a:off x="2716185" y="3429000"/>
            <a:ext cx="4112423" cy="109195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lang="cs-CZ" sz="1600" b="0" i="0" kern="1200">
                <a:solidFill>
                  <a:schemeClr val="tx1"/>
                </a:solidFill>
                <a:latin typeface="Tabac Sans" panose="02000000000000000000" pitchFamily="2" charset="-18"/>
                <a:ea typeface="Tabac Sans" panose="02000000000000000000" pitchFamily="2" charset="-18"/>
                <a:cs typeface="Tabac Sans" panose="02000000000000000000" pitchFamily="2" charset="-18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Tx/>
              <a:buFont typeface="Courier New" panose="02070309020205020404" pitchFamily="49" charset="0"/>
              <a:buChar char="o"/>
            </a:pP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B6C81D-D3A0-20DF-39A8-4BC1E6567A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974" y="391890"/>
            <a:ext cx="6407444" cy="664200"/>
          </a:xfrm>
        </p:spPr>
        <p:txBody>
          <a:bodyPr/>
          <a:lstStyle/>
          <a:p>
            <a:r>
              <a:rPr lang="cs-CZ" sz="2800" dirty="0">
                <a:solidFill>
                  <a:srgbClr val="8A76B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ERASMUS+ PROGRAMOVÉ ZEMĚ</a:t>
            </a:r>
            <a:endParaRPr lang="en-US" sz="2800" dirty="0">
              <a:solidFill>
                <a:srgbClr val="8A76B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endParaRPr lang="cs-CZ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041E6AE-0B02-DD93-815A-E40040539089}"/>
              </a:ext>
            </a:extLst>
          </p:cNvPr>
          <p:cNvSpPr txBox="1"/>
          <p:nvPr/>
        </p:nvSpPr>
        <p:spPr>
          <a:xfrm>
            <a:off x="4772396" y="2050017"/>
            <a:ext cx="2883626" cy="78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fontAlgn="base"/>
            <a:r>
              <a:rPr lang="cs-CZ" sz="1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Příspěvková organizace </a:t>
            </a:r>
            <a:r>
              <a:rPr lang="cs-CZ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Ministerstva školství, mládeže</a:t>
            </a:r>
            <a:br>
              <a:rPr lang="cs-CZ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r>
              <a:rPr lang="cs-CZ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 tělovýchovy České republiky</a:t>
            </a:r>
            <a:endParaRPr sz="16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059954D2-D535-331B-2BB3-35E912BAA1E1}"/>
              </a:ext>
            </a:extLst>
          </p:cNvPr>
          <p:cNvSpPr txBox="1"/>
          <p:nvPr/>
        </p:nvSpPr>
        <p:spPr>
          <a:xfrm>
            <a:off x="4772396" y="3750229"/>
            <a:ext cx="3250277" cy="78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fontAlgn="base"/>
            <a:r>
              <a:rPr lang="cs-CZ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Česká </a:t>
            </a:r>
            <a:r>
              <a:rPr lang="cs-CZ" sz="1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národní agentura                            </a:t>
            </a:r>
            <a:r>
              <a:rPr lang="cs-CZ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pro mezinárodní vzdělávání </a:t>
            </a:r>
          </a:p>
          <a:p>
            <a:pPr fontAlgn="base"/>
            <a:r>
              <a:rPr lang="cs-CZ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 výzkum</a:t>
            </a:r>
            <a:endParaRPr sz="16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958E352E-5EB0-6273-FDF9-79A7368ECAFA}"/>
              </a:ext>
            </a:extLst>
          </p:cNvPr>
          <p:cNvSpPr txBox="1"/>
          <p:nvPr/>
        </p:nvSpPr>
        <p:spPr>
          <a:xfrm>
            <a:off x="4772395" y="5271551"/>
            <a:ext cx="3250277" cy="102848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fontAlgn="base"/>
            <a:r>
              <a:rPr lang="cs-CZ" sz="1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Informační, poradenské a analytické </a:t>
            </a:r>
            <a:r>
              <a:rPr lang="cs-CZ" sz="16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služby v oblasti mezinárodního vzdělávání a výzkumu 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0BFFB9-C3C9-5E34-7221-4EBEDE4F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83" y="1483840"/>
            <a:ext cx="6906589" cy="498227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61C9A0D-D99C-0ACC-942D-14CA38B259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28710" y="2946755"/>
            <a:ext cx="2695074" cy="3996082"/>
          </a:xfrm>
        </p:spPr>
        <p:txBody>
          <a:bodyPr/>
          <a:lstStyle/>
          <a:p>
            <a:r>
              <a:rPr lang="cs-CZ" b="1" dirty="0"/>
              <a:t>Země EU a 6 přidružených zemí k programu: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Irsko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Lichtenštejnsko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Severní Makedonie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Srbsko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Turecko</a:t>
            </a:r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DA48248C-5126-89FF-D757-6210AF817FBF}"/>
              </a:ext>
            </a:extLst>
          </p:cNvPr>
          <p:cNvGrpSpPr/>
          <p:nvPr/>
        </p:nvGrpSpPr>
        <p:grpSpPr>
          <a:xfrm>
            <a:off x="8500687" y="1056090"/>
            <a:ext cx="4531496" cy="2185000"/>
            <a:chOff x="5183888" y="2488526"/>
            <a:chExt cx="5735641" cy="3225830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DB99A5A0-2F31-0CB1-D6C7-D4F58F9A086B}"/>
                </a:ext>
              </a:extLst>
            </p:cNvPr>
            <p:cNvSpPr/>
            <p:nvPr/>
          </p:nvSpPr>
          <p:spPr>
            <a:xfrm>
              <a:off x="10533257" y="5276460"/>
              <a:ext cx="347980" cy="436880"/>
            </a:xfrm>
            <a:custGeom>
              <a:avLst/>
              <a:gdLst/>
              <a:ahLst/>
              <a:cxnLst/>
              <a:rect l="l" t="t" r="r" b="b"/>
              <a:pathLst>
                <a:path w="347979" h="436879">
                  <a:moveTo>
                    <a:pt x="171821" y="205417"/>
                  </a:moveTo>
                  <a:lnTo>
                    <a:pt x="163794" y="207149"/>
                  </a:lnTo>
                  <a:lnTo>
                    <a:pt x="158415" y="213656"/>
                  </a:lnTo>
                  <a:lnTo>
                    <a:pt x="157048" y="219171"/>
                  </a:lnTo>
                  <a:lnTo>
                    <a:pt x="155333" y="225032"/>
                  </a:lnTo>
                  <a:lnTo>
                    <a:pt x="148910" y="232575"/>
                  </a:lnTo>
                  <a:lnTo>
                    <a:pt x="141735" y="240367"/>
                  </a:lnTo>
                  <a:lnTo>
                    <a:pt x="138051" y="247926"/>
                  </a:lnTo>
                  <a:lnTo>
                    <a:pt x="107345" y="290655"/>
                  </a:lnTo>
                  <a:lnTo>
                    <a:pt x="59980" y="316335"/>
                  </a:lnTo>
                  <a:lnTo>
                    <a:pt x="46535" y="326847"/>
                  </a:lnTo>
                  <a:lnTo>
                    <a:pt x="37599" y="336649"/>
                  </a:lnTo>
                  <a:lnTo>
                    <a:pt x="25755" y="345692"/>
                  </a:lnTo>
                  <a:lnTo>
                    <a:pt x="15306" y="354152"/>
                  </a:lnTo>
                  <a:lnTo>
                    <a:pt x="10556" y="362204"/>
                  </a:lnTo>
                  <a:lnTo>
                    <a:pt x="7734" y="369683"/>
                  </a:lnTo>
                  <a:lnTo>
                    <a:pt x="2877" y="376931"/>
                  </a:lnTo>
                  <a:lnTo>
                    <a:pt x="22747" y="402298"/>
                  </a:lnTo>
                  <a:lnTo>
                    <a:pt x="29174" y="406234"/>
                  </a:lnTo>
                  <a:lnTo>
                    <a:pt x="35252" y="410210"/>
                  </a:lnTo>
                  <a:lnTo>
                    <a:pt x="41039" y="411045"/>
                  </a:lnTo>
                  <a:lnTo>
                    <a:pt x="46012" y="411646"/>
                  </a:lnTo>
                  <a:lnTo>
                    <a:pt x="49647" y="414921"/>
                  </a:lnTo>
                  <a:lnTo>
                    <a:pt x="56489" y="418914"/>
                  </a:lnTo>
                  <a:lnTo>
                    <a:pt x="69497" y="418952"/>
                  </a:lnTo>
                  <a:lnTo>
                    <a:pt x="85762" y="413873"/>
                  </a:lnTo>
                  <a:lnTo>
                    <a:pt x="102377" y="402513"/>
                  </a:lnTo>
                  <a:lnTo>
                    <a:pt x="113059" y="389595"/>
                  </a:lnTo>
                  <a:lnTo>
                    <a:pt x="116644" y="380109"/>
                  </a:lnTo>
                  <a:lnTo>
                    <a:pt x="117902" y="373297"/>
                  </a:lnTo>
                  <a:lnTo>
                    <a:pt x="121605" y="368401"/>
                  </a:lnTo>
                  <a:lnTo>
                    <a:pt x="126549" y="362867"/>
                  </a:lnTo>
                  <a:lnTo>
                    <a:pt x="129982" y="354834"/>
                  </a:lnTo>
                  <a:lnTo>
                    <a:pt x="132951" y="345988"/>
                  </a:lnTo>
                  <a:lnTo>
                    <a:pt x="136502" y="338010"/>
                  </a:lnTo>
                  <a:lnTo>
                    <a:pt x="179454" y="316697"/>
                  </a:lnTo>
                  <a:lnTo>
                    <a:pt x="181870" y="313983"/>
                  </a:lnTo>
                  <a:lnTo>
                    <a:pt x="179746" y="309176"/>
                  </a:lnTo>
                  <a:lnTo>
                    <a:pt x="177447" y="302044"/>
                  </a:lnTo>
                  <a:lnTo>
                    <a:pt x="179926" y="295075"/>
                  </a:lnTo>
                  <a:lnTo>
                    <a:pt x="186594" y="289560"/>
                  </a:lnTo>
                  <a:lnTo>
                    <a:pt x="193495" y="283463"/>
                  </a:lnTo>
                  <a:lnTo>
                    <a:pt x="196675" y="274751"/>
                  </a:lnTo>
                  <a:lnTo>
                    <a:pt x="200951" y="264296"/>
                  </a:lnTo>
                  <a:lnTo>
                    <a:pt x="209940" y="254361"/>
                  </a:lnTo>
                  <a:lnTo>
                    <a:pt x="217881" y="245008"/>
                  </a:lnTo>
                  <a:lnTo>
                    <a:pt x="219014" y="236296"/>
                  </a:lnTo>
                  <a:lnTo>
                    <a:pt x="216937" y="228413"/>
                  </a:lnTo>
                  <a:lnTo>
                    <a:pt x="217771" y="222037"/>
                  </a:lnTo>
                  <a:lnTo>
                    <a:pt x="217981" y="218935"/>
                  </a:lnTo>
                  <a:lnTo>
                    <a:pt x="191709" y="218935"/>
                  </a:lnTo>
                  <a:lnTo>
                    <a:pt x="185083" y="217531"/>
                  </a:lnTo>
                  <a:lnTo>
                    <a:pt x="178685" y="210951"/>
                  </a:lnTo>
                  <a:lnTo>
                    <a:pt x="171821" y="205417"/>
                  </a:lnTo>
                  <a:close/>
                </a:path>
                <a:path w="347979" h="436879">
                  <a:moveTo>
                    <a:pt x="191709" y="0"/>
                  </a:moveTo>
                  <a:lnTo>
                    <a:pt x="186703" y="3799"/>
                  </a:lnTo>
                  <a:lnTo>
                    <a:pt x="188847" y="12715"/>
                  </a:lnTo>
                  <a:lnTo>
                    <a:pt x="194593" y="23027"/>
                  </a:lnTo>
                  <a:lnTo>
                    <a:pt x="200396" y="31013"/>
                  </a:lnTo>
                  <a:lnTo>
                    <a:pt x="206207" y="36838"/>
                  </a:lnTo>
                  <a:lnTo>
                    <a:pt x="212889" y="42256"/>
                  </a:lnTo>
                  <a:lnTo>
                    <a:pt x="218291" y="47326"/>
                  </a:lnTo>
                  <a:lnTo>
                    <a:pt x="220259" y="52108"/>
                  </a:lnTo>
                  <a:lnTo>
                    <a:pt x="221575" y="57792"/>
                  </a:lnTo>
                  <a:lnTo>
                    <a:pt x="225681" y="65049"/>
                  </a:lnTo>
                  <a:lnTo>
                    <a:pt x="231417" y="71724"/>
                  </a:lnTo>
                  <a:lnTo>
                    <a:pt x="237619" y="75666"/>
                  </a:lnTo>
                  <a:lnTo>
                    <a:pt x="240086" y="80970"/>
                  </a:lnTo>
                  <a:lnTo>
                    <a:pt x="238243" y="91562"/>
                  </a:lnTo>
                  <a:lnTo>
                    <a:pt x="235003" y="105061"/>
                  </a:lnTo>
                  <a:lnTo>
                    <a:pt x="233276" y="119087"/>
                  </a:lnTo>
                  <a:lnTo>
                    <a:pt x="230902" y="129184"/>
                  </a:lnTo>
                  <a:lnTo>
                    <a:pt x="224981" y="134747"/>
                  </a:lnTo>
                  <a:lnTo>
                    <a:pt x="217315" y="139147"/>
                  </a:lnTo>
                  <a:lnTo>
                    <a:pt x="209705" y="145757"/>
                  </a:lnTo>
                  <a:lnTo>
                    <a:pt x="209781" y="154589"/>
                  </a:lnTo>
                  <a:lnTo>
                    <a:pt x="220095" y="163425"/>
                  </a:lnTo>
                  <a:lnTo>
                    <a:pt x="234831" y="172262"/>
                  </a:lnTo>
                  <a:lnTo>
                    <a:pt x="248173" y="181102"/>
                  </a:lnTo>
                  <a:lnTo>
                    <a:pt x="252407" y="192479"/>
                  </a:lnTo>
                  <a:lnTo>
                    <a:pt x="248094" y="206530"/>
                  </a:lnTo>
                  <a:lnTo>
                    <a:pt x="241805" y="219653"/>
                  </a:lnTo>
                  <a:lnTo>
                    <a:pt x="240109" y="228244"/>
                  </a:lnTo>
                  <a:lnTo>
                    <a:pt x="242868" y="230742"/>
                  </a:lnTo>
                  <a:lnTo>
                    <a:pt x="248248" y="232891"/>
                  </a:lnTo>
                  <a:lnTo>
                    <a:pt x="256073" y="233646"/>
                  </a:lnTo>
                  <a:lnTo>
                    <a:pt x="266169" y="231965"/>
                  </a:lnTo>
                  <a:lnTo>
                    <a:pt x="275995" y="224531"/>
                  </a:lnTo>
                  <a:lnTo>
                    <a:pt x="283844" y="211107"/>
                  </a:lnTo>
                  <a:lnTo>
                    <a:pt x="290765" y="196637"/>
                  </a:lnTo>
                  <a:lnTo>
                    <a:pt x="297805" y="186067"/>
                  </a:lnTo>
                  <a:lnTo>
                    <a:pt x="302654" y="178350"/>
                  </a:lnTo>
                  <a:lnTo>
                    <a:pt x="304010" y="169938"/>
                  </a:lnTo>
                  <a:lnTo>
                    <a:pt x="304436" y="161993"/>
                  </a:lnTo>
                  <a:lnTo>
                    <a:pt x="306492" y="155676"/>
                  </a:lnTo>
                  <a:lnTo>
                    <a:pt x="311457" y="148234"/>
                  </a:lnTo>
                  <a:lnTo>
                    <a:pt x="327330" y="148234"/>
                  </a:lnTo>
                  <a:lnTo>
                    <a:pt x="329233" y="146764"/>
                  </a:lnTo>
                  <a:lnTo>
                    <a:pt x="330999" y="140792"/>
                  </a:lnTo>
                  <a:lnTo>
                    <a:pt x="333227" y="134820"/>
                  </a:lnTo>
                  <a:lnTo>
                    <a:pt x="338127" y="132105"/>
                  </a:lnTo>
                  <a:lnTo>
                    <a:pt x="342548" y="129955"/>
                  </a:lnTo>
                  <a:lnTo>
                    <a:pt x="344177" y="124201"/>
                  </a:lnTo>
                  <a:lnTo>
                    <a:pt x="345109" y="115887"/>
                  </a:lnTo>
                  <a:lnTo>
                    <a:pt x="346390" y="110477"/>
                  </a:lnTo>
                  <a:lnTo>
                    <a:pt x="313040" y="110477"/>
                  </a:lnTo>
                  <a:lnTo>
                    <a:pt x="306177" y="109161"/>
                  </a:lnTo>
                  <a:lnTo>
                    <a:pt x="298385" y="105985"/>
                  </a:lnTo>
                  <a:lnTo>
                    <a:pt x="290363" y="104203"/>
                  </a:lnTo>
                  <a:lnTo>
                    <a:pt x="279809" y="104203"/>
                  </a:lnTo>
                  <a:lnTo>
                    <a:pt x="272989" y="96139"/>
                  </a:lnTo>
                  <a:lnTo>
                    <a:pt x="272989" y="86829"/>
                  </a:lnTo>
                  <a:lnTo>
                    <a:pt x="272817" y="84353"/>
                  </a:lnTo>
                  <a:lnTo>
                    <a:pt x="255615" y="84353"/>
                  </a:lnTo>
                  <a:lnTo>
                    <a:pt x="253139" y="73812"/>
                  </a:lnTo>
                  <a:lnTo>
                    <a:pt x="243207" y="73812"/>
                  </a:lnTo>
                  <a:lnTo>
                    <a:pt x="237619" y="66370"/>
                  </a:lnTo>
                  <a:lnTo>
                    <a:pt x="237619" y="53340"/>
                  </a:lnTo>
                  <a:lnTo>
                    <a:pt x="235972" y="45774"/>
                  </a:lnTo>
                  <a:lnTo>
                    <a:pt x="232349" y="40705"/>
                  </a:lnTo>
                  <a:lnTo>
                    <a:pt x="228726" y="35285"/>
                  </a:lnTo>
                  <a:lnTo>
                    <a:pt x="227078" y="26670"/>
                  </a:lnTo>
                  <a:lnTo>
                    <a:pt x="223297" y="16223"/>
                  </a:lnTo>
                  <a:lnTo>
                    <a:pt x="214047" y="7753"/>
                  </a:lnTo>
                  <a:lnTo>
                    <a:pt x="202470" y="2074"/>
                  </a:lnTo>
                  <a:lnTo>
                    <a:pt x="191709" y="0"/>
                  </a:lnTo>
                  <a:close/>
                </a:path>
                <a:path w="347979" h="436879">
                  <a:moveTo>
                    <a:pt x="208727" y="209080"/>
                  </a:moveTo>
                  <a:lnTo>
                    <a:pt x="203423" y="210794"/>
                  </a:lnTo>
                  <a:lnTo>
                    <a:pt x="198002" y="214718"/>
                  </a:lnTo>
                  <a:lnTo>
                    <a:pt x="191709" y="218935"/>
                  </a:lnTo>
                  <a:lnTo>
                    <a:pt x="217981" y="218935"/>
                  </a:lnTo>
                  <a:lnTo>
                    <a:pt x="218141" y="216590"/>
                  </a:lnTo>
                  <a:lnTo>
                    <a:pt x="214671" y="211493"/>
                  </a:lnTo>
                  <a:lnTo>
                    <a:pt x="208727" y="209080"/>
                  </a:lnTo>
                  <a:close/>
                </a:path>
                <a:path w="347979" h="436879">
                  <a:moveTo>
                    <a:pt x="327330" y="148234"/>
                  </a:moveTo>
                  <a:lnTo>
                    <a:pt x="311457" y="148234"/>
                  </a:lnTo>
                  <a:lnTo>
                    <a:pt x="318277" y="149479"/>
                  </a:lnTo>
                  <a:lnTo>
                    <a:pt x="325719" y="149479"/>
                  </a:lnTo>
                  <a:lnTo>
                    <a:pt x="327330" y="148234"/>
                  </a:lnTo>
                  <a:close/>
                </a:path>
                <a:path w="347979" h="436879">
                  <a:moveTo>
                    <a:pt x="336581" y="97301"/>
                  </a:moveTo>
                  <a:lnTo>
                    <a:pt x="325802" y="100392"/>
                  </a:lnTo>
                  <a:lnTo>
                    <a:pt x="318277" y="106680"/>
                  </a:lnTo>
                  <a:lnTo>
                    <a:pt x="313040" y="110477"/>
                  </a:lnTo>
                  <a:lnTo>
                    <a:pt x="346390" y="110477"/>
                  </a:lnTo>
                  <a:lnTo>
                    <a:pt x="347436" y="106057"/>
                  </a:lnTo>
                  <a:lnTo>
                    <a:pt x="345498" y="98743"/>
                  </a:lnTo>
                  <a:lnTo>
                    <a:pt x="336581" y="97301"/>
                  </a:lnTo>
                  <a:close/>
                </a:path>
                <a:path w="347979" h="436879">
                  <a:moveTo>
                    <a:pt x="259959" y="63271"/>
                  </a:moveTo>
                  <a:lnTo>
                    <a:pt x="256195" y="65350"/>
                  </a:lnTo>
                  <a:lnTo>
                    <a:pt x="257319" y="69700"/>
                  </a:lnTo>
                  <a:lnTo>
                    <a:pt x="259607" y="74865"/>
                  </a:lnTo>
                  <a:lnTo>
                    <a:pt x="259336" y="79387"/>
                  </a:lnTo>
                  <a:lnTo>
                    <a:pt x="255615" y="84353"/>
                  </a:lnTo>
                  <a:lnTo>
                    <a:pt x="272817" y="84353"/>
                  </a:lnTo>
                  <a:lnTo>
                    <a:pt x="272435" y="78876"/>
                  </a:lnTo>
                  <a:lnTo>
                    <a:pt x="270427" y="71097"/>
                  </a:lnTo>
                  <a:lnTo>
                    <a:pt x="266442" y="65295"/>
                  </a:lnTo>
                  <a:lnTo>
                    <a:pt x="259959" y="63271"/>
                  </a:lnTo>
                  <a:close/>
                </a:path>
                <a:path w="347979" h="436879">
                  <a:moveTo>
                    <a:pt x="35049" y="420749"/>
                  </a:moveTo>
                  <a:lnTo>
                    <a:pt x="29328" y="424995"/>
                  </a:lnTo>
                  <a:lnTo>
                    <a:pt x="27097" y="431800"/>
                  </a:lnTo>
                  <a:lnTo>
                    <a:pt x="31029" y="436626"/>
                  </a:lnTo>
                  <a:lnTo>
                    <a:pt x="35732" y="436599"/>
                  </a:lnTo>
                  <a:lnTo>
                    <a:pt x="41192" y="434535"/>
                  </a:lnTo>
                  <a:lnTo>
                    <a:pt x="44209" y="430259"/>
                  </a:lnTo>
                  <a:lnTo>
                    <a:pt x="41582" y="423595"/>
                  </a:lnTo>
                  <a:lnTo>
                    <a:pt x="35049" y="42074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6AB17453-F876-2AE6-B05A-8D41F8BE08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1987" y="5275190"/>
              <a:ext cx="349976" cy="439166"/>
            </a:xfrm>
            <a:prstGeom prst="rect">
              <a:avLst/>
            </a:prstGeom>
          </p:spPr>
        </p:pic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F9A1E83F-90E2-47EB-7312-295205B3FE79}"/>
                </a:ext>
              </a:extLst>
            </p:cNvPr>
            <p:cNvSpPr/>
            <p:nvPr/>
          </p:nvSpPr>
          <p:spPr>
            <a:xfrm>
              <a:off x="10849679" y="4690141"/>
              <a:ext cx="69850" cy="60325"/>
            </a:xfrm>
            <a:custGeom>
              <a:avLst/>
              <a:gdLst/>
              <a:ahLst/>
              <a:cxnLst/>
              <a:rect l="l" t="t" r="r" b="b"/>
              <a:pathLst>
                <a:path w="69850" h="60325">
                  <a:moveTo>
                    <a:pt x="63346" y="0"/>
                  </a:moveTo>
                  <a:lnTo>
                    <a:pt x="50638" y="5195"/>
                  </a:lnTo>
                  <a:lnTo>
                    <a:pt x="39906" y="13181"/>
                  </a:lnTo>
                  <a:lnTo>
                    <a:pt x="39700" y="18841"/>
                  </a:lnTo>
                  <a:lnTo>
                    <a:pt x="47230" y="18936"/>
                  </a:lnTo>
                  <a:lnTo>
                    <a:pt x="57148" y="15892"/>
                  </a:lnTo>
                  <a:lnTo>
                    <a:pt x="65787" y="10290"/>
                  </a:lnTo>
                  <a:lnTo>
                    <a:pt x="69481" y="2712"/>
                  </a:lnTo>
                  <a:lnTo>
                    <a:pt x="63346" y="0"/>
                  </a:lnTo>
                  <a:close/>
                </a:path>
                <a:path w="69850" h="60325">
                  <a:moveTo>
                    <a:pt x="26690" y="36563"/>
                  </a:moveTo>
                  <a:lnTo>
                    <a:pt x="13177" y="38453"/>
                  </a:lnTo>
                  <a:lnTo>
                    <a:pt x="1295" y="45577"/>
                  </a:lnTo>
                  <a:lnTo>
                    <a:pt x="0" y="53576"/>
                  </a:lnTo>
                  <a:lnTo>
                    <a:pt x="9497" y="59272"/>
                  </a:lnTo>
                  <a:lnTo>
                    <a:pt x="20159" y="60084"/>
                  </a:lnTo>
                  <a:lnTo>
                    <a:pt x="28962" y="55315"/>
                  </a:lnTo>
                  <a:lnTo>
                    <a:pt x="32880" y="44267"/>
                  </a:lnTo>
                  <a:lnTo>
                    <a:pt x="26690" y="3656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F02C24A7-BEAA-E431-4BB3-FBAE26A0E9ED}"/>
                </a:ext>
              </a:extLst>
            </p:cNvPr>
            <p:cNvSpPr/>
            <p:nvPr/>
          </p:nvSpPr>
          <p:spPr>
            <a:xfrm>
              <a:off x="10849679" y="4690141"/>
              <a:ext cx="69850" cy="60325"/>
            </a:xfrm>
            <a:custGeom>
              <a:avLst/>
              <a:gdLst/>
              <a:ahLst/>
              <a:cxnLst/>
              <a:rect l="l" t="t" r="r" b="b"/>
              <a:pathLst>
                <a:path w="69850" h="60325">
                  <a:moveTo>
                    <a:pt x="39700" y="18841"/>
                  </a:moveTo>
                  <a:lnTo>
                    <a:pt x="47230" y="18936"/>
                  </a:lnTo>
                  <a:lnTo>
                    <a:pt x="57148" y="15892"/>
                  </a:lnTo>
                  <a:lnTo>
                    <a:pt x="65787" y="10290"/>
                  </a:lnTo>
                  <a:lnTo>
                    <a:pt x="69481" y="2712"/>
                  </a:lnTo>
                  <a:lnTo>
                    <a:pt x="63346" y="0"/>
                  </a:lnTo>
                  <a:lnTo>
                    <a:pt x="50638" y="5195"/>
                  </a:lnTo>
                  <a:lnTo>
                    <a:pt x="39906" y="13181"/>
                  </a:lnTo>
                  <a:lnTo>
                    <a:pt x="39700" y="18841"/>
                  </a:lnTo>
                </a:path>
                <a:path w="69850" h="60325">
                  <a:moveTo>
                    <a:pt x="0" y="53576"/>
                  </a:moveTo>
                  <a:lnTo>
                    <a:pt x="9497" y="59272"/>
                  </a:lnTo>
                  <a:lnTo>
                    <a:pt x="20159" y="60084"/>
                  </a:lnTo>
                  <a:lnTo>
                    <a:pt x="28962" y="55315"/>
                  </a:lnTo>
                  <a:lnTo>
                    <a:pt x="32880" y="44267"/>
                  </a:lnTo>
                  <a:lnTo>
                    <a:pt x="26690" y="36563"/>
                  </a:lnTo>
                  <a:lnTo>
                    <a:pt x="13177" y="38453"/>
                  </a:lnTo>
                  <a:lnTo>
                    <a:pt x="1295" y="45577"/>
                  </a:lnTo>
                  <a:lnTo>
                    <a:pt x="0" y="535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95BE5A4C-936E-103D-1A4E-91F7876E71AE}"/>
                </a:ext>
              </a:extLst>
            </p:cNvPr>
            <p:cNvSpPr/>
            <p:nvPr/>
          </p:nvSpPr>
          <p:spPr>
            <a:xfrm>
              <a:off x="5214368" y="2497670"/>
              <a:ext cx="3488690" cy="1802764"/>
            </a:xfrm>
            <a:custGeom>
              <a:avLst/>
              <a:gdLst/>
              <a:ahLst/>
              <a:cxnLst/>
              <a:rect l="l" t="t" r="r" b="b"/>
              <a:pathLst>
                <a:path w="3488690" h="1802764">
                  <a:moveTo>
                    <a:pt x="3488321" y="0"/>
                  </a:moveTo>
                  <a:lnTo>
                    <a:pt x="445274" y="0"/>
                  </a:lnTo>
                  <a:lnTo>
                    <a:pt x="445274" y="1116609"/>
                  </a:lnTo>
                  <a:lnTo>
                    <a:pt x="0" y="1116609"/>
                  </a:lnTo>
                  <a:lnTo>
                    <a:pt x="445274" y="1561896"/>
                  </a:lnTo>
                  <a:lnTo>
                    <a:pt x="445274" y="1802257"/>
                  </a:lnTo>
                  <a:lnTo>
                    <a:pt x="3488321" y="1802257"/>
                  </a:lnTo>
                  <a:lnTo>
                    <a:pt x="34883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7200" dirty="0"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3F3AC296-F9A6-A1AF-00CE-EBD233F801EB}"/>
                </a:ext>
              </a:extLst>
            </p:cNvPr>
            <p:cNvSpPr/>
            <p:nvPr/>
          </p:nvSpPr>
          <p:spPr>
            <a:xfrm>
              <a:off x="5183888" y="2488526"/>
              <a:ext cx="3488690" cy="1802764"/>
            </a:xfrm>
            <a:custGeom>
              <a:avLst/>
              <a:gdLst/>
              <a:ahLst/>
              <a:cxnLst/>
              <a:rect l="l" t="t" r="r" b="b"/>
              <a:pathLst>
                <a:path w="3488690" h="1802764">
                  <a:moveTo>
                    <a:pt x="445274" y="0"/>
                  </a:moveTo>
                  <a:lnTo>
                    <a:pt x="3488321" y="0"/>
                  </a:lnTo>
                  <a:lnTo>
                    <a:pt x="3488321" y="1802257"/>
                  </a:lnTo>
                  <a:lnTo>
                    <a:pt x="445274" y="1802257"/>
                  </a:lnTo>
                  <a:lnTo>
                    <a:pt x="445274" y="1561896"/>
                  </a:lnTo>
                  <a:lnTo>
                    <a:pt x="0" y="1116609"/>
                  </a:lnTo>
                  <a:lnTo>
                    <a:pt x="445274" y="1116609"/>
                  </a:lnTo>
                  <a:lnTo>
                    <a:pt x="445274" y="0"/>
                  </a:lnTo>
                  <a:close/>
                </a:path>
              </a:pathLst>
            </a:custGeom>
            <a:ln w="7620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A961651-9249-F65E-962F-DA914A60C2FB}"/>
              </a:ext>
            </a:extLst>
          </p:cNvPr>
          <p:cNvSpPr txBox="1"/>
          <p:nvPr/>
        </p:nvSpPr>
        <p:spPr>
          <a:xfrm>
            <a:off x="9074220" y="1158804"/>
            <a:ext cx="285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Kam?</a:t>
            </a:r>
          </a:p>
        </p:txBody>
      </p:sp>
    </p:spTree>
    <p:extLst>
      <p:ext uri="{BB962C8B-B14F-4D97-AF65-F5344CB8AC3E}">
        <p14:creationId xmlns:p14="http://schemas.microsoft.com/office/powerpoint/2010/main" val="2163416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C9D6EC8-E889-91F5-2322-FF709D74B9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782529"/>
            <a:ext cx="6980902" cy="1415844"/>
          </a:xfrm>
        </p:spPr>
        <p:txBody>
          <a:bodyPr/>
          <a:lstStyle/>
          <a:p>
            <a:r>
              <a:rPr lang="cs-CZ" sz="6600" dirty="0">
                <a:latin typeface="Tabac Sans" panose="020B0604020202020204" charset="-18"/>
              </a:rPr>
              <a:t>PROJEKTY MOBILIT (KA1)</a:t>
            </a:r>
          </a:p>
          <a:p>
            <a:endParaRPr lang="cs-CZ" sz="6600" dirty="0">
              <a:latin typeface="Tabac Sans" panose="020B0604020202020204" charset="-18"/>
            </a:endParaRPr>
          </a:p>
          <a:p>
            <a:pPr algn="ctr"/>
            <a:endParaRPr lang="cs-CZ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cs-CZ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82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F3565-2637-CE13-D2F0-805826BA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8902185-73BA-9789-1225-40254CB936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Mobilitní</a:t>
            </a:r>
            <a:r>
              <a:rPr lang="cs-CZ" dirty="0">
                <a:solidFill>
                  <a:schemeClr val="bg1"/>
                </a:solidFill>
              </a:rPr>
              <a:t> projekty = KA1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A2106A-99E6-41B9-D4DF-E5A8956D20D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22265" y="1684954"/>
            <a:ext cx="5978012" cy="4095318"/>
          </a:xfrm>
        </p:spPr>
        <p:txBody>
          <a:bodyPr/>
          <a:lstStyle/>
          <a:p>
            <a:r>
              <a:rPr lang="cs-CZ" sz="20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PROJEKTY KRÁTKODOBÝCH MOBILIT (KA122)</a:t>
            </a:r>
            <a:endParaRPr lang="cs-CZ"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endParaRPr lang="cs-CZ" sz="20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0" dirty="0"/>
              <a:t>Realizace výjezdů do organizací v zahraničí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0" dirty="0"/>
              <a:t>Typy výjezdů: stínování, kurzy, vyučování, pozvaný odborník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0" dirty="0"/>
              <a:t>Cílem je získání inspirace  v zahraničí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b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4B1D1A1-2BCE-6AFE-A1BC-8C2D55FE9193}"/>
              </a:ext>
            </a:extLst>
          </p:cNvPr>
          <p:cNvSpPr txBox="1"/>
          <p:nvPr/>
        </p:nvSpPr>
        <p:spPr>
          <a:xfrm>
            <a:off x="5946650" y="4008624"/>
            <a:ext cx="6096000" cy="232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AKREDITACE (KA120)</a:t>
            </a:r>
          </a:p>
          <a:p>
            <a:endParaRPr lang="cs-CZ" sz="20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85750" lvl="0" indent="-285750" defTabSz="914377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Pravidelná realizace mobilit - strategický rozvoj organizace</a:t>
            </a:r>
            <a:endParaRPr lang="en-US" sz="20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 defTabSz="914377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Stabilní financování až do konce programu (do 2027)</a:t>
            </a:r>
            <a:endParaRPr lang="en-US" sz="20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20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58" name="Picture 10" descr="community glyph solid icons. containing people, friendship, caring, relationship solid icons collection. vector illustration. for website design, logo, app, template, ui, etc. - spolupráce stock ilustrace">
            <a:extLst>
              <a:ext uri="{FF2B5EF4-FFF2-40B4-BE49-F238E27FC236}">
                <a16:creationId xmlns:a16="http://schemas.microsoft.com/office/drawing/2014/main" id="{AFB178C6-F686-5070-5846-8AFB9CC4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7" y="1767018"/>
            <a:ext cx="4675326" cy="379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ED48108-124F-B408-EB6A-9D0EF339624D}"/>
              </a:ext>
            </a:extLst>
          </p:cNvPr>
          <p:cNvSpPr txBox="1"/>
          <p:nvPr/>
        </p:nvSpPr>
        <p:spPr>
          <a:xfrm>
            <a:off x="471557" y="6063042"/>
            <a:ext cx="11571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Výjezdy jsou určeny pro </a:t>
            </a:r>
            <a:r>
              <a:rPr lang="cs-CZ" sz="20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zaměstnance</a:t>
            </a:r>
            <a:r>
              <a:rPr lang="cs-CZ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organizace i dospělé </a:t>
            </a:r>
            <a:r>
              <a:rPr lang="cs-CZ" sz="20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účastníky vzdělávání</a:t>
            </a:r>
            <a:r>
              <a:rPr lang="cs-CZ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cs-CZ" sz="20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49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537497D-70C7-B84A-459B-1910CA316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191" y="5104735"/>
            <a:ext cx="1706604" cy="495007"/>
          </a:xfrm>
          <a:prstGeom prst="rect">
            <a:avLst/>
          </a:prstGeom>
        </p:spPr>
      </p:pic>
      <p:pic>
        <p:nvPicPr>
          <p:cNvPr id="3078" name="Picture 6" descr="IQLANDIA, o.p.s. | Givt">
            <a:extLst>
              <a:ext uri="{FF2B5EF4-FFF2-40B4-BE49-F238E27FC236}">
                <a16:creationId xmlns:a16="http://schemas.microsoft.com/office/drawing/2014/main" id="{8042E3F5-FCC2-4F36-B808-E966683A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8" y="3831620"/>
            <a:ext cx="2269948" cy="144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uzeum Těšínska, příspěvková organizace - Český Těšín | ekatalog.cz">
            <a:extLst>
              <a:ext uri="{FF2B5EF4-FFF2-40B4-BE49-F238E27FC236}">
                <a16:creationId xmlns:a16="http://schemas.microsoft.com/office/drawing/2014/main" id="{BADDD450-F64A-CC65-AE70-B11ED68D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24" y="3439967"/>
            <a:ext cx="1428750" cy="15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ědecká knihovna v Olomouci">
            <a:extLst>
              <a:ext uri="{FF2B5EF4-FFF2-40B4-BE49-F238E27FC236}">
                <a16:creationId xmlns:a16="http://schemas.microsoft.com/office/drawing/2014/main" id="{4CF9A05D-877B-8853-BE81-CE05236F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81" y="1611706"/>
            <a:ext cx="2631468" cy="11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echmania Science Center - YouTube">
            <a:extLst>
              <a:ext uri="{FF2B5EF4-FFF2-40B4-BE49-F238E27FC236}">
                <a16:creationId xmlns:a16="http://schemas.microsoft.com/office/drawing/2014/main" id="{8D3DC08E-133E-4ACE-0F7C-D62F36EE7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7" y="2458691"/>
            <a:ext cx="1620642" cy="16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D6A2E3-A43F-7F41-C9CD-2A65CC00BB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332" y="173244"/>
            <a:ext cx="5991343" cy="702690"/>
          </a:xfrm>
        </p:spPr>
        <p:txBody>
          <a:bodyPr/>
          <a:lstStyle/>
          <a:p>
            <a:r>
              <a:rPr lang="cs-CZ" sz="3200" dirty="0">
                <a:sym typeface="Arial"/>
              </a:rPr>
              <a:t>Organizace zapojené do programu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714B915-DF89-C18D-5C7E-4180892C9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706665"/>
            <a:ext cx="2829181" cy="89547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4036F71-CE1A-EF27-8DE9-01BBC3FDF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6237" y="231524"/>
            <a:ext cx="2640412" cy="70269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01832CD-ACDE-7138-E7F2-747220FDF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351" y="673798"/>
            <a:ext cx="1915727" cy="93790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BF66F719-1CDF-5832-F56B-25B87E3203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5395" y="5623480"/>
            <a:ext cx="938832" cy="924086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82CD6AAB-5CDD-221E-FC30-5C0B7DA996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853" y="1689247"/>
            <a:ext cx="1428973" cy="919151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5D860C2E-2B9C-9A3C-7DDF-AF32B11E88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3164" y="962201"/>
            <a:ext cx="2613485" cy="819684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98F04837-534F-439C-2E82-E3BEF36F6C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069" y="5369120"/>
            <a:ext cx="1614708" cy="1306119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E778A7B0-279A-C355-F308-6E08393867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3871" y="2318926"/>
            <a:ext cx="2357671" cy="1041495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9AE11AE6-B422-9502-44DD-7BDB45AD0A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3443" y="2375103"/>
            <a:ext cx="1447947" cy="929139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701AE27B-1087-C029-FB70-DDEDD0AA11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4086" y="5814903"/>
            <a:ext cx="1814648" cy="787237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B46C95A8-562E-39D0-EF88-9DA22450B7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56366" y="203592"/>
            <a:ext cx="1428973" cy="1538894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437A5804-9A6A-A7E3-8B43-01F2F7EBE4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70888" y="4669655"/>
            <a:ext cx="2724448" cy="847955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41A92B02-06FE-365C-0B99-5B50CFC058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84140" y="3564310"/>
            <a:ext cx="1736407" cy="934989"/>
          </a:xfrm>
          <a:prstGeom prst="rect">
            <a:avLst/>
          </a:prstGeom>
        </p:spPr>
      </p:pic>
      <p:pic>
        <p:nvPicPr>
          <p:cNvPr id="3074" name="Picture 2" descr="NPU – dokumentace rekonstrukce objektu Liliová, Praha | VR3D.cz - We are 3D">
            <a:extLst>
              <a:ext uri="{FF2B5EF4-FFF2-40B4-BE49-F238E27FC236}">
                <a16:creationId xmlns:a16="http://schemas.microsoft.com/office/drawing/2014/main" id="{809F5640-A870-B230-6BB2-CC16A4924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92" y="805997"/>
            <a:ext cx="1313965" cy="12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-shop Národní galerie Praha">
            <a:extLst>
              <a:ext uri="{FF2B5EF4-FFF2-40B4-BE49-F238E27FC236}">
                <a16:creationId xmlns:a16="http://schemas.microsoft.com/office/drawing/2014/main" id="{59DF55E7-5ADB-75D7-C6F4-8159BDC7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87" y="693336"/>
            <a:ext cx="2689054" cy="140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rcheologické centrum Olomouc | Příspěvková organizace">
            <a:extLst>
              <a:ext uri="{FF2B5EF4-FFF2-40B4-BE49-F238E27FC236}">
                <a16:creationId xmlns:a16="http://schemas.microsoft.com/office/drawing/2014/main" id="{BB32704C-526B-108B-4ACA-87DB17454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77" y="4590818"/>
            <a:ext cx="2548239" cy="8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obrosetkání Hnutí DUHA">
            <a:extLst>
              <a:ext uri="{FF2B5EF4-FFF2-40B4-BE49-F238E27FC236}">
                <a16:creationId xmlns:a16="http://schemas.microsoft.com/office/drawing/2014/main" id="{D03882DF-3668-0C6A-2483-4CE8FB5D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92" y="4375694"/>
            <a:ext cx="894573" cy="5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NaZemi | Brno">
            <a:extLst>
              <a:ext uri="{FF2B5EF4-FFF2-40B4-BE49-F238E27FC236}">
                <a16:creationId xmlns:a16="http://schemas.microsoft.com/office/drawing/2014/main" id="{45C067F9-3C3E-8BAC-F817-1963E0E83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06" y="2693421"/>
            <a:ext cx="1493091" cy="14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2456712-BD18-86BB-3A39-02B2BEB210F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18307" y="5715891"/>
            <a:ext cx="1181737" cy="80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" y="3894392"/>
            <a:ext cx="4788175" cy="2433256"/>
            <a:chOff x="2153061" y="4371600"/>
            <a:chExt cx="3577063" cy="1794510"/>
          </a:xfrm>
        </p:grpSpPr>
        <p:sp>
          <p:nvSpPr>
            <p:cNvPr id="3" name="object 3"/>
            <p:cNvSpPr/>
            <p:nvPr/>
          </p:nvSpPr>
          <p:spPr>
            <a:xfrm>
              <a:off x="2153061" y="4371600"/>
              <a:ext cx="3562350" cy="1794510"/>
            </a:xfrm>
            <a:custGeom>
              <a:avLst/>
              <a:gdLst/>
              <a:ahLst/>
              <a:cxnLst/>
              <a:rect l="l" t="t" r="r" b="b"/>
              <a:pathLst>
                <a:path w="3562350" h="1794510">
                  <a:moveTo>
                    <a:pt x="3562197" y="0"/>
                  </a:moveTo>
                  <a:lnTo>
                    <a:pt x="372287" y="0"/>
                  </a:lnTo>
                  <a:lnTo>
                    <a:pt x="372287" y="935291"/>
                  </a:lnTo>
                  <a:lnTo>
                    <a:pt x="0" y="935291"/>
                  </a:lnTo>
                  <a:lnTo>
                    <a:pt x="372287" y="1297876"/>
                  </a:lnTo>
                  <a:lnTo>
                    <a:pt x="372287" y="1794141"/>
                  </a:lnTo>
                  <a:lnTo>
                    <a:pt x="3562197" y="1794141"/>
                  </a:lnTo>
                  <a:lnTo>
                    <a:pt x="3562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67773" y="4371600"/>
              <a:ext cx="3562350" cy="1794510"/>
            </a:xfrm>
            <a:custGeom>
              <a:avLst/>
              <a:gdLst/>
              <a:ahLst/>
              <a:cxnLst/>
              <a:rect l="l" t="t" r="r" b="b"/>
              <a:pathLst>
                <a:path w="3562350" h="1794510">
                  <a:moveTo>
                    <a:pt x="372287" y="0"/>
                  </a:moveTo>
                  <a:lnTo>
                    <a:pt x="3562197" y="0"/>
                  </a:lnTo>
                  <a:lnTo>
                    <a:pt x="3562197" y="1794141"/>
                  </a:lnTo>
                  <a:lnTo>
                    <a:pt x="372287" y="1794141"/>
                  </a:lnTo>
                  <a:lnTo>
                    <a:pt x="372287" y="1297876"/>
                  </a:lnTo>
                  <a:lnTo>
                    <a:pt x="0" y="935291"/>
                  </a:lnTo>
                  <a:lnTo>
                    <a:pt x="372287" y="935291"/>
                  </a:lnTo>
                  <a:lnTo>
                    <a:pt x="372287" y="0"/>
                  </a:lnTo>
                  <a:close/>
                </a:path>
              </a:pathLst>
            </a:custGeom>
            <a:ln w="5715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4802" y="4473689"/>
              <a:ext cx="3115322" cy="16826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10" dirty="0"/>
              <a:t>9</a:t>
            </a:fld>
            <a:endParaRPr spc="10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163D1B5-CB63-C977-9FF0-273D23F0B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5351876"/>
              </p:ext>
            </p:extLst>
          </p:nvPr>
        </p:nvGraphicFramePr>
        <p:xfrm>
          <a:off x="7564197" y="585216"/>
          <a:ext cx="3902379" cy="3602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Vlastní návrh">
  <a:themeElements>
    <a:clrScheme name="Vlastní 5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4F96D1"/>
      </a:accent5>
      <a:accent6>
        <a:srgbClr val="2F4A70"/>
      </a:accent6>
      <a:hlink>
        <a:srgbClr val="1A1A1A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̌ablona DZS_03" id="{163E8287-EE31-044D-A2BF-D99B36616A16}" vid="{ACE3F619-826B-2C4D-BC99-666E45C4C876}"/>
    </a:ext>
  </a:extLst>
</a:theme>
</file>

<file path=ppt/theme/theme2.xml><?xml version="1.0" encoding="utf-8"?>
<a:theme xmlns:a="http://schemas.openxmlformats.org/drawingml/2006/main" name="1_Vlastní návrh">
  <a:themeElements>
    <a:clrScheme name="Šablona DZS">
      <a:dk1>
        <a:srgbClr val="000000"/>
      </a:dk1>
      <a:lt1>
        <a:srgbClr val="FFFFFF"/>
      </a:lt1>
      <a:dk2>
        <a:srgbClr val="FFC222"/>
      </a:dk2>
      <a:lt2>
        <a:srgbClr val="20C4F4"/>
      </a:lt2>
      <a:accent1>
        <a:srgbClr val="8A76B6"/>
      </a:accent1>
      <a:accent2>
        <a:srgbClr val="F47839"/>
      </a:accent2>
      <a:accent3>
        <a:srgbClr val="CF5E7D"/>
      </a:accent3>
      <a:accent4>
        <a:srgbClr val="4A93CF"/>
      </a:accent4>
      <a:accent5>
        <a:srgbClr val="AC6396"/>
      </a:accent5>
      <a:accent6>
        <a:srgbClr val="3FBFB6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DZS_vzdělávání dospělých (1)" id="{3A8C5B39-AD48-44EB-8202-8ECB51DFECA7}" vid="{B9C71B35-20E9-4F5D-9C0C-1E273BED4B81}"/>
    </a:ext>
  </a:extLst>
</a:theme>
</file>

<file path=ppt/theme/theme3.xml><?xml version="1.0" encoding="utf-8"?>
<a:theme xmlns:a="http://schemas.openxmlformats.org/drawingml/2006/main" name="2_Vlastní návrh">
  <a:themeElements>
    <a:clrScheme name="Šablona DZS">
      <a:dk1>
        <a:srgbClr val="000000"/>
      </a:dk1>
      <a:lt1>
        <a:srgbClr val="FFFFFF"/>
      </a:lt1>
      <a:dk2>
        <a:srgbClr val="FFC222"/>
      </a:dk2>
      <a:lt2>
        <a:srgbClr val="20C4F4"/>
      </a:lt2>
      <a:accent1>
        <a:srgbClr val="8A76B6"/>
      </a:accent1>
      <a:accent2>
        <a:srgbClr val="F47839"/>
      </a:accent2>
      <a:accent3>
        <a:srgbClr val="CF5E7D"/>
      </a:accent3>
      <a:accent4>
        <a:srgbClr val="4A93CF"/>
      </a:accent4>
      <a:accent5>
        <a:srgbClr val="AC6396"/>
      </a:accent5>
      <a:accent6>
        <a:srgbClr val="3FBFB6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DZS_vzdělávání dospělých (1)" id="{3A8C5B39-AD48-44EB-8202-8ECB51DFECA7}" vid="{B9C71B35-20E9-4F5D-9C0C-1E273BED4B81}"/>
    </a:ext>
  </a:extLst>
</a:theme>
</file>

<file path=ppt/theme/theme4.xml><?xml version="1.0" encoding="utf-8"?>
<a:theme xmlns:a="http://schemas.openxmlformats.org/drawingml/2006/main" name="3_Vlastní návrh">
  <a:themeElements>
    <a:clrScheme name="Vlastní 29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9377B4"/>
      </a:accent1>
      <a:accent2>
        <a:srgbClr val="648AC7"/>
      </a:accent2>
      <a:accent3>
        <a:srgbClr val="4993CF"/>
      </a:accent3>
      <a:accent4>
        <a:srgbClr val="AC6396"/>
      </a:accent4>
      <a:accent5>
        <a:srgbClr val="DC596D"/>
      </a:accent5>
      <a:accent6>
        <a:srgbClr val="F4BC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̌ablona DZS_03" id="{163E8287-EE31-044D-A2BF-D99B36616A16}" vid="{ACE3F619-826B-2C4D-BC99-666E45C4C876}"/>
    </a:ext>
  </a:extLst>
</a:theme>
</file>

<file path=ppt/theme/theme5.xml><?xml version="1.0" encoding="utf-8"?>
<a:theme xmlns:a="http://schemas.openxmlformats.org/drawingml/2006/main" name="4_Vlastní návrh">
  <a:themeElements>
    <a:clrScheme name="Vlastní 5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4F96D1"/>
      </a:accent5>
      <a:accent6>
        <a:srgbClr val="2F4A70"/>
      </a:accent6>
      <a:hlink>
        <a:srgbClr val="1A1A1A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̌ablona DZS_03" id="{163E8287-EE31-044D-A2BF-D99B36616A16}" vid="{ACE3F619-826B-2C4D-BC99-666E45C4C876}"/>
    </a:ext>
  </a:ext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1b83faa-3ce2-4c13-a4b6-d8dc90d9f3be">
      <UserInfo>
        <DisplayName>Členové webu Erasmus a Sbor</DisplayName>
        <AccountId>8</AccountId>
        <AccountType/>
      </UserInfo>
    </SharedWithUsers>
    <TaxCatchAll xmlns="a1b83faa-3ce2-4c13-a4b6-d8dc90d9f3be" xsi:nil="true"/>
    <lcf76f155ced4ddcb4097134ff3c332f xmlns="86929e96-4e0c-4b8c-b402-5747692292e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19F95F53B3F0469C7D7CD3016A95CB" ma:contentTypeVersion="19" ma:contentTypeDescription="Vytvoří nový dokument" ma:contentTypeScope="" ma:versionID="2d18f9735f9ad96d6055584188d3855b">
  <xsd:schema xmlns:xsd="http://www.w3.org/2001/XMLSchema" xmlns:xs="http://www.w3.org/2001/XMLSchema" xmlns:p="http://schemas.microsoft.com/office/2006/metadata/properties" xmlns:ns2="86929e96-4e0c-4b8c-b402-5747692292e1" xmlns:ns3="a1b83faa-3ce2-4c13-a4b6-d8dc90d9f3be" targetNamespace="http://schemas.microsoft.com/office/2006/metadata/properties" ma:root="true" ma:fieldsID="63810e5c55742ffa54f1c0ea93a06a39" ns2:_="" ns3:_="">
    <xsd:import namespace="86929e96-4e0c-4b8c-b402-5747692292e1"/>
    <xsd:import namespace="a1b83faa-3ce2-4c13-a4b6-d8dc90d9f3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9e96-4e0c-4b8c-b402-574769229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963bf98-57c4-4760-a4ee-5cd875bb70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83faa-3ce2-4c13-a4b6-d8dc90d9f3b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734989-f5d5-48b8-8905-bc4fd07334d2}" ma:internalName="TaxCatchAll" ma:showField="CatchAllData" ma:web="a1b83faa-3ce2-4c13-a4b6-d8dc90d9f3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8A31EC-68E4-42F0-ADA7-8EFCFF572D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BB2FA7-BA73-4F38-A3A2-385D363F35D7}">
  <ds:schemaRefs>
    <ds:schemaRef ds:uri="http://schemas.openxmlformats.org/package/2006/metadata/core-properties"/>
    <ds:schemaRef ds:uri="http://schemas.microsoft.com/office/2006/metadata/properties"/>
    <ds:schemaRef ds:uri="2353064d-4804-4b30-8585-7b17d0b04a58"/>
    <ds:schemaRef ds:uri="http://purl.org/dc/dcmitype/"/>
    <ds:schemaRef ds:uri="44ce72be-cbd2-4b18-85a3-eab52da82d8c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1A676F4-A5AB-41AC-A9A9-6253F4580016}"/>
</file>

<file path=docProps/app.xml><?xml version="1.0" encoding="utf-8"?>
<Properties xmlns="http://schemas.openxmlformats.org/officeDocument/2006/extended-properties" xmlns:vt="http://schemas.openxmlformats.org/officeDocument/2006/docPropsVTypes">
  <Template>školení PPT</Template>
  <TotalTime>2235</TotalTime>
  <Words>998</Words>
  <Application>Microsoft Office PowerPoint</Application>
  <PresentationFormat>Widescreen</PresentationFormat>
  <Paragraphs>166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1_Vlastní návrh</vt:lpstr>
      <vt:lpstr>1_Vlastní návrh</vt:lpstr>
      <vt:lpstr>2_Vlastní návrh</vt:lpstr>
      <vt:lpstr>3_Vlastní návrh</vt:lpstr>
      <vt:lpstr>4_Vlastní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Buďte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Vavroušková Radka</dc:creator>
  <cp:lastModifiedBy>Beláňová Andrea</cp:lastModifiedBy>
  <cp:revision>71</cp:revision>
  <dcterms:created xsi:type="dcterms:W3CDTF">2021-04-13T16:09:08Z</dcterms:created>
  <dcterms:modified xsi:type="dcterms:W3CDTF">2026-03-10T09:00:49Z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0x0101002719F95F53B3F0469C7D7CD3016A95CB</vt:lpwstr>
  </property>
  <property fmtid="{D5CDD505-2E9C-101B-9397-08002B2CF9AE}" pid="3" name="MediaServiceImageTags">
    <vt:lpwstr/>
  </property>
</Properties>
</file>