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 (MS)" panose="020B0604020202020204" charset="0"/>
      <p:regular r:id="rId17"/>
    </p:embeddedFont>
    <p:embeddedFont>
      <p:font typeface="Calibri (MS) Bold" panose="020B0604020202020204" charset="0"/>
      <p:regular r:id="rId18"/>
    </p:embeddedFont>
    <p:embeddedFont>
      <p:font typeface="Canva Sans 2 Bold" panose="020B0604020202020204" charset="0"/>
      <p:regular r:id="rId19"/>
    </p:embeddedFont>
    <p:embeddedFont>
      <p:font typeface="Gotham Bold" panose="020B0604020202020204" charset="0"/>
      <p:regular r:id="rId20"/>
    </p:embeddedFont>
    <p:embeddedFont>
      <p:font typeface="IBM Plex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</a:t>
            </a:r>
          </a:p>
          <a:p>
            <a:endParaRPr lang="en-US"/>
          </a:p>
          <a:p>
            <a:r>
              <a:rPr lang="en-US"/>
              <a:t>‹#›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15</a:t>
            </a:r>
          </a:p>
          <a:p>
            <a:endParaRPr lang="en-US"/>
          </a:p>
          <a:p>
            <a:r>
              <a:rPr lang="en-US"/>
              <a:t>‹#›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Ambicí projektu je přispět k uvolnění potenciálu umělé inteligence (AI) pro občanské účely prostřednictvím využití umění k zapojení komunit - a zejména dospívajících - do řešení otázek, které je zajímají, v souladu s prioritou e-demokracie a inovativních nástrojů pro demokracii. Jejími specifickými cíli jsou zvýšení angažovanosti a účasti dospívajících; zvýšení povědomí o umělé inteligenci a jejím potenciálu pro participaci; zvýšení pozornosti tvůrců politik na umělou inteligenci jako hnací sílu participace, pokud je spojena s uměním. Všechny akce budou využívat společnou metodiku kombinující umělou inteligenci a umění. K podnícení debaty a vyvolání vizionářských scénářů budou použity nástroje založené na umělé inteligenci a umělecká vystoupení.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Zapojení komunit skrze umění a AI – Projekt využívá umění k aktivnímu zapojení komunit, zejména dospívajících, do řešení společenských otázek s důrazem na e-demokracii.</a:t>
            </a:r>
          </a:p>
          <a:p>
            <a:endParaRPr lang="en-US"/>
          </a:p>
          <a:p>
            <a:r>
              <a:rPr lang="en-US"/>
              <a:t>Podpora povědomí a participace – Cílem je zvýšit angažovanost mladých lidí, informovanost o umělé inteligenci a jejím využití pro občanskou participaci.</a:t>
            </a:r>
          </a:p>
          <a:p>
            <a:endParaRPr lang="en-US"/>
          </a:p>
          <a:p>
            <a:r>
              <a:rPr lang="en-US"/>
              <a:t>Propojení AI, umění a politiky – Projekt usiluje o větší pozornost tvůrců politik na AI jako nástroj demokratické participace, přičemž využívá inovativní metody propojující AI a umělecké aktivity.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Ambicí projektu je přispět k uvolnění potenciálu umělé inteligence (AI) pro občanské účely prostřednictvím využití umění k zapojení komunit - a zejména dospívajících - do řešení otázek, které je zajímají, v souladu s prioritou e-demokracie a inovativních nástrojů pro demokracii. Jejími specifickými cíli jsou zvýšení angažovanosti a účasti dospívajících; zvýšení povědomí o umělé inteligenci a jejím potenciálu pro participaci; zvýšení pozornosti tvůrců politik na umělou inteligenci jako hnací sílu participace, pokud je spojena s uměním. Všechny akce budou využívat společnou metodiku kombinující umělou inteligenci a umění. K podnícení debaty a vyvolání vizionářských scénářů budou použity nástroje založené na umělé inteligenci a umělecká vystoupení.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Zapojení komunit skrze umění a AI – Projekt využívá umění k aktivnímu zapojení komunit, zejména dospívajících, do řešení společenských otázek s důrazem na e-demokracii.</a:t>
            </a:r>
          </a:p>
          <a:p>
            <a:endParaRPr lang="en-US"/>
          </a:p>
          <a:p>
            <a:r>
              <a:rPr lang="en-US"/>
              <a:t>Podpora povědomí a participace – Cílem je zvýšit angažovanost mladých lidí, informovanost o umělé inteligenci a jejím využití pro občanskou participaci.</a:t>
            </a:r>
          </a:p>
          <a:p>
            <a:endParaRPr lang="en-US"/>
          </a:p>
          <a:p>
            <a:r>
              <a:rPr lang="en-US"/>
              <a:t>Propojení AI, umění a politiky – Projekt usiluje o větší pozornost tvůrců politik na AI jako nástroj demokratické participace, přičemž využívá inovativní metody propojující AI a umělecké aktivity.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Ambicí projektu je přispět k uvolnění potenciálu umělé inteligence (AI) pro občanské účely prostřednictvím využití umění k zapojení komunit - a zejména dospívajících - do řešení otázek, které je zajímají, v souladu s prioritou e-demokracie a inovativních nástrojů pro demokracii. Jejími specifickými cíli jsou zvýšení angažovanosti a účasti dospívajících; zvýšení povědomí o umělé inteligenci a jejím potenciálu pro participaci; zvýšení pozornosti tvůrců politik na umělou inteligenci jako hnací sílu participace, pokud je spojena s uměním. Všechny akce budou využívat společnou metodiku kombinující umělou inteligenci a umění. K podnícení debaty a vyvolání vizionářských scénářů budou použity nástroje založené na umělé inteligenci a umělecká vystoupení.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Zapojení komunit skrze umění a AI – Projekt využívá umění k aktivnímu zapojení komunit, zejména dospívajících, do řešení společenských otázek s důrazem na e-demokracii.</a:t>
            </a:r>
          </a:p>
          <a:p>
            <a:endParaRPr lang="en-US"/>
          </a:p>
          <a:p>
            <a:r>
              <a:rPr lang="en-US"/>
              <a:t>Podpora povědomí a participace – Cílem je zvýšit angažovanost mladých lidí, informovanost o umělé inteligenci a jejím využití pro občanskou participaci.</a:t>
            </a:r>
          </a:p>
          <a:p>
            <a:endParaRPr lang="en-US"/>
          </a:p>
          <a:p>
            <a:r>
              <a:rPr lang="en-US"/>
              <a:t>Propojení AI, umění a politiky – Projekt usiluje o větší pozornost tvůrců politik na AI jako nástroj demokratické participace, přičemž využívá inovativní metody propojující AI a umělecké aktivity.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opportunities/projects-details/43251589/101190130/CERV?order=DESC&amp;pageNumber=1&amp;pageSize=10&amp;sortBy=es_SortDate&amp;keywords=balance:%20children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undesplai.org/informa-t/english-conferences/young-people-promote-emotional-well-being-with-the-balance-project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irqueon.cz/27975/letni-scena-v-rezii-teens-cirqueonu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udiovisual.ec.europa.eu/en/video/I-262268?lg=EN&amp;sublg=H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hyperlink" Target="https://ec.europa.eu/info/funding-tenders/opportunities/portal/screen/opportunities/projects-details/43251589/101143631/CERV?order=DESC&amp;pageNumber=1&amp;pageSize=10&amp;sortBy=es_SortDate&amp;keywords=theater%20of%20remembran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eu.jotform.com/euform/cerv-partner-search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hyperlink" Target="https://ec.europa.eu/info/funding-tenders/opportunities/portal/screen/home" TargetMode="External"/><Relationship Id="rId18" Type="http://schemas.openxmlformats.org/officeDocument/2006/relationships/hyperlink" Target="https://commission.europa.eu/document/download/1f0d875e-c3b4-4933-ac09-de44ae1c4e20_en?filename=Calls%20for%20proposal%20CERV%202026_indicative%20planning.pdf" TargetMode="External"/><Relationship Id="rId3" Type="http://schemas.openxmlformats.org/officeDocument/2006/relationships/image" Target="../media/image23.svg"/><Relationship Id="rId21" Type="http://schemas.openxmlformats.org/officeDocument/2006/relationships/hyperlink" Target="http://www.tvorimevropu.cz/ja-a-eu/cerv/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26.png"/><Relationship Id="rId17" Type="http://schemas.openxmlformats.org/officeDocument/2006/relationships/hyperlink" Target="https://commission.europa.eu/document/download/7407c47d-d261-4dd3-82c8-b2da4fe65492_en?filename=CERV%20WORK%20PROGRAMME%202026-2027.PDF" TargetMode="External"/><Relationship Id="rId2" Type="http://schemas.openxmlformats.org/officeDocument/2006/relationships/image" Target="../media/image22.png"/><Relationship Id="rId16" Type="http://schemas.openxmlformats.org/officeDocument/2006/relationships/hyperlink" Target="https://ec.europa.eu/info/funding-tenders/opportunities/docs/2021-2027/cerv/guidance/list-3rd-country-participation_cerv_en.pdf" TargetMode="External"/><Relationship Id="rId20" Type="http://schemas.openxmlformats.org/officeDocument/2006/relationships/hyperlink" Target="https://commission.europa.eu/document/f53f19ef-c655-4d63-91e5-db4fee59ca3e_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company/ob%C4%8Dan%C3%A9-rovnost-pr%C3%A1va-a-hodnoty-cerv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facebook.com/CERVczechrepublic" TargetMode="External"/><Relationship Id="rId15" Type="http://schemas.openxmlformats.org/officeDocument/2006/relationships/hyperlink" Target="https://webgate.ec.europa.eu/funding-tenders-opportunities/display/IT/Submit+a+proposal#Submitaproposal-Theproposalsubmissionprocess" TargetMode="External"/><Relationship Id="rId10" Type="http://schemas.openxmlformats.org/officeDocument/2006/relationships/image" Target="../media/image25.svg"/><Relationship Id="rId19" Type="http://schemas.openxmlformats.org/officeDocument/2006/relationships/hyperlink" Target="https://eige.europa.eu/gender-mainstreaming/tools-methods/gender-analysis" TargetMode="External"/><Relationship Id="rId4" Type="http://schemas.openxmlformats.org/officeDocument/2006/relationships/hyperlink" Target="https://www.instagram.com/cerv_cz/" TargetMode="External"/><Relationship Id="rId9" Type="http://schemas.openxmlformats.org/officeDocument/2006/relationships/image" Target="../media/image24.png"/><Relationship Id="rId14" Type="http://schemas.openxmlformats.org/officeDocument/2006/relationships/hyperlink" Target="https://webgate.ec.europa.eu/funding-tenders-opportunities/display/IT/Registration+steps#Registrationsteps-Registrationstep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ec.europa.eu/info/funding-tenders/opportunities/portal/screen/opportunities/calls-for-proposals?order=DESC&amp;pageNumber=1&amp;pageSize=50&amp;sortBy=startDate&amp;isExactMatch=true&amp;status=31094501,31094502,31094503&amp;frameworkProgramme=43251589&amp;callIdentifier=CERV-2026-GE" TargetMode="Externa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calls-for-proposals?order=DESC&amp;pageNumber=1&amp;pageSize=50&amp;sortBy=startDate&amp;isExactMatch=true&amp;status=31094501,31094502,31094503&amp;frameworkProgramme=43251589&amp;callIdentifier=CERV-2026-CITIZENS-CIV" TargetMode="External"/><Relationship Id="rId2" Type="http://schemas.openxmlformats.org/officeDocument/2006/relationships/hyperlink" Target="https://ec.europa.eu/info/funding-tenders/opportunities/portal/screen/opportunities/topic-details/CERV-2026-CITIZENS-TOWN-NT?order=DESC&amp;pageNumber=1&amp;pageSize=50&amp;sortBy=startDate&amp;isExactMatch=true&amp;status=31094501,31094502,31094503&amp;frameworkProgramme=4325158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hyperlink" Target="https://commission.europa.eu/document/download/1f0d875e-c3b4-4933-ac09-de44ae1c4e20_en?filename=Calls%20for%20proposal%20CERV%202026_indicative%20planning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info/funding-tenders/opportunities/portal/screen/opportunities/calls-for-proposals?order=DESC&amp;pageNumber=1&amp;pageSize=50&amp;sortBy=startDate&amp;isExactMatch=true&amp;status=31094501,31094502&amp;frameworkProgramme=43251589" TargetMode="External"/><Relationship Id="rId5" Type="http://schemas.openxmlformats.org/officeDocument/2006/relationships/hyperlink" Target="https://tvorimevropu.cz/ja-a-eu/cerv/aktualni-vyzvy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opportunities/projects-details/43251589/101145068/CERV?order=DESC&amp;pageNumber=1&amp;pageSize=10&amp;sortBy=es_SortDate&amp;keywords=queer%20vibes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uhovyrok.sk/nomantinels/2021/03/01/rukojemnici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ec.europa.eu/info/funding-tenders/opportunities/portal/screen/opportunities/projects-details/43251589/101089592/CERV?order=DESC&amp;pageNumber=1&amp;pageSize=10&amp;sortBy=relevance&amp;keywords=female%20stori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men-in-resistance.eu/essay-contes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57751" y="-1969804"/>
            <a:ext cx="32603503" cy="14226635"/>
            <a:chOff x="0" y="0"/>
            <a:chExt cx="43471337" cy="189688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337" cy="18968847"/>
            </a:xfrm>
            <a:custGeom>
              <a:avLst/>
              <a:gdLst/>
              <a:ahLst/>
              <a:cxnLst/>
              <a:rect l="l" t="t" r="r" b="b"/>
              <a:pathLst>
                <a:path w="43471337" h="18968847">
                  <a:moveTo>
                    <a:pt x="0" y="0"/>
                  </a:moveTo>
                  <a:lnTo>
                    <a:pt x="43471337" y="0"/>
                  </a:lnTo>
                  <a:lnTo>
                    <a:pt x="43471337" y="18968847"/>
                  </a:lnTo>
                  <a:lnTo>
                    <a:pt x="0" y="18968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0E0">
                <a:alpha val="15686"/>
              </a:srgbClr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95217" y="7475365"/>
            <a:ext cx="15853752" cy="2389004"/>
            <a:chOff x="0" y="0"/>
            <a:chExt cx="21138336" cy="31853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138336" cy="3185338"/>
            </a:xfrm>
            <a:custGeom>
              <a:avLst/>
              <a:gdLst/>
              <a:ahLst/>
              <a:cxnLst/>
              <a:rect l="l" t="t" r="r" b="b"/>
              <a:pathLst>
                <a:path w="21138336" h="3185338">
                  <a:moveTo>
                    <a:pt x="0" y="0"/>
                  </a:moveTo>
                  <a:lnTo>
                    <a:pt x="21138336" y="0"/>
                  </a:lnTo>
                  <a:lnTo>
                    <a:pt x="21138336" y="3185338"/>
                  </a:lnTo>
                  <a:lnTo>
                    <a:pt x="0" y="3185338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1138336" cy="31853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376"/>
                </a:lnSpc>
              </a:pPr>
              <a:r>
                <a:rPr lang="en-US" sz="5599" b="1">
                  <a:solidFill>
                    <a:srgbClr val="37609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Program CERV – základní informace a přehled výzev</a:t>
              </a:r>
            </a:p>
            <a:p>
              <a:pPr algn="l">
                <a:lnSpc>
                  <a:spcPts val="1632"/>
                </a:lnSpc>
              </a:pPr>
              <a:r>
                <a:rPr lang="en-US" sz="1700" b="1">
                  <a:solidFill>
                    <a:srgbClr val="37609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</a:p>
            <a:p>
              <a:pPr algn="l">
                <a:lnSpc>
                  <a:spcPts val="3744"/>
                </a:lnSpc>
              </a:pPr>
              <a:r>
                <a:rPr lang="en-US" sz="3900">
                  <a:solidFill>
                    <a:srgbClr val="37609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Evropské programy pro kulturní a kreativní odvětví</a:t>
              </a:r>
            </a:p>
            <a:p>
              <a:pPr algn="l">
                <a:lnSpc>
                  <a:spcPts val="1300"/>
                </a:lnSpc>
              </a:pPr>
              <a:endParaRPr lang="en-US" sz="3900">
                <a:solidFill>
                  <a:srgbClr val="376092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1300"/>
                </a:lnSpc>
              </a:pPr>
              <a:r>
                <a:rPr lang="en-US" sz="2600">
                  <a:solidFill>
                    <a:srgbClr val="37609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25. 3. 2026    Praha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95217" y="6596208"/>
            <a:ext cx="13942467" cy="879157"/>
            <a:chOff x="0" y="0"/>
            <a:chExt cx="18589956" cy="11722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589957" cy="1172209"/>
            </a:xfrm>
            <a:custGeom>
              <a:avLst/>
              <a:gdLst/>
              <a:ahLst/>
              <a:cxnLst/>
              <a:rect l="l" t="t" r="r" b="b"/>
              <a:pathLst>
                <a:path w="18589957" h="1172209">
                  <a:moveTo>
                    <a:pt x="0" y="0"/>
                  </a:moveTo>
                  <a:lnTo>
                    <a:pt x="18589957" y="0"/>
                  </a:lnTo>
                  <a:lnTo>
                    <a:pt x="18589957" y="1172209"/>
                  </a:lnTo>
                  <a:lnTo>
                    <a:pt x="0" y="1172209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8589956" cy="120078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71"/>
                </a:lnSpc>
              </a:pPr>
              <a:r>
                <a:rPr lang="en-US" sz="3399">
                  <a:solidFill>
                    <a:srgbClr val="37609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Barbora Nováková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11" name="TextBox 11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18493328" cy="5662230"/>
            <a:chOff x="0" y="0"/>
            <a:chExt cx="2865100" cy="8772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65101" cy="877228"/>
            </a:xfrm>
            <a:custGeom>
              <a:avLst/>
              <a:gdLst/>
              <a:ahLst/>
              <a:cxnLst/>
              <a:rect l="l" t="t" r="r" b="b"/>
              <a:pathLst>
                <a:path w="2865101" h="877228">
                  <a:moveTo>
                    <a:pt x="0" y="0"/>
                  </a:moveTo>
                  <a:lnTo>
                    <a:pt x="2865101" y="0"/>
                  </a:lnTo>
                  <a:lnTo>
                    <a:pt x="2865101" y="877228"/>
                  </a:lnTo>
                  <a:lnTo>
                    <a:pt x="0" y="877228"/>
                  </a:lnTo>
                  <a:close/>
                </a:path>
              </a:pathLst>
            </a:custGeom>
            <a:blipFill>
              <a:blip r:embed="rId5"/>
              <a:stretch>
                <a:fillRect t="-4502" b="-4502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3" name="TextBox 3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18598" y="2830303"/>
            <a:ext cx="5740702" cy="3176425"/>
            <a:chOff x="0" y="0"/>
            <a:chExt cx="5731245" cy="3171192"/>
          </a:xfrm>
        </p:grpSpPr>
        <p:sp>
          <p:nvSpPr>
            <p:cNvPr id="6" name="Freeform 6"/>
            <p:cNvSpPr/>
            <p:nvPr/>
          </p:nvSpPr>
          <p:spPr>
            <a:xfrm>
              <a:off x="-58" y="2531"/>
              <a:ext cx="5731302" cy="3167183"/>
            </a:xfrm>
            <a:custGeom>
              <a:avLst/>
              <a:gdLst/>
              <a:ahLst/>
              <a:cxnLst/>
              <a:rect l="l" t="t" r="r" b="b"/>
              <a:pathLst>
                <a:path w="5731302" h="3167183">
                  <a:moveTo>
                    <a:pt x="5731303" y="2924778"/>
                  </a:moveTo>
                  <a:cubicBezTo>
                    <a:pt x="5669820" y="2950329"/>
                    <a:pt x="5591130" y="2939227"/>
                    <a:pt x="5510491" y="2933588"/>
                  </a:cubicBezTo>
                  <a:cubicBezTo>
                    <a:pt x="5265361" y="2909447"/>
                    <a:pt x="5064508" y="2940989"/>
                    <a:pt x="4802745" y="2886010"/>
                  </a:cubicBezTo>
                  <a:cubicBezTo>
                    <a:pt x="4441991" y="2934998"/>
                    <a:pt x="4117598" y="2927597"/>
                    <a:pt x="3757417" y="2943280"/>
                  </a:cubicBezTo>
                  <a:cubicBezTo>
                    <a:pt x="3577211" y="2959140"/>
                    <a:pt x="3524101" y="2840017"/>
                    <a:pt x="3165182" y="2953324"/>
                  </a:cubicBezTo>
                  <a:cubicBezTo>
                    <a:pt x="2941043" y="2827330"/>
                    <a:pt x="2739732" y="2946276"/>
                    <a:pt x="2506876" y="2918962"/>
                  </a:cubicBezTo>
                  <a:cubicBezTo>
                    <a:pt x="2369341" y="2942928"/>
                    <a:pt x="2243966" y="2933941"/>
                    <a:pt x="2097943" y="2939580"/>
                  </a:cubicBezTo>
                  <a:cubicBezTo>
                    <a:pt x="2030381" y="2956144"/>
                    <a:pt x="1910970" y="3007599"/>
                    <a:pt x="1829642" y="2983105"/>
                  </a:cubicBezTo>
                  <a:cubicBezTo>
                    <a:pt x="1500662" y="3006894"/>
                    <a:pt x="1153098" y="3007423"/>
                    <a:pt x="852449" y="3076852"/>
                  </a:cubicBezTo>
                  <a:cubicBezTo>
                    <a:pt x="576578" y="2997379"/>
                    <a:pt x="375610" y="3177424"/>
                    <a:pt x="58674" y="3166723"/>
                  </a:cubicBezTo>
                  <a:cubicBezTo>
                    <a:pt x="-33851" y="3150159"/>
                    <a:pt x="14626" y="3377449"/>
                    <a:pt x="58" y="359418"/>
                  </a:cubicBezTo>
                  <a:cubicBezTo>
                    <a:pt x="12676" y="-90034"/>
                    <a:pt x="-54425" y="41876"/>
                    <a:pt x="322615" y="59673"/>
                  </a:cubicBezTo>
                  <a:cubicBezTo>
                    <a:pt x="409564" y="85577"/>
                    <a:pt x="485500" y="26016"/>
                    <a:pt x="563616" y="91921"/>
                  </a:cubicBezTo>
                  <a:cubicBezTo>
                    <a:pt x="618217" y="128574"/>
                    <a:pt x="698168" y="-35170"/>
                    <a:pt x="862199" y="25840"/>
                  </a:cubicBezTo>
                  <a:cubicBezTo>
                    <a:pt x="943068" y="30598"/>
                    <a:pt x="979889" y="-28566"/>
                    <a:pt x="1238669" y="29540"/>
                  </a:cubicBezTo>
                  <a:cubicBezTo>
                    <a:pt x="1310591" y="30774"/>
                    <a:pt x="1370583" y="-19168"/>
                    <a:pt x="1433901" y="8218"/>
                  </a:cubicBezTo>
                  <a:cubicBezTo>
                    <a:pt x="1462578" y="112"/>
                    <a:pt x="1504561" y="77648"/>
                    <a:pt x="1553656" y="27426"/>
                  </a:cubicBezTo>
                  <a:cubicBezTo>
                    <a:pt x="1705185" y="60907"/>
                    <a:pt x="1817024" y="17029"/>
                    <a:pt x="2006177" y="91569"/>
                  </a:cubicBezTo>
                  <a:cubicBezTo>
                    <a:pt x="2112855" y="168928"/>
                    <a:pt x="2204048" y="16500"/>
                    <a:pt x="2475445" y="131922"/>
                  </a:cubicBezTo>
                  <a:cubicBezTo>
                    <a:pt x="2569965" y="152011"/>
                    <a:pt x="2701190" y="205404"/>
                    <a:pt x="2806032" y="135623"/>
                  </a:cubicBezTo>
                  <a:cubicBezTo>
                    <a:pt x="2851227" y="230075"/>
                    <a:pt x="2900093" y="187607"/>
                    <a:pt x="3034071" y="254216"/>
                  </a:cubicBezTo>
                  <a:cubicBezTo>
                    <a:pt x="3107484" y="302852"/>
                    <a:pt x="3167591" y="198884"/>
                    <a:pt x="3249491" y="214039"/>
                  </a:cubicBezTo>
                  <a:cubicBezTo>
                    <a:pt x="3303863" y="190602"/>
                    <a:pt x="3359496" y="269547"/>
                    <a:pt x="3517678" y="213863"/>
                  </a:cubicBezTo>
                  <a:cubicBezTo>
                    <a:pt x="3610935" y="220030"/>
                    <a:pt x="3689510" y="279063"/>
                    <a:pt x="3776114" y="346906"/>
                  </a:cubicBezTo>
                  <a:cubicBezTo>
                    <a:pt x="3826585" y="341972"/>
                    <a:pt x="3889100" y="278534"/>
                    <a:pt x="3948978" y="313425"/>
                  </a:cubicBezTo>
                  <a:cubicBezTo>
                    <a:pt x="4014935" y="317831"/>
                    <a:pt x="4092821" y="284173"/>
                    <a:pt x="4137901" y="376334"/>
                  </a:cubicBezTo>
                  <a:cubicBezTo>
                    <a:pt x="4165890" y="394132"/>
                    <a:pt x="4193764" y="342677"/>
                    <a:pt x="4231273" y="366290"/>
                  </a:cubicBezTo>
                  <a:cubicBezTo>
                    <a:pt x="4300556" y="377920"/>
                    <a:pt x="4376722" y="384969"/>
                    <a:pt x="4459426" y="375101"/>
                  </a:cubicBezTo>
                  <a:cubicBezTo>
                    <a:pt x="4493838" y="363471"/>
                    <a:pt x="4513797" y="313601"/>
                    <a:pt x="4579066" y="350607"/>
                  </a:cubicBezTo>
                  <a:cubicBezTo>
                    <a:pt x="4722679" y="340563"/>
                    <a:pt x="4773610" y="514312"/>
                    <a:pt x="5005778" y="416336"/>
                  </a:cubicBezTo>
                  <a:cubicBezTo>
                    <a:pt x="5031128" y="380564"/>
                    <a:pt x="5067720" y="405586"/>
                    <a:pt x="5113488" y="428671"/>
                  </a:cubicBezTo>
                  <a:cubicBezTo>
                    <a:pt x="5226131" y="469905"/>
                    <a:pt x="5316635" y="478892"/>
                    <a:pt x="5445566" y="499157"/>
                  </a:cubicBezTo>
                  <a:cubicBezTo>
                    <a:pt x="5490417" y="466205"/>
                    <a:pt x="5534121" y="405234"/>
                    <a:pt x="5637127" y="508144"/>
                  </a:cubicBezTo>
                  <a:cubicBezTo>
                    <a:pt x="5743368" y="562772"/>
                    <a:pt x="5739050" y="296861"/>
                    <a:pt x="5720979" y="2247578"/>
                  </a:cubicBezTo>
                  <a:cubicBezTo>
                    <a:pt x="5742352" y="2462738"/>
                    <a:pt x="5711802" y="2694815"/>
                    <a:pt x="5731303" y="2924778"/>
                  </a:cubicBezTo>
                  <a:close/>
                </a:path>
              </a:pathLst>
            </a:custGeom>
            <a:blipFill>
              <a:blip r:embed="rId5"/>
              <a:stretch>
                <a:fillRect l="-8038" t="-83" r="-8039" b="-47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569968" y="679133"/>
            <a:ext cx="11148063" cy="68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4"/>
              </a:lnSpc>
              <a:spcBef>
                <a:spcPct val="0"/>
              </a:spcBef>
            </a:pPr>
            <a:r>
              <a:rPr lang="en-US" sz="4499" b="1">
                <a:solidFill>
                  <a:srgbClr val="3737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ÚSPĚŠNÝ PROJEKT – Španělsko, Portugalsko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188351" y="6078297"/>
            <a:ext cx="2070949" cy="202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  <a:spcBef>
                <a:spcPct val="0"/>
              </a:spcBef>
            </a:pPr>
            <a:r>
              <a:rPr lang="en-US" sz="13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zdroj obrázku: </a:t>
            </a:r>
            <a:r>
              <a:rPr lang="en-US" sz="1300" b="1" u="sng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 tooltip="https://fundesplai.org/informa-t/english-conferences/young-people-promote-emotional-well-being-with-the-balance-project/"/>
              </a:rPr>
              <a:t>fundesplai.org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293494" y="1583005"/>
            <a:ext cx="16080231" cy="6329744"/>
            <a:chOff x="0" y="0"/>
            <a:chExt cx="21440307" cy="8439659"/>
          </a:xfrm>
        </p:grpSpPr>
        <p:sp>
          <p:nvSpPr>
            <p:cNvPr id="10" name="TextBox 10"/>
            <p:cNvSpPr txBox="1"/>
            <p:nvPr/>
          </p:nvSpPr>
          <p:spPr>
            <a:xfrm>
              <a:off x="1002257" y="-104775"/>
              <a:ext cx="20438051" cy="852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46"/>
                </a:lnSpc>
                <a:spcBef>
                  <a:spcPct val="0"/>
                </a:spcBef>
              </a:pPr>
              <a:r>
                <a:rPr lang="en-US" sz="3696" b="1">
                  <a:solidFill>
                    <a:srgbClr val="26BC8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BALANCE: Children advocating for mental and emotional well-being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02257" y="666755"/>
              <a:ext cx="5977232" cy="852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46"/>
                </a:lnSpc>
                <a:spcBef>
                  <a:spcPct val="0"/>
                </a:spcBef>
              </a:pPr>
              <a:r>
                <a:rPr lang="en-US" sz="3696" b="1">
                  <a:solidFill>
                    <a:srgbClr val="26BC8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(výzva CHILD, 2024)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21112"/>
              <a:ext cx="12034664" cy="1385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83779" lvl="1" indent="-341889" algn="l">
                <a:lnSpc>
                  <a:spcPts val="3927"/>
                </a:lnSpc>
                <a:buFont typeface="Arial"/>
                <a:buChar char="•"/>
              </a:pPr>
              <a:r>
                <a:rPr lang="en-US" sz="3167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Podpora duševního zdraví a prevence sebevražd mezi mladými lidmi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694956"/>
              <a:ext cx="12034664" cy="1385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83779" lvl="1" indent="-341889" algn="l">
                <a:lnSpc>
                  <a:spcPts val="3927"/>
                </a:lnSpc>
                <a:buFont typeface="Arial"/>
                <a:buChar char="•"/>
              </a:pPr>
              <a:r>
                <a:rPr lang="en-US" sz="3167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Divadelní pedagogika jako nástroj pro vyjádření emocí a sebepoznání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374771"/>
              <a:ext cx="12034664" cy="1385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83779" lvl="1" indent="-341889" algn="l">
                <a:lnSpc>
                  <a:spcPts val="3927"/>
                </a:lnSpc>
                <a:buFont typeface="Arial"/>
                <a:buChar char="•"/>
              </a:pPr>
              <a:r>
                <a:rPr lang="en-US" sz="3167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Kreativní a inkluzivní prostředí, kde mladí lidé mohou sdílet své pocity a zkušenosti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054586"/>
              <a:ext cx="11012570" cy="1385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83779" lvl="1" indent="-341889" algn="l">
                <a:lnSpc>
                  <a:spcPts val="3927"/>
                </a:lnSpc>
                <a:buFont typeface="Arial"/>
                <a:buChar char="•"/>
              </a:pPr>
              <a:r>
                <a:rPr lang="en-US" sz="3167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Posílení sebevědomí, empatie a soudržnosti v komunitě skrze umění</a:t>
              </a:r>
            </a:p>
          </p:txBody>
        </p:sp>
      </p:grpSp>
      <p:sp>
        <p:nvSpPr>
          <p:cNvPr id="16" name="Freeform 16" descr="Obsah obrázku Barevnost, kruh, Grafika, umění  Popis byl vytvořen automaticky"/>
          <p:cNvSpPr/>
          <p:nvPr/>
        </p:nvSpPr>
        <p:spPr>
          <a:xfrm>
            <a:off x="-5813545" y="79746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7F74556-3835-0EC0-7BF2-EFCE328C1BB9}"/>
              </a:ext>
            </a:extLst>
          </p:cNvPr>
          <p:cNvSpPr txBox="1"/>
          <p:nvPr/>
        </p:nvSpPr>
        <p:spPr>
          <a:xfrm>
            <a:off x="3200400" y="949355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Více informací o projektu </a:t>
            </a:r>
            <a:r>
              <a:rPr lang="cs-CZ" sz="2400" b="1" dirty="0">
                <a:hlinkClick r:id="rId8"/>
              </a:rPr>
              <a:t>ZDE</a:t>
            </a:r>
            <a:endParaRPr lang="cs-CZ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3" name="TextBox 3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96850" y="2811049"/>
            <a:ext cx="9272101" cy="513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368" lvl="1" indent="-352684" algn="l">
              <a:lnSpc>
                <a:spcPts val="5064"/>
              </a:lnSpc>
              <a:buFont typeface="Arial"/>
              <a:buChar char="•"/>
            </a:pP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Organizace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z 9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evropských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zemí</a:t>
            </a:r>
            <a:endParaRPr lang="en-US" sz="3267" dirty="0">
              <a:solidFill>
                <a:srgbClr val="373737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5368" lvl="1" indent="-352684" algn="l">
              <a:lnSpc>
                <a:spcPts val="5064"/>
              </a:lnSpc>
              <a:buFont typeface="Arial"/>
              <a:buChar char="•"/>
            </a:pP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Mezinárodní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divadelní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síť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pro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připomínku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příběhů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2SV a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holocaustu</a:t>
            </a:r>
            <a:endParaRPr lang="en-US" sz="3267" dirty="0">
              <a:solidFill>
                <a:srgbClr val="373737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5368" lvl="1" indent="-352684" algn="l">
              <a:lnSpc>
                <a:spcPts val="5064"/>
              </a:lnSpc>
              <a:buFont typeface="Arial"/>
              <a:buChar char="•"/>
            </a:pP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Zapojení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mladých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a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seniorů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workshopů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a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tvorby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divadelních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představení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marL="705368" lvl="1" indent="-352684" algn="l">
              <a:lnSpc>
                <a:spcPts val="5064"/>
              </a:lnSpc>
              <a:buFont typeface="Arial"/>
              <a:buChar char="•"/>
            </a:pP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ČR: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organizace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Post Bellum –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Divadlo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Paměti</a:t>
            </a:r>
            <a:r>
              <a:rPr lang="en-US" sz="32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národa</a:t>
            </a:r>
            <a:endParaRPr lang="en-US" sz="3267" dirty="0">
              <a:solidFill>
                <a:srgbClr val="373737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5064"/>
              </a:lnSpc>
            </a:pPr>
            <a:endParaRPr lang="en-US" sz="3267" dirty="0">
              <a:solidFill>
                <a:srgbClr val="373737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6" name="Freeform 6" descr="Obsah obrázku Barevnost, kruh, Grafika, umění  Popis byl vytvořen automaticky"/>
          <p:cNvSpPr/>
          <p:nvPr/>
        </p:nvSpPr>
        <p:spPr>
          <a:xfrm>
            <a:off x="-5813545" y="79746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1858127" y="1934942"/>
            <a:ext cx="5855890" cy="4955547"/>
          </a:xfrm>
          <a:custGeom>
            <a:avLst/>
            <a:gdLst/>
            <a:ahLst/>
            <a:cxnLst/>
            <a:rect l="l" t="t" r="r" b="b"/>
            <a:pathLst>
              <a:path w="5855890" h="4955547">
                <a:moveTo>
                  <a:pt x="0" y="0"/>
                </a:moveTo>
                <a:lnTo>
                  <a:pt x="5855890" y="0"/>
                </a:lnTo>
                <a:lnTo>
                  <a:pt x="5855890" y="4955547"/>
                </a:lnTo>
                <a:lnTo>
                  <a:pt x="0" y="49555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2416055" y="1689249"/>
            <a:ext cx="8873579" cy="129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5"/>
              </a:lnSpc>
              <a:spcBef>
                <a:spcPct val="0"/>
              </a:spcBef>
            </a:pPr>
            <a:r>
              <a:rPr lang="en-US" sz="3796" b="1" dirty="0">
                <a:solidFill>
                  <a:srgbClr val="26BC8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Theater of Remembrance (</a:t>
            </a:r>
            <a:r>
              <a:rPr lang="en-US" sz="3796" b="1" dirty="0" err="1">
                <a:solidFill>
                  <a:srgbClr val="26BC8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výzva</a:t>
            </a:r>
            <a:r>
              <a:rPr lang="en-US" sz="3796" b="1" dirty="0">
                <a:solidFill>
                  <a:srgbClr val="26BC8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REM, 2023)</a:t>
            </a:r>
            <a:endParaRPr lang="en-US" sz="3796" b="1" dirty="0">
              <a:solidFill>
                <a:srgbClr val="26BC87"/>
              </a:solidFill>
              <a:latin typeface="Calibri (MS) Bold"/>
              <a:ea typeface="Calibri (MS) Bold"/>
              <a:cs typeface="Calibri (MS) Bold"/>
              <a:sym typeface="Calibri (MS) Bold"/>
              <a:hlinkClick r:id="rId7" tooltip="https://audiovisual.ec.europa.eu/en/video/I-262268?lg=EN&amp;sublg=HR"/>
            </a:endParaRPr>
          </a:p>
          <a:p>
            <a:pPr algn="ctr">
              <a:lnSpc>
                <a:spcPts val="4871"/>
              </a:lnSpc>
              <a:spcBef>
                <a:spcPct val="0"/>
              </a:spcBef>
            </a:pPr>
            <a:endParaRPr lang="en-US" sz="3796" b="1" dirty="0">
              <a:solidFill>
                <a:srgbClr val="26BC87"/>
              </a:solidFill>
              <a:latin typeface="Calibri (MS) Bold"/>
              <a:ea typeface="Calibri (MS) Bold"/>
              <a:cs typeface="Calibri (MS) Bold"/>
              <a:sym typeface="Calibri (MS) Bold"/>
              <a:hlinkClick r:id="rId7" tooltip="https://audiovisual.ec.europa.eu/en/video/I-262268?lg=EN&amp;sublg=H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67749" y="679133"/>
            <a:ext cx="10571552" cy="68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4"/>
              </a:lnSpc>
              <a:spcBef>
                <a:spcPct val="0"/>
              </a:spcBef>
            </a:pPr>
            <a:r>
              <a:rPr lang="en-US" sz="4499" b="1">
                <a:solidFill>
                  <a:srgbClr val="3737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ÚSPĚŠNÝ PROJEKT s českou účastí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86072" y="7124700"/>
            <a:ext cx="2927945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3"/>
              </a:lnSpc>
              <a:spcBef>
                <a:spcPct val="0"/>
              </a:spcBef>
            </a:pPr>
            <a:r>
              <a:rPr lang="en-US" sz="1300" b="1" u="sng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  <a:hlinkClick r:id="rId8" tooltip="https://cirqueon.cz/27975/letni-scena-v-rezii-teens-cirqueonu"/>
              </a:rPr>
              <a:t>zdroj</a:t>
            </a:r>
            <a:r>
              <a:rPr lang="en-US" sz="1300" b="1" u="sng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  <a:hlinkClick r:id="rId8" tooltip="https://cirqueon.cz/27975/letni-scena-v-rezii-teens-cirqueonu"/>
              </a:rPr>
              <a:t> </a:t>
            </a:r>
            <a:r>
              <a:rPr lang="en-US" sz="1300" b="1" u="sng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  <a:hlinkClick r:id="rId8" tooltip="https://cirqueon.cz/27975/letni-scena-v-rezii-teens-cirqueonu"/>
              </a:rPr>
              <a:t>obrázku</a:t>
            </a:r>
            <a:r>
              <a:rPr lang="en-US" sz="1300" b="1" u="sng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  <a:hlinkClick r:id="rId8" tooltip="https://cirqueon.cz/27975/letni-scena-v-rezii-teens-cirqueonu"/>
              </a:rPr>
              <a:t>: cirqueon.cz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4352572-882A-145D-80E3-944946A6F15B}"/>
              </a:ext>
            </a:extLst>
          </p:cNvPr>
          <p:cNvSpPr txBox="1"/>
          <p:nvPr/>
        </p:nvSpPr>
        <p:spPr>
          <a:xfrm>
            <a:off x="3200400" y="949355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Více informací o projektu </a:t>
            </a:r>
            <a:r>
              <a:rPr lang="cs-CZ" sz="2400" b="1" dirty="0">
                <a:hlinkClick r:id="rId9"/>
              </a:rPr>
              <a:t>ZDE</a:t>
            </a:r>
            <a:endParaRPr lang="cs-CZ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31493" cy="10287000"/>
            <a:chOff x="0" y="0"/>
            <a:chExt cx="12975324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75336" cy="13716000"/>
            </a:xfrm>
            <a:custGeom>
              <a:avLst/>
              <a:gdLst/>
              <a:ahLst/>
              <a:cxnLst/>
              <a:rect l="l" t="t" r="r" b="b"/>
              <a:pathLst>
                <a:path w="12975336" h="13716000">
                  <a:moveTo>
                    <a:pt x="0" y="0"/>
                  </a:moveTo>
                  <a:lnTo>
                    <a:pt x="12975336" y="0"/>
                  </a:lnTo>
                  <a:lnTo>
                    <a:pt x="1297533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141" r="-314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386592" y="4195010"/>
            <a:ext cx="2396109" cy="2396109"/>
            <a:chOff x="0" y="0"/>
            <a:chExt cx="3194812" cy="31948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94812" cy="3194812"/>
            </a:xfrm>
            <a:custGeom>
              <a:avLst/>
              <a:gdLst/>
              <a:ahLst/>
              <a:cxnLst/>
              <a:rect l="l" t="t" r="r" b="b"/>
              <a:pathLst>
                <a:path w="3194812" h="3194812">
                  <a:moveTo>
                    <a:pt x="0" y="0"/>
                  </a:moveTo>
                  <a:lnTo>
                    <a:pt x="3194812" y="0"/>
                  </a:lnTo>
                  <a:lnTo>
                    <a:pt x="3194812" y="3194812"/>
                  </a:lnTo>
                  <a:lnTo>
                    <a:pt x="0" y="3194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99762"/>
            <a:ext cx="9731496" cy="4481262"/>
            <a:chOff x="0" y="0"/>
            <a:chExt cx="12975328" cy="5975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75336" cy="5974969"/>
            </a:xfrm>
            <a:custGeom>
              <a:avLst/>
              <a:gdLst/>
              <a:ahLst/>
              <a:cxnLst/>
              <a:rect l="l" t="t" r="r" b="b"/>
              <a:pathLst>
                <a:path w="12975336" h="5974969">
                  <a:moveTo>
                    <a:pt x="0" y="0"/>
                  </a:moveTo>
                  <a:lnTo>
                    <a:pt x="12975336" y="0"/>
                  </a:lnTo>
                  <a:lnTo>
                    <a:pt x="12975336" y="5974969"/>
                  </a:lnTo>
                  <a:lnTo>
                    <a:pt x="0" y="5974969"/>
                  </a:lnTo>
                  <a:close/>
                </a:path>
              </a:pathLst>
            </a:custGeom>
            <a:blipFill>
              <a:blip r:embed="rId4"/>
              <a:stretch>
                <a:fillRect l="-23678" r="-23678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89811" y="3562526"/>
            <a:ext cx="6012389" cy="666711"/>
            <a:chOff x="0" y="0"/>
            <a:chExt cx="8016519" cy="8889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016518" cy="888948"/>
            </a:xfrm>
            <a:custGeom>
              <a:avLst/>
              <a:gdLst/>
              <a:ahLst/>
              <a:cxnLst/>
              <a:rect l="l" t="t" r="r" b="b"/>
              <a:pathLst>
                <a:path w="8016518" h="888948">
                  <a:moveTo>
                    <a:pt x="0" y="0"/>
                  </a:moveTo>
                  <a:lnTo>
                    <a:pt x="8016518" y="0"/>
                  </a:lnTo>
                  <a:lnTo>
                    <a:pt x="8016518" y="888948"/>
                  </a:lnTo>
                  <a:lnTo>
                    <a:pt x="0" y="888948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8016519" cy="955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038"/>
                </a:lnSpc>
              </a:pPr>
              <a:r>
                <a:rPr lang="en-US" sz="3598" b="1">
                  <a:solidFill>
                    <a:srgbClr val="FFFFFF"/>
                  </a:solidFill>
                  <a:latin typeface="Canva Sans 2 Bold"/>
                  <a:ea typeface="Canva Sans 2 Bold"/>
                  <a:cs typeface="Canva Sans 2 Bold"/>
                  <a:sym typeface="Canva Sans 2 Bold"/>
                </a:rPr>
                <a:t>NCP CERV Partner Search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782705" y="4314825"/>
            <a:ext cx="3519860" cy="1929365"/>
            <a:chOff x="0" y="0"/>
            <a:chExt cx="4693147" cy="25724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93147" cy="2572487"/>
            </a:xfrm>
            <a:custGeom>
              <a:avLst/>
              <a:gdLst/>
              <a:ahLst/>
              <a:cxnLst/>
              <a:rect l="l" t="t" r="r" b="b"/>
              <a:pathLst>
                <a:path w="4693147" h="2572487">
                  <a:moveTo>
                    <a:pt x="0" y="0"/>
                  </a:moveTo>
                  <a:lnTo>
                    <a:pt x="4693147" y="0"/>
                  </a:lnTo>
                  <a:lnTo>
                    <a:pt x="4693147" y="2572487"/>
                  </a:lnTo>
                  <a:lnTo>
                    <a:pt x="0" y="2572487"/>
                  </a:lnTo>
                  <a:close/>
                </a:path>
              </a:pathLst>
            </a:custGeom>
            <a:solidFill>
              <a:srgbClr val="0000FF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4693147" cy="26391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12"/>
                </a:lnSpc>
              </a:pPr>
              <a:r>
                <a:rPr lang="en-US" sz="3508" b="1" dirty="0" err="1">
                  <a:solidFill>
                    <a:srgbClr val="FFFFFF"/>
                  </a:solidFill>
                  <a:latin typeface="Canva Sans 2 Bold"/>
                  <a:ea typeface="Canva Sans 2 Bold"/>
                  <a:cs typeface="Canva Sans 2 Bold"/>
                  <a:sym typeface="Canva Sans 2 Bold"/>
                </a:rPr>
                <a:t>Možnost</a:t>
              </a:r>
              <a:r>
                <a:rPr lang="en-US" sz="3508" b="1" dirty="0">
                  <a:solidFill>
                    <a:srgbClr val="FFFFFF"/>
                  </a:solidFill>
                  <a:latin typeface="Canva Sans 2 Bold"/>
                  <a:ea typeface="Canva Sans 2 Bold"/>
                  <a:cs typeface="Canva Sans 2 Bold"/>
                  <a:sym typeface="Canva Sans 2 Bold"/>
                </a:rPr>
                <a:t> </a:t>
              </a:r>
              <a:r>
                <a:rPr lang="en-US" sz="3508" b="1" dirty="0" err="1">
                  <a:solidFill>
                    <a:srgbClr val="FFFFFF"/>
                  </a:solidFill>
                  <a:latin typeface="Canva Sans 2 Bold"/>
                  <a:ea typeface="Canva Sans 2 Bold"/>
                  <a:cs typeface="Canva Sans 2 Bold"/>
                  <a:sym typeface="Canva Sans 2 Bold"/>
                </a:rPr>
                <a:t>hledat</a:t>
              </a:r>
              <a:r>
                <a:rPr lang="en-US" sz="3508" b="1" dirty="0">
                  <a:solidFill>
                    <a:srgbClr val="FFFFFF"/>
                  </a:solidFill>
                  <a:latin typeface="Canva Sans 2 Bold"/>
                  <a:ea typeface="Canva Sans 2 Bold"/>
                  <a:cs typeface="Canva Sans 2 Bold"/>
                  <a:sym typeface="Canva Sans 2 Bold"/>
                </a:rPr>
                <a:t> </a:t>
              </a:r>
              <a:r>
                <a:rPr lang="en-US" sz="3508" b="1" dirty="0" err="1">
                  <a:solidFill>
                    <a:srgbClr val="FFFFFF"/>
                  </a:solidFill>
                  <a:latin typeface="Canva Sans 2 Bold"/>
                  <a:ea typeface="Canva Sans 2 Bold"/>
                  <a:cs typeface="Canva Sans 2 Bold"/>
                  <a:sym typeface="Canva Sans 2 Bold"/>
                </a:rPr>
                <a:t>partnery</a:t>
              </a:r>
              <a:r>
                <a:rPr lang="en-US" sz="3508" b="1" dirty="0">
                  <a:solidFill>
                    <a:srgbClr val="003399"/>
                  </a:solidFill>
                  <a:latin typeface="Canva Sans 2 Bold"/>
                  <a:ea typeface="Canva Sans 2 Bold"/>
                  <a:cs typeface="Canva Sans 2 Bold"/>
                  <a:sym typeface="Canva Sans 2 Bold"/>
                </a:rPr>
                <a:t> </a:t>
              </a:r>
              <a:r>
                <a:rPr lang="en-US" sz="3508" b="1" u="sng" dirty="0">
                  <a:solidFill>
                    <a:srgbClr val="003399"/>
                  </a:solidFill>
                  <a:latin typeface="Canva Sans 2 Bold"/>
                  <a:ea typeface="Canva Sans 2 Bold"/>
                  <a:cs typeface="Canva Sans 2 Bold"/>
                  <a:sym typeface="Canva Sans 2 Bold"/>
                  <a:hlinkClick r:id="rId5" tooltip="https://eu.jotform.com/euform/cerv-partner-search"/>
                </a:rPr>
                <a:t>ZDE</a:t>
              </a:r>
            </a:p>
            <a:p>
              <a:pPr algn="just">
                <a:lnSpc>
                  <a:spcPts val="4912"/>
                </a:lnSpc>
              </a:pPr>
              <a:endParaRPr lang="en-US" sz="3508" b="1" u="sng" dirty="0">
                <a:solidFill>
                  <a:srgbClr val="003399"/>
                </a:solidFill>
                <a:latin typeface="Canva Sans 2 Bold"/>
                <a:ea typeface="Canva Sans 2 Bold"/>
                <a:cs typeface="Canva Sans 2 Bold"/>
                <a:sym typeface="Canva Sans 2 Bold"/>
                <a:hlinkClick r:id="rId5" tooltip="https://eu.jotform.com/euform/cerv-partner-search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15" name="TextBox 15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87006" y="5803117"/>
            <a:ext cx="4880262" cy="952204"/>
            <a:chOff x="0" y="0"/>
            <a:chExt cx="6507016" cy="12696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7016" cy="1269605"/>
            </a:xfrm>
            <a:custGeom>
              <a:avLst/>
              <a:gdLst/>
              <a:ahLst/>
              <a:cxnLst/>
              <a:rect l="l" t="t" r="r" b="b"/>
              <a:pathLst>
                <a:path w="6507016" h="1269605">
                  <a:moveTo>
                    <a:pt x="0" y="0"/>
                  </a:moveTo>
                  <a:lnTo>
                    <a:pt x="6507016" y="0"/>
                  </a:lnTo>
                  <a:lnTo>
                    <a:pt x="6507016" y="1269605"/>
                  </a:lnTo>
                  <a:lnTo>
                    <a:pt x="0" y="1269605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507016" cy="13267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40"/>
                </a:lnSpc>
              </a:pPr>
              <a:r>
                <a:rPr lang="en-US" sz="2700" b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Odebírejte měsíční</a:t>
              </a:r>
            </a:p>
            <a:p>
              <a:pPr algn="l">
                <a:lnSpc>
                  <a:spcPts val="3240"/>
                </a:lnSpc>
              </a:pPr>
              <a:r>
                <a:rPr lang="en-US" sz="2700" b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newsletter CERV CZ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1122671" y="6163181"/>
            <a:ext cx="840485" cy="2159508"/>
          </a:xfrm>
          <a:custGeom>
            <a:avLst/>
            <a:gdLst/>
            <a:ahLst/>
            <a:cxnLst/>
            <a:rect l="l" t="t" r="r" b="b"/>
            <a:pathLst>
              <a:path w="840485" h="2159508">
                <a:moveTo>
                  <a:pt x="0" y="0"/>
                </a:moveTo>
                <a:lnTo>
                  <a:pt x="840485" y="0"/>
                </a:lnTo>
                <a:lnTo>
                  <a:pt x="840485" y="2159508"/>
                </a:lnTo>
                <a:lnTo>
                  <a:pt x="0" y="2159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8" r="-36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6" name="Group 6"/>
          <p:cNvGrpSpPr/>
          <p:nvPr/>
        </p:nvGrpSpPr>
        <p:grpSpPr>
          <a:xfrm>
            <a:off x="1884862" y="444869"/>
            <a:ext cx="14518277" cy="1167661"/>
            <a:chOff x="0" y="0"/>
            <a:chExt cx="19357703" cy="15568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357702" cy="1556882"/>
            </a:xfrm>
            <a:custGeom>
              <a:avLst/>
              <a:gdLst/>
              <a:ahLst/>
              <a:cxnLst/>
              <a:rect l="l" t="t" r="r" b="b"/>
              <a:pathLst>
                <a:path w="19357702" h="1556882">
                  <a:moveTo>
                    <a:pt x="0" y="0"/>
                  </a:moveTo>
                  <a:lnTo>
                    <a:pt x="19357702" y="0"/>
                  </a:lnTo>
                  <a:lnTo>
                    <a:pt x="19357702" y="1556882"/>
                  </a:lnTo>
                  <a:lnTo>
                    <a:pt x="0" y="1556882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9357703" cy="16045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292"/>
                </a:lnSpc>
              </a:pPr>
              <a:r>
                <a:rPr lang="en-US" sz="4900" b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DŮLEŽITÉ INFORMACE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11026" y="6816778"/>
            <a:ext cx="4114800" cy="2985422"/>
            <a:chOff x="0" y="0"/>
            <a:chExt cx="5486400" cy="39805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86400" cy="3980562"/>
            </a:xfrm>
            <a:custGeom>
              <a:avLst/>
              <a:gdLst/>
              <a:ahLst/>
              <a:cxnLst/>
              <a:rect l="l" t="t" r="r" b="b"/>
              <a:pathLst>
                <a:path w="5486400" h="3980562">
                  <a:moveTo>
                    <a:pt x="0" y="0"/>
                  </a:moveTo>
                  <a:lnTo>
                    <a:pt x="5486400" y="0"/>
                  </a:lnTo>
                  <a:lnTo>
                    <a:pt x="5486400" y="3980562"/>
                  </a:lnTo>
                  <a:lnTo>
                    <a:pt x="0" y="3980562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5486400" cy="40567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295"/>
                </a:lnSpc>
              </a:pPr>
              <a:r>
                <a:rPr lang="en-US" sz="3580" b="1" spc="32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Kontakty:</a:t>
              </a:r>
            </a:p>
            <a:p>
              <a:pPr algn="l">
                <a:lnSpc>
                  <a:spcPts val="3311"/>
                </a:lnSpc>
              </a:pPr>
              <a:r>
                <a:rPr lang="en-US" sz="2760" b="1" spc="25">
                  <a:solidFill>
                    <a:srgbClr val="45454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Email: </a:t>
              </a:r>
              <a:r>
                <a:rPr lang="en-US" sz="2760" spc="25">
                  <a:solidFill>
                    <a:srgbClr val="454545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cerv@vlada.gov.cz</a:t>
              </a:r>
            </a:p>
            <a:p>
              <a:pPr algn="l">
                <a:lnSpc>
                  <a:spcPts val="3311"/>
                </a:lnSpc>
              </a:pPr>
              <a:r>
                <a:rPr lang="en-US" sz="2760" b="1" spc="25">
                  <a:solidFill>
                    <a:srgbClr val="45454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Telefon: </a:t>
              </a:r>
              <a:r>
                <a:rPr lang="en-US" sz="2760" spc="25">
                  <a:solidFill>
                    <a:srgbClr val="454545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+420 720 065 620</a:t>
              </a:r>
            </a:p>
            <a:p>
              <a:pPr algn="l">
                <a:lnSpc>
                  <a:spcPts val="2759"/>
                </a:lnSpc>
              </a:pPr>
              <a:r>
                <a:rPr lang="en-US" sz="2299" b="1" u="sng" spc="26">
                  <a:solidFill>
                    <a:srgbClr val="10A04B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4" tooltip="https://www.instagram.com/cerv_cz/"/>
                </a:rPr>
                <a:t>Instagram</a:t>
              </a:r>
            </a:p>
            <a:p>
              <a:pPr algn="l">
                <a:lnSpc>
                  <a:spcPts val="2759"/>
                </a:lnSpc>
              </a:pPr>
              <a:r>
                <a:rPr lang="en-US" sz="2299" b="1" u="sng" spc="26">
                  <a:solidFill>
                    <a:srgbClr val="10A04B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5" tooltip="https://www.facebook.com/CERVczechrepublic"/>
                </a:rPr>
                <a:t>Facebook</a:t>
              </a:r>
              <a:r>
                <a:rPr lang="en-US" sz="2299" b="1" spc="26">
                  <a:solidFill>
                    <a:srgbClr val="10A04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</a:p>
            <a:p>
              <a:pPr algn="l">
                <a:lnSpc>
                  <a:spcPts val="2759"/>
                </a:lnSpc>
              </a:pPr>
              <a:r>
                <a:rPr lang="en-US" sz="2299" b="1" u="sng" spc="26">
                  <a:solidFill>
                    <a:srgbClr val="10A04B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6" tooltip="https://www.linkedin.com/company/ob%C4%8Dan%C3%A9-rovnost-pr%C3%A1va-a-hodnoty-cerv/"/>
                </a:rPr>
                <a:t>LinkedIn</a:t>
              </a:r>
              <a:r>
                <a:rPr lang="en-US" sz="2299" b="1" spc="26">
                  <a:solidFill>
                    <a:srgbClr val="10A04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</a:t>
              </a:r>
            </a:p>
            <a:p>
              <a:pPr algn="l">
                <a:lnSpc>
                  <a:spcPts val="3311"/>
                </a:lnSpc>
              </a:pPr>
              <a:endParaRPr lang="en-US" sz="2299" b="1" spc="26">
                <a:solidFill>
                  <a:srgbClr val="10A04B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13" name="TextBox 13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15022674" y="7115236"/>
            <a:ext cx="2440131" cy="2005344"/>
          </a:xfrm>
          <a:custGeom>
            <a:avLst/>
            <a:gdLst/>
            <a:ahLst/>
            <a:cxnLst/>
            <a:rect l="l" t="t" r="r" b="b"/>
            <a:pathLst>
              <a:path w="2440131" h="2005344">
                <a:moveTo>
                  <a:pt x="2440131" y="0"/>
                </a:moveTo>
                <a:lnTo>
                  <a:pt x="0" y="0"/>
                </a:lnTo>
                <a:lnTo>
                  <a:pt x="0" y="2005344"/>
                </a:lnTo>
                <a:lnTo>
                  <a:pt x="2440131" y="2005344"/>
                </a:lnTo>
                <a:lnTo>
                  <a:pt x="244013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Freeform 16" descr="Obsah obrázku Barevnost, kruh, Grafika, umění  Popis byl vytvořen automaticky"/>
          <p:cNvSpPr/>
          <p:nvPr/>
        </p:nvSpPr>
        <p:spPr>
          <a:xfrm>
            <a:off x="-5841461" y="831305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Freeform 17"/>
          <p:cNvSpPr/>
          <p:nvPr/>
        </p:nvSpPr>
        <p:spPr>
          <a:xfrm>
            <a:off x="12180139" y="6669596"/>
            <a:ext cx="2896624" cy="2896624"/>
          </a:xfrm>
          <a:custGeom>
            <a:avLst/>
            <a:gdLst/>
            <a:ahLst/>
            <a:cxnLst/>
            <a:rect l="l" t="t" r="r" b="b"/>
            <a:pathLst>
              <a:path w="2896624" h="2896624">
                <a:moveTo>
                  <a:pt x="0" y="0"/>
                </a:moveTo>
                <a:lnTo>
                  <a:pt x="2896624" y="0"/>
                </a:lnTo>
                <a:lnTo>
                  <a:pt x="2896624" y="2896624"/>
                </a:lnTo>
                <a:lnTo>
                  <a:pt x="0" y="289662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8" name="Group 18"/>
          <p:cNvGrpSpPr/>
          <p:nvPr/>
        </p:nvGrpSpPr>
        <p:grpSpPr>
          <a:xfrm>
            <a:off x="2521960" y="1459419"/>
            <a:ext cx="13881178" cy="4836556"/>
            <a:chOff x="0" y="0"/>
            <a:chExt cx="18508238" cy="644874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508238" cy="6448741"/>
            </a:xfrm>
            <a:custGeom>
              <a:avLst/>
              <a:gdLst/>
              <a:ahLst/>
              <a:cxnLst/>
              <a:rect l="l" t="t" r="r" b="b"/>
              <a:pathLst>
                <a:path w="18508238" h="6448741">
                  <a:moveTo>
                    <a:pt x="0" y="0"/>
                  </a:moveTo>
                  <a:lnTo>
                    <a:pt x="18508238" y="0"/>
                  </a:lnTo>
                  <a:lnTo>
                    <a:pt x="18508238" y="6448741"/>
                  </a:lnTo>
                  <a:lnTo>
                    <a:pt x="0" y="6448741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8508238" cy="64773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22011" lvl="1" indent="-311005" algn="l">
                <a:lnSpc>
                  <a:spcPts val="3111"/>
                </a:lnSpc>
                <a:buFont typeface="Arial"/>
                <a:buChar char="•"/>
              </a:pPr>
              <a:r>
                <a:rPr lang="en-US" sz="2881" b="1" u="sng" spc="25">
                  <a:solidFill>
                    <a:srgbClr val="0000F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13" tooltip="https://ec.europa.eu/info/funding-tenders/opportunities/portal/screen/home"/>
                </a:rPr>
                <a:t>EU Funding &amp; Tenders portál</a:t>
              </a:r>
              <a:r>
                <a:rPr lang="en-US" sz="2881" u="sng" spc="25">
                  <a:solidFill>
                    <a:srgbClr val="0000FF"/>
                  </a:solidFill>
                  <a:latin typeface="Calibri (MS)"/>
                  <a:ea typeface="Calibri (MS)"/>
                  <a:cs typeface="Calibri (MS)"/>
                  <a:sym typeface="Calibri (MS)"/>
                  <a:hlinkClick r:id="rId13" tooltip="https://ec.europa.eu/info/funding-tenders/opportunities/portal/screen/home"/>
                </a:rPr>
                <a:t> </a:t>
              </a:r>
              <a:r>
                <a:rPr lang="en-US" sz="2881" spc="25">
                  <a:solidFill>
                    <a:srgbClr val="2E2E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(EU login) – Help Desk, FAQ</a:t>
              </a:r>
            </a:p>
            <a:p>
              <a:pPr marL="1244021" lvl="2" indent="-414674" algn="l">
                <a:lnSpc>
                  <a:spcPts val="3111"/>
                </a:lnSpc>
                <a:buFont typeface="Arial"/>
                <a:buChar char="⚬"/>
              </a:pPr>
              <a:r>
                <a:rPr lang="en-US" sz="2881" b="1" u="sng" spc="25">
                  <a:solidFill>
                    <a:srgbClr val="0000F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14" tooltip="https://webgate.ec.europa.eu/funding-tenders-opportunities/display/IT/Registration+steps#Registrationsteps-Registrationsteps"/>
                </a:rPr>
                <a:t>Jak zaregistrovat organizaci</a:t>
              </a:r>
            </a:p>
            <a:p>
              <a:pPr marL="1244021" lvl="2" indent="-414674" algn="l">
                <a:lnSpc>
                  <a:spcPts val="3111"/>
                </a:lnSpc>
                <a:buFont typeface="Arial"/>
                <a:buChar char="⚬"/>
              </a:pPr>
              <a:r>
                <a:rPr lang="en-US" sz="2881" b="1" u="sng" spc="25">
                  <a:solidFill>
                    <a:srgbClr val="0000F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15" tooltip="https://webgate.ec.europa.eu/funding-tenders-opportunities/display/IT/Submit+a+proposal#Submitaproposal-Theproposalsubmissionprocess"/>
                </a:rPr>
                <a:t>Jak podat žádost (vč. video návodu</a:t>
              </a:r>
              <a:r>
                <a:rPr lang="en-US" sz="2881" b="1" u="sng" spc="25">
                  <a:solidFill>
                    <a:srgbClr val="0000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)</a:t>
              </a:r>
            </a:p>
            <a:p>
              <a:pPr algn="l">
                <a:lnSpc>
                  <a:spcPts val="3111"/>
                </a:lnSpc>
              </a:pPr>
              <a:endParaRPr lang="en-US" sz="2881" b="1" u="sng" spc="25">
                <a:solidFill>
                  <a:srgbClr val="0000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marL="622011" lvl="1" indent="-311005" algn="l">
                <a:lnSpc>
                  <a:spcPts val="3111"/>
                </a:lnSpc>
                <a:buFont typeface="Arial"/>
                <a:buChar char="•"/>
              </a:pPr>
              <a:r>
                <a:rPr lang="en-US" sz="2881" b="1" u="sng" spc="25">
                  <a:solidFill>
                    <a:srgbClr val="0000F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16" tooltip="https://ec.europa.eu/info/funding-tenders/opportunities/docs/2021-2027/cerv/guidance/list-3rd-country-participation_cerv_en.pdf"/>
                </a:rPr>
                <a:t>Seznam zemí přidružených k programu CERV</a:t>
              </a:r>
              <a:r>
                <a:rPr lang="en-US" sz="2881" spc="25">
                  <a:solidFill>
                    <a:srgbClr val="0000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881" spc="25">
                  <a:solidFill>
                    <a:srgbClr val="2E2E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(výjimka oblast Hodnoty Unie)</a:t>
              </a:r>
            </a:p>
            <a:p>
              <a:pPr marL="622011" lvl="1" indent="-311005" algn="l">
                <a:lnSpc>
                  <a:spcPts val="3111"/>
                </a:lnSpc>
                <a:buFont typeface="Arial"/>
                <a:buChar char="•"/>
              </a:pPr>
              <a:r>
                <a:rPr lang="en-US" sz="2881" b="1" u="sng" spc="25">
                  <a:solidFill>
                    <a:srgbClr val="0000F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17" tooltip="https://commission.europa.eu/document/download/7407c47d-d261-4dd3-82c8-b2da4fe65492_en?filename=CERV%20WORK%20PROGRAMME%202026-2027.PDF"/>
                </a:rPr>
                <a:t>Pracovní program na r.2026–2027</a:t>
              </a:r>
            </a:p>
            <a:p>
              <a:pPr marL="622011" lvl="1" indent="-311005" algn="l">
                <a:lnSpc>
                  <a:spcPts val="3111"/>
                </a:lnSpc>
                <a:buFont typeface="Arial"/>
                <a:buChar char="•"/>
              </a:pPr>
              <a:r>
                <a:rPr lang="en-US" sz="2881" b="1" u="sng" spc="25">
                  <a:solidFill>
                    <a:srgbClr val="0000F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18" tooltip="https://commission.europa.eu/document/download/1f0d875e-c3b4-4933-ac09-de44ae1c4e20_en?filename=Calls%20for%20proposal%20CERV%202026_indicative%20planning.pdf"/>
                </a:rPr>
                <a:t>Harmonogram výzev na r. 2026</a:t>
              </a:r>
            </a:p>
            <a:p>
              <a:pPr marL="622011" lvl="1" indent="-311005" algn="l">
                <a:lnSpc>
                  <a:spcPts val="3111"/>
                </a:lnSpc>
                <a:buFont typeface="Arial"/>
                <a:buChar char="•"/>
              </a:pPr>
              <a:r>
                <a:rPr lang="en-US" sz="2881" b="1" u="sng" spc="25">
                  <a:solidFill>
                    <a:srgbClr val="0000F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19" tooltip="https://eige.europa.eu/gender-mainstreaming/tools-methods/gender-analysis"/>
                </a:rPr>
                <a:t>Jak na genderovou analýzu?</a:t>
              </a:r>
            </a:p>
            <a:p>
              <a:pPr marL="622011" lvl="1" indent="-311005" algn="l">
                <a:lnSpc>
                  <a:spcPts val="3111"/>
                </a:lnSpc>
                <a:buFont typeface="Arial"/>
                <a:buChar char="•"/>
              </a:pPr>
              <a:r>
                <a:rPr lang="en-US" sz="2881" b="1" u="sng" spc="25">
                  <a:solidFill>
                    <a:srgbClr val="0000F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20" tooltip="https://commission.europa.eu/document/f53f19ef-c655-4d63-91e5-db4fee59ca3e_en"/>
                </a:rPr>
                <a:t>Standardy Keeping Children Safe Child Safeguarding Standards</a:t>
              </a:r>
              <a:r>
                <a:rPr lang="en-US" sz="2881" b="1" spc="25">
                  <a:solidFill>
                    <a:srgbClr val="0000F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20" tooltip="https://commission.europa.eu/document/f53f19ef-c655-4d63-91e5-db4fee59ca3e_en"/>
                </a:rPr>
                <a:t> </a:t>
              </a:r>
              <a:r>
                <a:rPr lang="en-US" sz="2881" spc="25">
                  <a:solidFill>
                    <a:srgbClr val="2E2E2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(pouze pro NNO, které plánují aktivity s dětmi &lt;18 let)</a:t>
              </a:r>
            </a:p>
            <a:p>
              <a:pPr marL="622011" lvl="1" indent="-311005" algn="l">
                <a:lnSpc>
                  <a:spcPts val="3111"/>
                </a:lnSpc>
                <a:buFont typeface="Arial"/>
                <a:buChar char="•"/>
              </a:pPr>
              <a:r>
                <a:rPr lang="en-US" sz="2881" b="1" u="sng" spc="26">
                  <a:solidFill>
                    <a:srgbClr val="0000F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21" tooltip="http://www.tvorimevropu.cz/ja-a-eu/cerv/"/>
                </a:rPr>
                <a:t>Webové stránky NKM CERV</a:t>
              </a:r>
            </a:p>
            <a:p>
              <a:pPr algn="l">
                <a:lnSpc>
                  <a:spcPts val="2874"/>
                </a:lnSpc>
              </a:pPr>
              <a:endParaRPr lang="en-US" sz="2881" b="1" u="sng" spc="26">
                <a:solidFill>
                  <a:srgbClr val="0000FF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21" tooltip="http://www.tvorimevropu.cz/ja-a-eu/cerv/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12494" y="-564261"/>
            <a:ext cx="32603503" cy="14226635"/>
            <a:chOff x="0" y="0"/>
            <a:chExt cx="43471337" cy="189688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337" cy="18968847"/>
            </a:xfrm>
            <a:custGeom>
              <a:avLst/>
              <a:gdLst/>
              <a:ahLst/>
              <a:cxnLst/>
              <a:rect l="l" t="t" r="r" b="b"/>
              <a:pathLst>
                <a:path w="43471337" h="18968847">
                  <a:moveTo>
                    <a:pt x="0" y="0"/>
                  </a:moveTo>
                  <a:lnTo>
                    <a:pt x="43471337" y="0"/>
                  </a:lnTo>
                  <a:lnTo>
                    <a:pt x="43471337" y="18968847"/>
                  </a:lnTo>
                  <a:lnTo>
                    <a:pt x="0" y="18968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1EB">
                <a:alpha val="15686"/>
              </a:srgbClr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697233" y="7113648"/>
            <a:ext cx="8568658" cy="2274878"/>
            <a:chOff x="0" y="0"/>
            <a:chExt cx="11424877" cy="30331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24877" cy="3033171"/>
            </a:xfrm>
            <a:custGeom>
              <a:avLst/>
              <a:gdLst/>
              <a:ahLst/>
              <a:cxnLst/>
              <a:rect l="l" t="t" r="r" b="b"/>
              <a:pathLst>
                <a:path w="11424877" h="3033171">
                  <a:moveTo>
                    <a:pt x="0" y="0"/>
                  </a:moveTo>
                  <a:lnTo>
                    <a:pt x="11424877" y="0"/>
                  </a:lnTo>
                  <a:lnTo>
                    <a:pt x="11424877" y="3033171"/>
                  </a:lnTo>
                  <a:lnTo>
                    <a:pt x="0" y="3033171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1424877" cy="308079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480"/>
                </a:lnSpc>
              </a:pPr>
              <a:r>
                <a:rPr lang="en-US" sz="6000" b="1">
                  <a:solidFill>
                    <a:srgbClr val="37609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Děkuji za pozornost!</a:t>
              </a:r>
            </a:p>
            <a:p>
              <a:pPr algn="l">
                <a:lnSpc>
                  <a:spcPts val="3240"/>
                </a:lnSpc>
              </a:pPr>
              <a:endParaRPr lang="en-US" sz="6000" b="1">
                <a:solidFill>
                  <a:srgbClr val="376092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l">
                <a:lnSpc>
                  <a:spcPts val="6480"/>
                </a:lnSpc>
              </a:pPr>
              <a:r>
                <a:rPr lang="en-US" sz="3800">
                  <a:solidFill>
                    <a:srgbClr val="37609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25. 3. 2026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8" name="TextBox 8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18493328" cy="5662230"/>
            <a:chOff x="0" y="0"/>
            <a:chExt cx="2865100" cy="8772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65101" cy="877228"/>
            </a:xfrm>
            <a:custGeom>
              <a:avLst/>
              <a:gdLst/>
              <a:ahLst/>
              <a:cxnLst/>
              <a:rect l="l" t="t" r="r" b="b"/>
              <a:pathLst>
                <a:path w="2865101" h="877228">
                  <a:moveTo>
                    <a:pt x="0" y="0"/>
                  </a:moveTo>
                  <a:lnTo>
                    <a:pt x="2865101" y="0"/>
                  </a:lnTo>
                  <a:lnTo>
                    <a:pt x="2865101" y="877228"/>
                  </a:lnTo>
                  <a:lnTo>
                    <a:pt x="0" y="877228"/>
                  </a:lnTo>
                  <a:close/>
                </a:path>
              </a:pathLst>
            </a:custGeom>
            <a:blipFill>
              <a:blip r:embed="rId4"/>
              <a:stretch>
                <a:fillRect t="-4502" b="-4502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3" name="TextBox 3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" name="Freeform 5" descr="Obsah obrázku Barevnost, kruh, Grafika, umění  Popis byl vytvořen automaticky"/>
          <p:cNvSpPr/>
          <p:nvPr/>
        </p:nvSpPr>
        <p:spPr>
          <a:xfrm>
            <a:off x="-5841461" y="831305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3615385" y="2374875"/>
            <a:ext cx="5147615" cy="919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73"/>
              </a:lnSpc>
              <a:spcBef>
                <a:spcPct val="0"/>
              </a:spcBef>
            </a:pPr>
            <a:r>
              <a:rPr lang="en-US" sz="6904" b="1" dirty="0">
                <a:solidFill>
                  <a:srgbClr val="10A04B"/>
                </a:solidFill>
                <a:latin typeface="Gotham Bold"/>
                <a:ea typeface="Gotham Bold"/>
                <a:cs typeface="Gotham Bold"/>
                <a:sym typeface="Gotham Bold"/>
              </a:rPr>
              <a:t>C</a:t>
            </a:r>
            <a:r>
              <a:rPr lang="en-US" sz="6904" b="1" dirty="0">
                <a:solidFill>
                  <a:srgbClr val="373737"/>
                </a:solidFill>
                <a:latin typeface="Gotham Bold"/>
                <a:ea typeface="Gotham Bold"/>
                <a:cs typeface="Gotham Bold"/>
                <a:sym typeface="Gotham Bold"/>
              </a:rPr>
              <a:t>ITIZENS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76246" y="3884292"/>
            <a:ext cx="5467753" cy="919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73"/>
              </a:lnSpc>
            </a:pPr>
            <a:r>
              <a:rPr lang="en-US" sz="6904" b="1" dirty="0">
                <a:solidFill>
                  <a:srgbClr val="10A04B"/>
                </a:solidFill>
                <a:latin typeface="Gotham Bold"/>
                <a:ea typeface="Gotham Bold"/>
                <a:cs typeface="Gotham Bold"/>
                <a:sym typeface="Gotham Bold"/>
              </a:rPr>
              <a:t>E</a:t>
            </a:r>
            <a:r>
              <a:rPr lang="en-US" sz="6904" b="1" dirty="0">
                <a:solidFill>
                  <a:srgbClr val="373737"/>
                </a:solidFill>
                <a:latin typeface="Gotham Bold"/>
                <a:ea typeface="Gotham Bold"/>
                <a:cs typeface="Gotham Bold"/>
                <a:sym typeface="Gotham Bold"/>
              </a:rPr>
              <a:t>QUALITY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76246" y="6899714"/>
            <a:ext cx="4477153" cy="919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73"/>
              </a:lnSpc>
            </a:pPr>
            <a:r>
              <a:rPr lang="en-US" sz="6904" b="1" dirty="0">
                <a:solidFill>
                  <a:srgbClr val="10A04B"/>
                </a:solidFill>
                <a:latin typeface="Gotham Bold"/>
                <a:ea typeface="Gotham Bold"/>
                <a:cs typeface="Gotham Bold"/>
                <a:sym typeface="Gotham Bold"/>
              </a:rPr>
              <a:t>V</a:t>
            </a:r>
            <a:r>
              <a:rPr lang="en-US" sz="6904" b="1" dirty="0">
                <a:solidFill>
                  <a:srgbClr val="373737"/>
                </a:solidFill>
                <a:latin typeface="Gotham Bold"/>
                <a:ea typeface="Gotham Bold"/>
                <a:cs typeface="Gotham Bold"/>
                <a:sym typeface="Gotham Bold"/>
              </a:rPr>
              <a:t>ALUES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76247" y="5392003"/>
            <a:ext cx="4019953" cy="919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73"/>
              </a:lnSpc>
            </a:pPr>
            <a:r>
              <a:rPr lang="en-US" sz="6904" b="1" dirty="0">
                <a:solidFill>
                  <a:srgbClr val="10A04B"/>
                </a:solidFill>
                <a:latin typeface="Gotham Bold"/>
                <a:ea typeface="Gotham Bold"/>
                <a:cs typeface="Gotham Bold"/>
                <a:sym typeface="Gotham Bold"/>
              </a:rPr>
              <a:t>R</a:t>
            </a:r>
            <a:r>
              <a:rPr lang="en-US" sz="6904" b="1" dirty="0">
                <a:solidFill>
                  <a:srgbClr val="373737"/>
                </a:solidFill>
                <a:latin typeface="Gotham Bold"/>
                <a:ea typeface="Gotham Bold"/>
                <a:cs typeface="Gotham Bold"/>
                <a:sym typeface="Gotham Bold"/>
              </a:rPr>
              <a:t>IGHTS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21682" y="2374743"/>
            <a:ext cx="4544219" cy="91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969"/>
              </a:lnSpc>
              <a:spcBef>
                <a:spcPct val="0"/>
              </a:spcBef>
            </a:pPr>
            <a:r>
              <a:rPr lang="en-US" sz="6900" b="1" dirty="0">
                <a:solidFill>
                  <a:srgbClr val="10A04B"/>
                </a:solidFill>
                <a:latin typeface="Gotham Bold"/>
                <a:ea typeface="Gotham Bold"/>
                <a:cs typeface="Gotham Bold"/>
                <a:sym typeface="Gotham Bold"/>
              </a:rPr>
              <a:t>OBČANÉ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34600" y="3882454"/>
            <a:ext cx="4831301" cy="91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969"/>
              </a:lnSpc>
              <a:spcBef>
                <a:spcPct val="0"/>
              </a:spcBef>
            </a:pPr>
            <a:r>
              <a:rPr lang="en-US" sz="6900" b="1" dirty="0">
                <a:solidFill>
                  <a:srgbClr val="10A04B"/>
                </a:solidFill>
                <a:latin typeface="Gotham Bold"/>
                <a:ea typeface="Gotham Bold"/>
                <a:cs typeface="Gotham Bold"/>
                <a:sym typeface="Gotham Bold"/>
              </a:rPr>
              <a:t>ROVNOST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01400" y="5392103"/>
            <a:ext cx="3764501" cy="91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969"/>
              </a:lnSpc>
              <a:spcBef>
                <a:spcPct val="0"/>
              </a:spcBef>
            </a:pPr>
            <a:r>
              <a:rPr lang="en-US" sz="6900" b="1" dirty="0">
                <a:solidFill>
                  <a:srgbClr val="10A04B"/>
                </a:solidFill>
                <a:latin typeface="Gotham Bold"/>
                <a:ea typeface="Gotham Bold"/>
                <a:cs typeface="Gotham Bold"/>
                <a:sym typeface="Gotham Bold"/>
              </a:rPr>
              <a:t>PRÁVA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01200" y="6901652"/>
            <a:ext cx="5364701" cy="91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969"/>
              </a:lnSpc>
              <a:spcBef>
                <a:spcPct val="0"/>
              </a:spcBef>
            </a:pPr>
            <a:r>
              <a:rPr lang="en-US" sz="6900" b="1" dirty="0">
                <a:solidFill>
                  <a:srgbClr val="10A04B"/>
                </a:solidFill>
                <a:latin typeface="Gotham Bold"/>
                <a:ea typeface="Gotham Bold"/>
                <a:cs typeface="Gotham Bold"/>
                <a:sym typeface="Gotham Bold"/>
              </a:rPr>
              <a:t>HODNOTY</a:t>
            </a:r>
          </a:p>
        </p:txBody>
      </p:sp>
      <p:sp>
        <p:nvSpPr>
          <p:cNvPr id="14" name="Freeform 14" descr="Obsah obrázku Barevnost, kruh, Grafika, umění  Popis byl vytvořen automaticky"/>
          <p:cNvSpPr/>
          <p:nvPr/>
        </p:nvSpPr>
        <p:spPr>
          <a:xfrm rot="-2700000">
            <a:off x="15999542" y="831305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5" name="TextBox 15"/>
          <p:cNvSpPr txBox="1"/>
          <p:nvPr/>
        </p:nvSpPr>
        <p:spPr>
          <a:xfrm>
            <a:off x="4854230" y="467070"/>
            <a:ext cx="8579540" cy="932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3737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Program CERV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775096" y="2780128"/>
            <a:ext cx="0" cy="4118574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6690302" y="4839414"/>
            <a:ext cx="4118574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7482900" y="3572725"/>
            <a:ext cx="2533378" cy="253337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14FE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2813" tIns="42813" rIns="42813" bIns="42813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554453" y="4271490"/>
            <a:ext cx="1135849" cy="113584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B08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2813" tIns="42813" rIns="42813" bIns="42813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789825" y="4282908"/>
            <a:ext cx="1135849" cy="113584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B08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2813" tIns="42813" rIns="42813" bIns="42813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207172" y="1644279"/>
            <a:ext cx="1135849" cy="113584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B08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2813" tIns="42813" rIns="42813" bIns="42813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218590" y="6898701"/>
            <a:ext cx="1135849" cy="113584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B08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2813" tIns="42813" rIns="42813" bIns="42813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8325711" y="1866739"/>
            <a:ext cx="898769" cy="690929"/>
          </a:xfrm>
          <a:custGeom>
            <a:avLst/>
            <a:gdLst/>
            <a:ahLst/>
            <a:cxnLst/>
            <a:rect l="l" t="t" r="r" b="b"/>
            <a:pathLst>
              <a:path w="898769" h="690929">
                <a:moveTo>
                  <a:pt x="0" y="0"/>
                </a:moveTo>
                <a:lnTo>
                  <a:pt x="898770" y="0"/>
                </a:lnTo>
                <a:lnTo>
                  <a:pt x="898770" y="690929"/>
                </a:lnTo>
                <a:lnTo>
                  <a:pt x="0" y="690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0" name="Freeform 20"/>
          <p:cNvSpPr/>
          <p:nvPr/>
        </p:nvSpPr>
        <p:spPr>
          <a:xfrm>
            <a:off x="11008809" y="4485982"/>
            <a:ext cx="716932" cy="729701"/>
          </a:xfrm>
          <a:custGeom>
            <a:avLst/>
            <a:gdLst/>
            <a:ahLst/>
            <a:cxnLst/>
            <a:rect l="l" t="t" r="r" b="b"/>
            <a:pathLst>
              <a:path w="716932" h="729701">
                <a:moveTo>
                  <a:pt x="0" y="0"/>
                </a:moveTo>
                <a:lnTo>
                  <a:pt x="716931" y="0"/>
                </a:lnTo>
                <a:lnTo>
                  <a:pt x="716931" y="729701"/>
                </a:lnTo>
                <a:lnTo>
                  <a:pt x="0" y="729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1" name="Freeform 21"/>
          <p:cNvSpPr/>
          <p:nvPr/>
        </p:nvSpPr>
        <p:spPr>
          <a:xfrm>
            <a:off x="8474844" y="7068027"/>
            <a:ext cx="699541" cy="797197"/>
          </a:xfrm>
          <a:custGeom>
            <a:avLst/>
            <a:gdLst/>
            <a:ahLst/>
            <a:cxnLst/>
            <a:rect l="l" t="t" r="r" b="b"/>
            <a:pathLst>
              <a:path w="699541" h="797197">
                <a:moveTo>
                  <a:pt x="0" y="0"/>
                </a:moveTo>
                <a:lnTo>
                  <a:pt x="699540" y="0"/>
                </a:lnTo>
                <a:lnTo>
                  <a:pt x="699540" y="797197"/>
                </a:lnTo>
                <a:lnTo>
                  <a:pt x="0" y="797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Freeform 22"/>
          <p:cNvSpPr/>
          <p:nvPr/>
        </p:nvSpPr>
        <p:spPr>
          <a:xfrm>
            <a:off x="5717998" y="4435035"/>
            <a:ext cx="808759" cy="808759"/>
          </a:xfrm>
          <a:custGeom>
            <a:avLst/>
            <a:gdLst/>
            <a:ahLst/>
            <a:cxnLst/>
            <a:rect l="l" t="t" r="r" b="b"/>
            <a:pathLst>
              <a:path w="808759" h="808759">
                <a:moveTo>
                  <a:pt x="0" y="0"/>
                </a:moveTo>
                <a:lnTo>
                  <a:pt x="808759" y="0"/>
                </a:lnTo>
                <a:lnTo>
                  <a:pt x="808759" y="808759"/>
                </a:lnTo>
                <a:lnTo>
                  <a:pt x="0" y="8087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23" name="Group 23"/>
          <p:cNvGrpSpPr/>
          <p:nvPr/>
        </p:nvGrpSpPr>
        <p:grpSpPr>
          <a:xfrm>
            <a:off x="7263361" y="3353692"/>
            <a:ext cx="2971445" cy="297144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B086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42813" tIns="42813" rIns="42813" bIns="42813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39815" y="4384178"/>
            <a:ext cx="2093399" cy="990041"/>
            <a:chOff x="0" y="0"/>
            <a:chExt cx="654198" cy="30939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54198" cy="309393"/>
            </a:xfrm>
            <a:custGeom>
              <a:avLst/>
              <a:gdLst/>
              <a:ahLst/>
              <a:cxnLst/>
              <a:rect l="l" t="t" r="r" b="b"/>
              <a:pathLst>
                <a:path w="654198" h="309393">
                  <a:moveTo>
                    <a:pt x="154697" y="0"/>
                  </a:moveTo>
                  <a:lnTo>
                    <a:pt x="499502" y="0"/>
                  </a:lnTo>
                  <a:cubicBezTo>
                    <a:pt x="584938" y="0"/>
                    <a:pt x="654198" y="69260"/>
                    <a:pt x="654198" y="154697"/>
                  </a:cubicBezTo>
                  <a:lnTo>
                    <a:pt x="654198" y="154697"/>
                  </a:lnTo>
                  <a:cubicBezTo>
                    <a:pt x="654198" y="195725"/>
                    <a:pt x="637900" y="235072"/>
                    <a:pt x="608889" y="264083"/>
                  </a:cubicBezTo>
                  <a:cubicBezTo>
                    <a:pt x="579877" y="293095"/>
                    <a:pt x="540530" y="309393"/>
                    <a:pt x="499502" y="309393"/>
                  </a:cubicBezTo>
                  <a:lnTo>
                    <a:pt x="154697" y="309393"/>
                  </a:lnTo>
                  <a:cubicBezTo>
                    <a:pt x="113668" y="309393"/>
                    <a:pt x="74321" y="293095"/>
                    <a:pt x="45310" y="264083"/>
                  </a:cubicBezTo>
                  <a:cubicBezTo>
                    <a:pt x="16298" y="235072"/>
                    <a:pt x="0" y="195725"/>
                    <a:pt x="0" y="154697"/>
                  </a:cubicBezTo>
                  <a:lnTo>
                    <a:pt x="0" y="154697"/>
                  </a:lnTo>
                  <a:cubicBezTo>
                    <a:pt x="0" y="113668"/>
                    <a:pt x="16298" y="74321"/>
                    <a:pt x="45310" y="45310"/>
                  </a:cubicBezTo>
                  <a:cubicBezTo>
                    <a:pt x="74321" y="16298"/>
                    <a:pt x="113668" y="0"/>
                    <a:pt x="154697" y="0"/>
                  </a:cubicBezTo>
                  <a:close/>
                </a:path>
              </a:pathLst>
            </a:custGeom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654198" cy="366543"/>
            </a:xfrm>
            <a:prstGeom prst="rect">
              <a:avLst/>
            </a:prstGeom>
          </p:spPr>
          <p:txBody>
            <a:bodyPr lIns="42813" tIns="42813" rIns="42813" bIns="42813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071032" y="520586"/>
            <a:ext cx="8579540" cy="932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59"/>
              </a:lnSpc>
              <a:spcBef>
                <a:spcPct val="0"/>
              </a:spcBef>
            </a:pPr>
            <a:r>
              <a:rPr lang="en-US" sz="4899" b="1" u="none" strike="noStrike">
                <a:solidFill>
                  <a:srgbClr val="3737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Pilíře programu CERV 2021-2027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388139" y="4482642"/>
            <a:ext cx="2933516" cy="51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47"/>
              </a:lnSpc>
            </a:pPr>
            <a:r>
              <a:rPr lang="en-US" sz="3034" b="1">
                <a:solidFill>
                  <a:srgbClr val="373737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1. Hodnoty Unie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32" name="TextBox 32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388139" y="5609017"/>
            <a:ext cx="5278741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dodržování zásad právního státu</a:t>
            </a:r>
          </a:p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prosazování demokratického dialogu</a:t>
            </a:r>
          </a:p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budování demokratičtější Unie</a:t>
            </a:r>
          </a:p>
        </p:txBody>
      </p:sp>
      <p:sp>
        <p:nvSpPr>
          <p:cNvPr id="35" name="Freeform 35" descr="Obsah obrázku Barevnost, kruh, Grafika, umění  Popis byl vytvořen automaticky"/>
          <p:cNvSpPr/>
          <p:nvPr/>
        </p:nvSpPr>
        <p:spPr>
          <a:xfrm>
            <a:off x="-5841461" y="831305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6" name="TextBox 36"/>
          <p:cNvSpPr txBox="1"/>
          <p:nvPr/>
        </p:nvSpPr>
        <p:spPr>
          <a:xfrm>
            <a:off x="9625260" y="1610223"/>
            <a:ext cx="7045000" cy="104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7"/>
              </a:lnSpc>
            </a:pPr>
            <a:r>
              <a:rPr lang="en-US" sz="3034" b="1">
                <a:solidFill>
                  <a:srgbClr val="373737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2. Rovnost, práva a genderová rovnost </a:t>
            </a:r>
          </a:p>
          <a:p>
            <a:pPr algn="l">
              <a:lnSpc>
                <a:spcPts val="4247"/>
              </a:lnSpc>
            </a:pPr>
            <a:endParaRPr lang="en-US" sz="3034" b="1">
              <a:solidFill>
                <a:srgbClr val="373737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1992349" y="4506471"/>
            <a:ext cx="5964971" cy="51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7"/>
              </a:lnSpc>
            </a:pPr>
            <a:r>
              <a:rPr lang="en-US" sz="3034" b="1">
                <a:solidFill>
                  <a:srgbClr val="373737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3. Angažovanost a účast občanů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19491" y="7179086"/>
            <a:ext cx="2011601" cy="51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47"/>
              </a:lnSpc>
            </a:pPr>
            <a:r>
              <a:rPr lang="en-US" sz="3034" b="1">
                <a:solidFill>
                  <a:srgbClr val="373737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4. Daphne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873917" y="4393261"/>
            <a:ext cx="1751343" cy="867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485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CERV 2021-2027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527802" y="8139325"/>
            <a:ext cx="8207264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prevence všech forem násilí</a:t>
            </a:r>
          </a:p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předcházení násilí na dětech a jiných ohrožených skupinách</a:t>
            </a:r>
          </a:p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podpora a ochrana obětí násilí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768938" y="5746865"/>
            <a:ext cx="6879330" cy="212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aktivní účast občanů na demokratickém životě</a:t>
            </a:r>
          </a:p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připomínaní si klíčových okamžiků moderních evropských dějin</a:t>
            </a:r>
          </a:p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zvyšování povědomí o společné evropské historii</a:t>
            </a:r>
          </a:p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ochrana práv dítěte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19418" y="2332692"/>
            <a:ext cx="5916888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boj proti rasismu, xenofobii, homofobii, ...</a:t>
            </a:r>
          </a:p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boj proti diskriminaci </a:t>
            </a:r>
          </a:p>
          <a:p>
            <a:pPr marL="492255" lvl="1" indent="-246128" algn="l">
              <a:lnSpc>
                <a:spcPts val="3306"/>
              </a:lnSpc>
              <a:buFont typeface="Arial"/>
              <a:buChar char="•"/>
            </a:pPr>
            <a:r>
              <a:rPr lang="en-US" sz="2280">
                <a:solidFill>
                  <a:srgbClr val="4D4D4D"/>
                </a:solidFill>
                <a:latin typeface="Calibri (MS)"/>
                <a:ea typeface="Calibri (MS)"/>
                <a:cs typeface="Calibri (MS)"/>
                <a:sym typeface="Calibri (MS)"/>
              </a:rPr>
              <a:t>prosazování rovných práv žen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57751" y="-1969804"/>
            <a:ext cx="32603503" cy="14226635"/>
            <a:chOff x="0" y="0"/>
            <a:chExt cx="43471337" cy="189688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337" cy="18968847"/>
            </a:xfrm>
            <a:custGeom>
              <a:avLst/>
              <a:gdLst/>
              <a:ahLst/>
              <a:cxnLst/>
              <a:rect l="l" t="t" r="r" b="b"/>
              <a:pathLst>
                <a:path w="43471337" h="18968847">
                  <a:moveTo>
                    <a:pt x="0" y="0"/>
                  </a:moveTo>
                  <a:lnTo>
                    <a:pt x="43471337" y="0"/>
                  </a:lnTo>
                  <a:lnTo>
                    <a:pt x="43471337" y="18968847"/>
                  </a:lnTo>
                  <a:lnTo>
                    <a:pt x="0" y="18968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0E0">
                <a:alpha val="15686"/>
              </a:srgbClr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5" name="TextBox 5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Freeform 7" descr="Obsah obrázku Barevnost, kruh, Grafika, umění  Popis byl vytvořen automaticky"/>
          <p:cNvSpPr/>
          <p:nvPr/>
        </p:nvSpPr>
        <p:spPr>
          <a:xfrm>
            <a:off x="-5841461" y="831305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8" name="Group 8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9" name="TextBox 9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48740" y="407137"/>
            <a:ext cx="15590520" cy="1194055"/>
            <a:chOff x="0" y="0"/>
            <a:chExt cx="20787360" cy="15920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87361" cy="1592074"/>
            </a:xfrm>
            <a:custGeom>
              <a:avLst/>
              <a:gdLst/>
              <a:ahLst/>
              <a:cxnLst/>
              <a:rect l="l" t="t" r="r" b="b"/>
              <a:pathLst>
                <a:path w="20787361" h="1592074">
                  <a:moveTo>
                    <a:pt x="0" y="0"/>
                  </a:moveTo>
                  <a:lnTo>
                    <a:pt x="20787361" y="0"/>
                  </a:lnTo>
                  <a:lnTo>
                    <a:pt x="20787361" y="1592074"/>
                  </a:lnTo>
                  <a:lnTo>
                    <a:pt x="0" y="1592074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42875"/>
              <a:ext cx="20787360" cy="173494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291"/>
                </a:lnSpc>
              </a:pPr>
              <a:r>
                <a:rPr lang="en-US" sz="4898" b="1">
                  <a:solidFill>
                    <a:srgbClr val="45454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VÝHODY PROGRAMU CERV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671417" y="1932775"/>
            <a:ext cx="15616583" cy="4578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6006"/>
              </a:lnSpc>
              <a:buFont typeface="Arial"/>
              <a:buChar char="•"/>
            </a:pPr>
            <a:r>
              <a:rPr lang="en-US" sz="3300">
                <a:solidFill>
                  <a:srgbClr val="454545"/>
                </a:solidFill>
                <a:latin typeface="Calibri (MS)"/>
                <a:ea typeface="Calibri (MS)"/>
                <a:cs typeface="Calibri (MS)"/>
                <a:sym typeface="Calibri (MS)"/>
              </a:rPr>
              <a:t>zaměřený na podporu a ochranu lidských práv</a:t>
            </a:r>
          </a:p>
          <a:p>
            <a:pPr marL="712470" lvl="1" indent="-356235" algn="l">
              <a:lnSpc>
                <a:spcPts val="6006"/>
              </a:lnSpc>
              <a:buFont typeface="Arial"/>
              <a:buChar char="•"/>
            </a:pPr>
            <a:r>
              <a:rPr lang="en-US" sz="3300">
                <a:solidFill>
                  <a:srgbClr val="454545"/>
                </a:solidFill>
                <a:latin typeface="Calibri (MS)"/>
                <a:ea typeface="Calibri (MS)"/>
                <a:cs typeface="Calibri (MS)"/>
                <a:sym typeface="Calibri (MS)"/>
              </a:rPr>
              <a:t>rozsáhlé spektrum témat, tematická flexibilita v rámci výzev</a:t>
            </a:r>
          </a:p>
          <a:p>
            <a:pPr marL="712470" lvl="1" indent="-356235" algn="l">
              <a:lnSpc>
                <a:spcPts val="6006"/>
              </a:lnSpc>
              <a:buFont typeface="Arial"/>
              <a:buChar char="•"/>
            </a:pPr>
            <a:r>
              <a:rPr lang="en-US" sz="3300">
                <a:solidFill>
                  <a:srgbClr val="454545"/>
                </a:solidFill>
                <a:latin typeface="Calibri (MS)"/>
                <a:ea typeface="Calibri (MS)"/>
                <a:cs typeface="Calibri (MS)"/>
                <a:sym typeface="Calibri (MS)"/>
              </a:rPr>
              <a:t>široký okruh možných žadatelů</a:t>
            </a:r>
          </a:p>
          <a:p>
            <a:pPr marL="712470" lvl="1" indent="-356235" algn="l">
              <a:lnSpc>
                <a:spcPts val="6006"/>
              </a:lnSpc>
              <a:buFont typeface="Arial"/>
              <a:buChar char="•"/>
            </a:pPr>
            <a:r>
              <a:rPr lang="en-US" sz="3300">
                <a:solidFill>
                  <a:srgbClr val="454545"/>
                </a:solidFill>
                <a:latin typeface="Calibri (MS)"/>
                <a:ea typeface="Calibri (MS)"/>
                <a:cs typeface="Calibri (MS)"/>
                <a:sym typeface="Calibri (MS)"/>
              </a:rPr>
              <a:t>výše grantu až 90 % celkových nákladů projektu</a:t>
            </a:r>
          </a:p>
          <a:p>
            <a:pPr marL="712470" lvl="1" indent="-356235" algn="l">
              <a:lnSpc>
                <a:spcPts val="6006"/>
              </a:lnSpc>
              <a:buFont typeface="Arial"/>
              <a:buChar char="•"/>
            </a:pPr>
            <a:r>
              <a:rPr lang="en-US" sz="3300">
                <a:solidFill>
                  <a:srgbClr val="454545"/>
                </a:solidFill>
                <a:latin typeface="Calibri (MS)"/>
                <a:ea typeface="Calibri (MS)"/>
                <a:cs typeface="Calibri (MS)"/>
                <a:sym typeface="Calibri (MS)"/>
              </a:rPr>
              <a:t>předfinancování až 80 %</a:t>
            </a:r>
          </a:p>
          <a:p>
            <a:pPr marL="712470" lvl="1" indent="-356235" algn="l">
              <a:lnSpc>
                <a:spcPts val="6006"/>
              </a:lnSpc>
              <a:buFont typeface="Arial"/>
              <a:buChar char="•"/>
            </a:pPr>
            <a:r>
              <a:rPr lang="en-US" sz="3300">
                <a:solidFill>
                  <a:srgbClr val="454545"/>
                </a:solidFill>
                <a:latin typeface="Calibri (MS)"/>
                <a:ea typeface="Calibri (MS)"/>
                <a:cs typeface="Calibri (MS)"/>
                <a:sym typeface="Calibri (MS)"/>
              </a:rPr>
              <a:t>mezinárodní spolupráce napříč Evropou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942984" y="4946105"/>
            <a:ext cx="6345016" cy="4150969"/>
            <a:chOff x="0" y="0"/>
            <a:chExt cx="3074979" cy="2011680"/>
          </a:xfrm>
        </p:grpSpPr>
        <p:sp>
          <p:nvSpPr>
            <p:cNvPr id="16" name="Freeform 16"/>
            <p:cNvSpPr/>
            <p:nvPr/>
          </p:nvSpPr>
          <p:spPr>
            <a:xfrm>
              <a:off x="-739" y="-1270"/>
              <a:ext cx="3074176" cy="2007870"/>
            </a:xfrm>
            <a:custGeom>
              <a:avLst/>
              <a:gdLst/>
              <a:ahLst/>
              <a:cxnLst/>
              <a:rect l="l" t="t" r="r" b="b"/>
              <a:pathLst>
                <a:path w="3074176" h="2007870">
                  <a:moveTo>
                    <a:pt x="3074074" y="1776730"/>
                  </a:moveTo>
                  <a:cubicBezTo>
                    <a:pt x="3072429" y="1275080"/>
                    <a:pt x="3052697" y="596900"/>
                    <a:pt x="3052697" y="96520"/>
                  </a:cubicBezTo>
                  <a:cubicBezTo>
                    <a:pt x="3052697" y="88900"/>
                    <a:pt x="3054341" y="81280"/>
                    <a:pt x="3054341" y="74930"/>
                  </a:cubicBezTo>
                  <a:cubicBezTo>
                    <a:pt x="3052697" y="73660"/>
                    <a:pt x="3051053" y="73660"/>
                    <a:pt x="3049408" y="72390"/>
                  </a:cubicBezTo>
                  <a:cubicBezTo>
                    <a:pt x="3049408" y="72390"/>
                    <a:pt x="3047764" y="73660"/>
                    <a:pt x="3047764" y="74930"/>
                  </a:cubicBezTo>
                  <a:cubicBezTo>
                    <a:pt x="3044475" y="81280"/>
                    <a:pt x="3037897" y="81280"/>
                    <a:pt x="3031320" y="81280"/>
                  </a:cubicBezTo>
                  <a:cubicBezTo>
                    <a:pt x="3023098" y="80010"/>
                    <a:pt x="3014876" y="73660"/>
                    <a:pt x="3005010" y="76200"/>
                  </a:cubicBezTo>
                  <a:cubicBezTo>
                    <a:pt x="3001721" y="77470"/>
                    <a:pt x="2995144" y="74930"/>
                    <a:pt x="2993500" y="72390"/>
                  </a:cubicBezTo>
                  <a:cubicBezTo>
                    <a:pt x="2988566" y="67310"/>
                    <a:pt x="2981989" y="67310"/>
                    <a:pt x="2975411" y="69850"/>
                  </a:cubicBezTo>
                  <a:cubicBezTo>
                    <a:pt x="2972123" y="71120"/>
                    <a:pt x="2968834" y="69850"/>
                    <a:pt x="2965545" y="69850"/>
                  </a:cubicBezTo>
                  <a:cubicBezTo>
                    <a:pt x="2960612" y="69850"/>
                    <a:pt x="2954034" y="68580"/>
                    <a:pt x="2949101" y="67310"/>
                  </a:cubicBezTo>
                  <a:cubicBezTo>
                    <a:pt x="2947457" y="67310"/>
                    <a:pt x="2944168" y="66040"/>
                    <a:pt x="2942524" y="66040"/>
                  </a:cubicBezTo>
                  <a:cubicBezTo>
                    <a:pt x="2937591" y="64770"/>
                    <a:pt x="2932657" y="60960"/>
                    <a:pt x="2927724" y="66040"/>
                  </a:cubicBezTo>
                  <a:cubicBezTo>
                    <a:pt x="2927724" y="66040"/>
                    <a:pt x="2924436" y="66040"/>
                    <a:pt x="2922791" y="64770"/>
                  </a:cubicBezTo>
                  <a:cubicBezTo>
                    <a:pt x="2921147" y="62230"/>
                    <a:pt x="2919503" y="58420"/>
                    <a:pt x="2917858" y="55880"/>
                  </a:cubicBezTo>
                  <a:cubicBezTo>
                    <a:pt x="2914569" y="52070"/>
                    <a:pt x="2914569" y="45720"/>
                    <a:pt x="2909636" y="43180"/>
                  </a:cubicBezTo>
                  <a:cubicBezTo>
                    <a:pt x="2906347" y="41910"/>
                    <a:pt x="2904703" y="40640"/>
                    <a:pt x="2903059" y="38100"/>
                  </a:cubicBezTo>
                  <a:cubicBezTo>
                    <a:pt x="2903059" y="36830"/>
                    <a:pt x="2899770" y="35560"/>
                    <a:pt x="2899770" y="34290"/>
                  </a:cubicBezTo>
                  <a:lnTo>
                    <a:pt x="2894837" y="30480"/>
                  </a:lnTo>
                  <a:cubicBezTo>
                    <a:pt x="2893192" y="27940"/>
                    <a:pt x="2891548" y="24130"/>
                    <a:pt x="2888259" y="22860"/>
                  </a:cubicBezTo>
                  <a:cubicBezTo>
                    <a:pt x="2881682" y="19050"/>
                    <a:pt x="2880037" y="13970"/>
                    <a:pt x="2883326" y="7620"/>
                  </a:cubicBezTo>
                  <a:cubicBezTo>
                    <a:pt x="2878393" y="6350"/>
                    <a:pt x="2875104" y="3810"/>
                    <a:pt x="2870171" y="3810"/>
                  </a:cubicBezTo>
                  <a:cubicBezTo>
                    <a:pt x="2850439" y="5080"/>
                    <a:pt x="2829062" y="7620"/>
                    <a:pt x="2809329" y="8890"/>
                  </a:cubicBezTo>
                  <a:cubicBezTo>
                    <a:pt x="2806041" y="8890"/>
                    <a:pt x="2801108" y="10160"/>
                    <a:pt x="2799463" y="11430"/>
                  </a:cubicBezTo>
                  <a:cubicBezTo>
                    <a:pt x="2786308" y="17780"/>
                    <a:pt x="2773153" y="12700"/>
                    <a:pt x="2759998" y="11430"/>
                  </a:cubicBezTo>
                  <a:cubicBezTo>
                    <a:pt x="2750132" y="11430"/>
                    <a:pt x="2740266" y="7620"/>
                    <a:pt x="2730400" y="6350"/>
                  </a:cubicBezTo>
                  <a:cubicBezTo>
                    <a:pt x="2718889" y="5080"/>
                    <a:pt x="2709023" y="6350"/>
                    <a:pt x="2697512" y="5080"/>
                  </a:cubicBezTo>
                  <a:cubicBezTo>
                    <a:pt x="2695868" y="5080"/>
                    <a:pt x="2694223" y="3810"/>
                    <a:pt x="2692579" y="2540"/>
                  </a:cubicBezTo>
                  <a:cubicBezTo>
                    <a:pt x="2689290" y="-1270"/>
                    <a:pt x="2682713" y="0"/>
                    <a:pt x="2679424" y="1270"/>
                  </a:cubicBezTo>
                  <a:cubicBezTo>
                    <a:pt x="2674491" y="3810"/>
                    <a:pt x="2672847" y="7620"/>
                    <a:pt x="2669558" y="11430"/>
                  </a:cubicBezTo>
                  <a:cubicBezTo>
                    <a:pt x="2661336" y="12700"/>
                    <a:pt x="2649825" y="13970"/>
                    <a:pt x="2641603" y="17780"/>
                  </a:cubicBezTo>
                  <a:cubicBezTo>
                    <a:pt x="2635026" y="20320"/>
                    <a:pt x="2631737" y="21590"/>
                    <a:pt x="2626804" y="19050"/>
                  </a:cubicBezTo>
                  <a:lnTo>
                    <a:pt x="2625160" y="20320"/>
                  </a:lnTo>
                  <a:cubicBezTo>
                    <a:pt x="2628448" y="22860"/>
                    <a:pt x="2630093" y="26670"/>
                    <a:pt x="2633381" y="29210"/>
                  </a:cubicBezTo>
                  <a:cubicBezTo>
                    <a:pt x="2628448" y="30480"/>
                    <a:pt x="2621871" y="33020"/>
                    <a:pt x="2618582" y="31750"/>
                  </a:cubicBezTo>
                  <a:cubicBezTo>
                    <a:pt x="2610360" y="30480"/>
                    <a:pt x="2607072" y="33020"/>
                    <a:pt x="2600494" y="35560"/>
                  </a:cubicBezTo>
                  <a:cubicBezTo>
                    <a:pt x="2593917" y="39370"/>
                    <a:pt x="2585695" y="41910"/>
                    <a:pt x="2579117" y="44450"/>
                  </a:cubicBezTo>
                  <a:cubicBezTo>
                    <a:pt x="2577473" y="44450"/>
                    <a:pt x="2575828" y="44450"/>
                    <a:pt x="2574184" y="43180"/>
                  </a:cubicBezTo>
                  <a:cubicBezTo>
                    <a:pt x="2572540" y="43180"/>
                    <a:pt x="2570895" y="41910"/>
                    <a:pt x="2570895" y="41910"/>
                  </a:cubicBezTo>
                  <a:cubicBezTo>
                    <a:pt x="2562673" y="44450"/>
                    <a:pt x="2554451" y="46990"/>
                    <a:pt x="2546230" y="44450"/>
                  </a:cubicBezTo>
                  <a:cubicBezTo>
                    <a:pt x="2544585" y="44450"/>
                    <a:pt x="2544585" y="45720"/>
                    <a:pt x="2542941" y="45720"/>
                  </a:cubicBezTo>
                  <a:cubicBezTo>
                    <a:pt x="2533075" y="48260"/>
                    <a:pt x="2526497" y="57150"/>
                    <a:pt x="2513342" y="57150"/>
                  </a:cubicBezTo>
                  <a:cubicBezTo>
                    <a:pt x="2503476" y="57150"/>
                    <a:pt x="2493610" y="63500"/>
                    <a:pt x="2483744" y="63500"/>
                  </a:cubicBezTo>
                  <a:cubicBezTo>
                    <a:pt x="2472233" y="64770"/>
                    <a:pt x="2462367" y="67310"/>
                    <a:pt x="2452500" y="71120"/>
                  </a:cubicBezTo>
                  <a:cubicBezTo>
                    <a:pt x="2449212" y="72390"/>
                    <a:pt x="2445923" y="72390"/>
                    <a:pt x="2444278" y="72390"/>
                  </a:cubicBezTo>
                  <a:cubicBezTo>
                    <a:pt x="2436057" y="69850"/>
                    <a:pt x="2431123" y="73660"/>
                    <a:pt x="2427835" y="77470"/>
                  </a:cubicBezTo>
                  <a:cubicBezTo>
                    <a:pt x="2419613" y="86360"/>
                    <a:pt x="2406458" y="88900"/>
                    <a:pt x="2394947" y="91440"/>
                  </a:cubicBezTo>
                  <a:cubicBezTo>
                    <a:pt x="2380148" y="93980"/>
                    <a:pt x="2365348" y="95250"/>
                    <a:pt x="2350549" y="96520"/>
                  </a:cubicBezTo>
                  <a:cubicBezTo>
                    <a:pt x="2348905" y="96520"/>
                    <a:pt x="2347260" y="100330"/>
                    <a:pt x="2343972" y="101600"/>
                  </a:cubicBezTo>
                  <a:cubicBezTo>
                    <a:pt x="2342327" y="101600"/>
                    <a:pt x="2340683" y="100330"/>
                    <a:pt x="2340683" y="100330"/>
                  </a:cubicBezTo>
                  <a:cubicBezTo>
                    <a:pt x="2332461" y="107950"/>
                    <a:pt x="2327528" y="119380"/>
                    <a:pt x="2311084" y="118110"/>
                  </a:cubicBezTo>
                  <a:lnTo>
                    <a:pt x="2309440" y="118110"/>
                  </a:lnTo>
                  <a:cubicBezTo>
                    <a:pt x="2296285" y="124460"/>
                    <a:pt x="2283130" y="121920"/>
                    <a:pt x="2271619" y="119380"/>
                  </a:cubicBezTo>
                  <a:cubicBezTo>
                    <a:pt x="2268330" y="119380"/>
                    <a:pt x="2263397" y="116840"/>
                    <a:pt x="2261753" y="114300"/>
                  </a:cubicBezTo>
                  <a:cubicBezTo>
                    <a:pt x="2256820" y="106680"/>
                    <a:pt x="2243665" y="104140"/>
                    <a:pt x="2233798" y="106680"/>
                  </a:cubicBezTo>
                  <a:cubicBezTo>
                    <a:pt x="2225577" y="109220"/>
                    <a:pt x="2217355" y="110490"/>
                    <a:pt x="2209133" y="113030"/>
                  </a:cubicBezTo>
                  <a:cubicBezTo>
                    <a:pt x="2195978" y="115570"/>
                    <a:pt x="2184467" y="116840"/>
                    <a:pt x="2171313" y="111760"/>
                  </a:cubicBezTo>
                  <a:cubicBezTo>
                    <a:pt x="2158158" y="106680"/>
                    <a:pt x="2148291" y="110490"/>
                    <a:pt x="2141714" y="121920"/>
                  </a:cubicBezTo>
                  <a:cubicBezTo>
                    <a:pt x="2136781" y="129540"/>
                    <a:pt x="2123626" y="130810"/>
                    <a:pt x="2115404" y="124460"/>
                  </a:cubicBezTo>
                  <a:cubicBezTo>
                    <a:pt x="2110470" y="120650"/>
                    <a:pt x="2107182" y="121920"/>
                    <a:pt x="2102249" y="124460"/>
                  </a:cubicBezTo>
                  <a:lnTo>
                    <a:pt x="2092382" y="132080"/>
                  </a:lnTo>
                  <a:cubicBezTo>
                    <a:pt x="2090738" y="133350"/>
                    <a:pt x="2087449" y="133350"/>
                    <a:pt x="2085805" y="133350"/>
                  </a:cubicBezTo>
                  <a:lnTo>
                    <a:pt x="2075939" y="133350"/>
                  </a:lnTo>
                  <a:cubicBezTo>
                    <a:pt x="2069361" y="133350"/>
                    <a:pt x="2062784" y="132080"/>
                    <a:pt x="2056206" y="130810"/>
                  </a:cubicBezTo>
                  <a:cubicBezTo>
                    <a:pt x="2047984" y="129540"/>
                    <a:pt x="2041407" y="125730"/>
                    <a:pt x="2033185" y="124460"/>
                  </a:cubicBezTo>
                  <a:cubicBezTo>
                    <a:pt x="2020030" y="123190"/>
                    <a:pt x="2016741" y="114300"/>
                    <a:pt x="2011808" y="107950"/>
                  </a:cubicBezTo>
                  <a:cubicBezTo>
                    <a:pt x="2008519" y="104140"/>
                    <a:pt x="2001942" y="99060"/>
                    <a:pt x="1995364" y="100330"/>
                  </a:cubicBezTo>
                  <a:cubicBezTo>
                    <a:pt x="1988787" y="102870"/>
                    <a:pt x="1982209" y="100330"/>
                    <a:pt x="1977276" y="99060"/>
                  </a:cubicBezTo>
                  <a:cubicBezTo>
                    <a:pt x="1975632" y="99060"/>
                    <a:pt x="1972343" y="97790"/>
                    <a:pt x="1970699" y="97790"/>
                  </a:cubicBezTo>
                  <a:cubicBezTo>
                    <a:pt x="1959188" y="95250"/>
                    <a:pt x="1950966" y="100330"/>
                    <a:pt x="1942744" y="106680"/>
                  </a:cubicBezTo>
                  <a:lnTo>
                    <a:pt x="1936167" y="111760"/>
                  </a:lnTo>
                  <a:cubicBezTo>
                    <a:pt x="1934523" y="113030"/>
                    <a:pt x="1934523" y="115570"/>
                    <a:pt x="1932878" y="116840"/>
                  </a:cubicBezTo>
                  <a:cubicBezTo>
                    <a:pt x="1923012" y="123190"/>
                    <a:pt x="1913146" y="120650"/>
                    <a:pt x="1901635" y="116840"/>
                  </a:cubicBezTo>
                  <a:cubicBezTo>
                    <a:pt x="1891769" y="113030"/>
                    <a:pt x="1880258" y="116840"/>
                    <a:pt x="1876969" y="124460"/>
                  </a:cubicBezTo>
                  <a:cubicBezTo>
                    <a:pt x="1875325" y="129540"/>
                    <a:pt x="1873681" y="133350"/>
                    <a:pt x="1865459" y="135890"/>
                  </a:cubicBezTo>
                  <a:cubicBezTo>
                    <a:pt x="1857237" y="139700"/>
                    <a:pt x="1847371" y="142240"/>
                    <a:pt x="1845726" y="151130"/>
                  </a:cubicBezTo>
                  <a:cubicBezTo>
                    <a:pt x="1845726" y="152400"/>
                    <a:pt x="1844082" y="153670"/>
                    <a:pt x="1842438" y="153670"/>
                  </a:cubicBezTo>
                  <a:cubicBezTo>
                    <a:pt x="1837505" y="154940"/>
                    <a:pt x="1834216" y="156210"/>
                    <a:pt x="1829283" y="157480"/>
                  </a:cubicBezTo>
                  <a:lnTo>
                    <a:pt x="1814483" y="157480"/>
                  </a:lnTo>
                  <a:cubicBezTo>
                    <a:pt x="1804617" y="156210"/>
                    <a:pt x="1794751" y="153670"/>
                    <a:pt x="1784885" y="152400"/>
                  </a:cubicBezTo>
                  <a:cubicBezTo>
                    <a:pt x="1773374" y="151130"/>
                    <a:pt x="1763508" y="156210"/>
                    <a:pt x="1751997" y="157480"/>
                  </a:cubicBezTo>
                  <a:lnTo>
                    <a:pt x="1750353" y="158750"/>
                  </a:lnTo>
                  <a:cubicBezTo>
                    <a:pt x="1747064" y="162560"/>
                    <a:pt x="1742131" y="161290"/>
                    <a:pt x="1738842" y="158750"/>
                  </a:cubicBezTo>
                  <a:cubicBezTo>
                    <a:pt x="1732265" y="153670"/>
                    <a:pt x="1720754" y="152400"/>
                    <a:pt x="1712532" y="154940"/>
                  </a:cubicBezTo>
                  <a:cubicBezTo>
                    <a:pt x="1702666" y="158750"/>
                    <a:pt x="1692800" y="161290"/>
                    <a:pt x="1682933" y="163830"/>
                  </a:cubicBezTo>
                  <a:cubicBezTo>
                    <a:pt x="1679645" y="163830"/>
                    <a:pt x="1676356" y="162560"/>
                    <a:pt x="1674712" y="162560"/>
                  </a:cubicBezTo>
                  <a:cubicBezTo>
                    <a:pt x="1671423" y="162560"/>
                    <a:pt x="1666490" y="161290"/>
                    <a:pt x="1664845" y="162560"/>
                  </a:cubicBezTo>
                  <a:cubicBezTo>
                    <a:pt x="1651690" y="170180"/>
                    <a:pt x="1638535" y="167640"/>
                    <a:pt x="1627025" y="162560"/>
                  </a:cubicBezTo>
                  <a:cubicBezTo>
                    <a:pt x="1620447" y="160020"/>
                    <a:pt x="1610581" y="157480"/>
                    <a:pt x="1607292" y="149860"/>
                  </a:cubicBezTo>
                  <a:cubicBezTo>
                    <a:pt x="1605648" y="144780"/>
                    <a:pt x="1599070" y="139700"/>
                    <a:pt x="1594137" y="135890"/>
                  </a:cubicBezTo>
                  <a:cubicBezTo>
                    <a:pt x="1585915" y="129540"/>
                    <a:pt x="1577693" y="120650"/>
                    <a:pt x="1562894" y="120650"/>
                  </a:cubicBezTo>
                  <a:cubicBezTo>
                    <a:pt x="1559605" y="120650"/>
                    <a:pt x="1556317" y="115570"/>
                    <a:pt x="1554672" y="116840"/>
                  </a:cubicBezTo>
                  <a:cubicBezTo>
                    <a:pt x="1548095" y="118110"/>
                    <a:pt x="1548095" y="115570"/>
                    <a:pt x="1544806" y="113030"/>
                  </a:cubicBezTo>
                  <a:cubicBezTo>
                    <a:pt x="1541517" y="110490"/>
                    <a:pt x="1536584" y="107950"/>
                    <a:pt x="1533295" y="104140"/>
                  </a:cubicBezTo>
                  <a:cubicBezTo>
                    <a:pt x="1528362" y="99060"/>
                    <a:pt x="1523429" y="92710"/>
                    <a:pt x="1518496" y="87630"/>
                  </a:cubicBezTo>
                  <a:cubicBezTo>
                    <a:pt x="1513563" y="82550"/>
                    <a:pt x="1510274" y="76200"/>
                    <a:pt x="1505341" y="71120"/>
                  </a:cubicBezTo>
                  <a:cubicBezTo>
                    <a:pt x="1503697" y="69850"/>
                    <a:pt x="1498763" y="68580"/>
                    <a:pt x="1497119" y="69850"/>
                  </a:cubicBezTo>
                  <a:lnTo>
                    <a:pt x="1477387" y="77470"/>
                  </a:lnTo>
                  <a:cubicBezTo>
                    <a:pt x="1474098" y="78740"/>
                    <a:pt x="1472454" y="81280"/>
                    <a:pt x="1470809" y="83820"/>
                  </a:cubicBezTo>
                  <a:lnTo>
                    <a:pt x="1469165" y="82550"/>
                  </a:lnTo>
                  <a:cubicBezTo>
                    <a:pt x="1470809" y="78740"/>
                    <a:pt x="1472454" y="74930"/>
                    <a:pt x="1474098" y="73660"/>
                  </a:cubicBezTo>
                  <a:lnTo>
                    <a:pt x="1454365" y="69850"/>
                  </a:lnTo>
                  <a:cubicBezTo>
                    <a:pt x="1449432" y="68580"/>
                    <a:pt x="1441210" y="68580"/>
                    <a:pt x="1437922" y="68580"/>
                  </a:cubicBezTo>
                  <a:lnTo>
                    <a:pt x="1411612" y="68580"/>
                  </a:lnTo>
                  <a:cubicBezTo>
                    <a:pt x="1401746" y="68580"/>
                    <a:pt x="1393524" y="67310"/>
                    <a:pt x="1383657" y="68580"/>
                  </a:cubicBezTo>
                  <a:cubicBezTo>
                    <a:pt x="1377080" y="69850"/>
                    <a:pt x="1372147" y="67310"/>
                    <a:pt x="1367214" y="64770"/>
                  </a:cubicBezTo>
                  <a:cubicBezTo>
                    <a:pt x="1354059" y="57150"/>
                    <a:pt x="1340904" y="48260"/>
                    <a:pt x="1322815" y="52070"/>
                  </a:cubicBezTo>
                  <a:cubicBezTo>
                    <a:pt x="1321171" y="52070"/>
                    <a:pt x="1317882" y="50800"/>
                    <a:pt x="1316238" y="49530"/>
                  </a:cubicBezTo>
                  <a:cubicBezTo>
                    <a:pt x="1311305" y="48260"/>
                    <a:pt x="1308016" y="45720"/>
                    <a:pt x="1301439" y="43180"/>
                  </a:cubicBezTo>
                  <a:cubicBezTo>
                    <a:pt x="1301439" y="46990"/>
                    <a:pt x="1301439" y="48260"/>
                    <a:pt x="1303083" y="50800"/>
                  </a:cubicBezTo>
                  <a:cubicBezTo>
                    <a:pt x="1299794" y="53340"/>
                    <a:pt x="1298150" y="52070"/>
                    <a:pt x="1296506" y="50800"/>
                  </a:cubicBezTo>
                  <a:cubicBezTo>
                    <a:pt x="1294861" y="52070"/>
                    <a:pt x="1293217" y="54610"/>
                    <a:pt x="1291572" y="54610"/>
                  </a:cubicBezTo>
                  <a:cubicBezTo>
                    <a:pt x="1283351" y="57150"/>
                    <a:pt x="1275129" y="58420"/>
                    <a:pt x="1266907" y="60960"/>
                  </a:cubicBezTo>
                  <a:cubicBezTo>
                    <a:pt x="1263618" y="62230"/>
                    <a:pt x="1260329" y="63500"/>
                    <a:pt x="1258685" y="64770"/>
                  </a:cubicBezTo>
                  <a:cubicBezTo>
                    <a:pt x="1252107" y="68580"/>
                    <a:pt x="1247174" y="74930"/>
                    <a:pt x="1235664" y="73660"/>
                  </a:cubicBezTo>
                  <a:cubicBezTo>
                    <a:pt x="1234019" y="73660"/>
                    <a:pt x="1230731" y="76200"/>
                    <a:pt x="1227442" y="76200"/>
                  </a:cubicBezTo>
                  <a:cubicBezTo>
                    <a:pt x="1224153" y="77470"/>
                    <a:pt x="1219220" y="77470"/>
                    <a:pt x="1215931" y="78740"/>
                  </a:cubicBezTo>
                  <a:lnTo>
                    <a:pt x="1212642" y="78740"/>
                  </a:lnTo>
                  <a:cubicBezTo>
                    <a:pt x="1202776" y="81280"/>
                    <a:pt x="1194554" y="83820"/>
                    <a:pt x="1184688" y="85090"/>
                  </a:cubicBezTo>
                  <a:lnTo>
                    <a:pt x="1178111" y="85090"/>
                  </a:lnTo>
                  <a:cubicBezTo>
                    <a:pt x="1169889" y="85090"/>
                    <a:pt x="1163311" y="83820"/>
                    <a:pt x="1155089" y="83820"/>
                  </a:cubicBezTo>
                  <a:cubicBezTo>
                    <a:pt x="1146868" y="83820"/>
                    <a:pt x="1138646" y="86360"/>
                    <a:pt x="1130424" y="86360"/>
                  </a:cubicBezTo>
                  <a:cubicBezTo>
                    <a:pt x="1120557" y="86360"/>
                    <a:pt x="1109047" y="86360"/>
                    <a:pt x="1100825" y="81280"/>
                  </a:cubicBezTo>
                  <a:cubicBezTo>
                    <a:pt x="1099181" y="80010"/>
                    <a:pt x="1094248" y="80010"/>
                    <a:pt x="1090959" y="81280"/>
                  </a:cubicBezTo>
                  <a:cubicBezTo>
                    <a:pt x="1079448" y="82550"/>
                    <a:pt x="1067938" y="83820"/>
                    <a:pt x="1058071" y="86360"/>
                  </a:cubicBezTo>
                  <a:cubicBezTo>
                    <a:pt x="1048205" y="88900"/>
                    <a:pt x="1043272" y="86360"/>
                    <a:pt x="1039983" y="80010"/>
                  </a:cubicBezTo>
                  <a:cubicBezTo>
                    <a:pt x="1038339" y="77470"/>
                    <a:pt x="1035050" y="74930"/>
                    <a:pt x="1031761" y="72390"/>
                  </a:cubicBezTo>
                  <a:cubicBezTo>
                    <a:pt x="1026828" y="69850"/>
                    <a:pt x="1021895" y="66040"/>
                    <a:pt x="1016962" y="66040"/>
                  </a:cubicBezTo>
                  <a:cubicBezTo>
                    <a:pt x="1005451" y="66040"/>
                    <a:pt x="998874" y="60960"/>
                    <a:pt x="990652" y="57150"/>
                  </a:cubicBezTo>
                  <a:cubicBezTo>
                    <a:pt x="977497" y="50800"/>
                    <a:pt x="965986" y="43180"/>
                    <a:pt x="949543" y="44450"/>
                  </a:cubicBezTo>
                  <a:lnTo>
                    <a:pt x="949543" y="38100"/>
                  </a:lnTo>
                  <a:cubicBezTo>
                    <a:pt x="952831" y="38100"/>
                    <a:pt x="956120" y="38100"/>
                    <a:pt x="959409" y="36830"/>
                  </a:cubicBezTo>
                  <a:cubicBezTo>
                    <a:pt x="954476" y="34290"/>
                    <a:pt x="954476" y="30480"/>
                    <a:pt x="951187" y="27940"/>
                  </a:cubicBezTo>
                  <a:cubicBezTo>
                    <a:pt x="944609" y="24130"/>
                    <a:pt x="938032" y="22860"/>
                    <a:pt x="931454" y="20320"/>
                  </a:cubicBezTo>
                  <a:cubicBezTo>
                    <a:pt x="926521" y="19050"/>
                    <a:pt x="919944" y="19050"/>
                    <a:pt x="923233" y="25400"/>
                  </a:cubicBezTo>
                  <a:cubicBezTo>
                    <a:pt x="915011" y="26670"/>
                    <a:pt x="908433" y="26670"/>
                    <a:pt x="905145" y="29210"/>
                  </a:cubicBezTo>
                  <a:cubicBezTo>
                    <a:pt x="898567" y="33020"/>
                    <a:pt x="891990" y="30480"/>
                    <a:pt x="887056" y="27940"/>
                  </a:cubicBezTo>
                  <a:cubicBezTo>
                    <a:pt x="883768" y="26670"/>
                    <a:pt x="880479" y="25400"/>
                    <a:pt x="877190" y="26670"/>
                  </a:cubicBezTo>
                  <a:cubicBezTo>
                    <a:pt x="857458" y="34290"/>
                    <a:pt x="837725" y="30480"/>
                    <a:pt x="817993" y="30480"/>
                  </a:cubicBezTo>
                  <a:cubicBezTo>
                    <a:pt x="814704" y="30480"/>
                    <a:pt x="811415" y="29210"/>
                    <a:pt x="806482" y="29210"/>
                  </a:cubicBezTo>
                  <a:cubicBezTo>
                    <a:pt x="799905" y="27940"/>
                    <a:pt x="794972" y="25400"/>
                    <a:pt x="788394" y="24130"/>
                  </a:cubicBezTo>
                  <a:cubicBezTo>
                    <a:pt x="781816" y="22860"/>
                    <a:pt x="773595" y="21590"/>
                    <a:pt x="767017" y="20320"/>
                  </a:cubicBezTo>
                  <a:lnTo>
                    <a:pt x="762084" y="20320"/>
                  </a:lnTo>
                  <a:cubicBezTo>
                    <a:pt x="750573" y="20320"/>
                    <a:pt x="739063" y="21590"/>
                    <a:pt x="729197" y="21590"/>
                  </a:cubicBezTo>
                  <a:cubicBezTo>
                    <a:pt x="720975" y="21590"/>
                    <a:pt x="712753" y="19050"/>
                    <a:pt x="702887" y="17780"/>
                  </a:cubicBezTo>
                  <a:cubicBezTo>
                    <a:pt x="701242" y="7620"/>
                    <a:pt x="688087" y="10160"/>
                    <a:pt x="679865" y="5080"/>
                  </a:cubicBezTo>
                  <a:cubicBezTo>
                    <a:pt x="678221" y="3810"/>
                    <a:pt x="674932" y="5080"/>
                    <a:pt x="673288" y="5080"/>
                  </a:cubicBezTo>
                  <a:cubicBezTo>
                    <a:pt x="663422" y="3810"/>
                    <a:pt x="656844" y="7620"/>
                    <a:pt x="653555" y="13970"/>
                  </a:cubicBezTo>
                  <a:cubicBezTo>
                    <a:pt x="648622" y="20320"/>
                    <a:pt x="635467" y="22860"/>
                    <a:pt x="640400" y="33020"/>
                  </a:cubicBezTo>
                  <a:cubicBezTo>
                    <a:pt x="642045" y="34290"/>
                    <a:pt x="645333" y="35560"/>
                    <a:pt x="646978" y="38100"/>
                  </a:cubicBezTo>
                  <a:cubicBezTo>
                    <a:pt x="646978" y="41910"/>
                    <a:pt x="645333" y="44450"/>
                    <a:pt x="640400" y="43180"/>
                  </a:cubicBezTo>
                  <a:cubicBezTo>
                    <a:pt x="638756" y="43180"/>
                    <a:pt x="637112" y="45720"/>
                    <a:pt x="635467" y="46990"/>
                  </a:cubicBezTo>
                  <a:cubicBezTo>
                    <a:pt x="633823" y="48260"/>
                    <a:pt x="633823" y="50800"/>
                    <a:pt x="632178" y="50800"/>
                  </a:cubicBezTo>
                  <a:cubicBezTo>
                    <a:pt x="622312" y="53340"/>
                    <a:pt x="615735" y="59690"/>
                    <a:pt x="604224" y="58420"/>
                  </a:cubicBezTo>
                  <a:lnTo>
                    <a:pt x="600935" y="58420"/>
                  </a:lnTo>
                  <a:cubicBezTo>
                    <a:pt x="591069" y="64770"/>
                    <a:pt x="581203" y="63500"/>
                    <a:pt x="569692" y="62230"/>
                  </a:cubicBezTo>
                  <a:cubicBezTo>
                    <a:pt x="564759" y="60960"/>
                    <a:pt x="558182" y="62230"/>
                    <a:pt x="551604" y="62230"/>
                  </a:cubicBezTo>
                  <a:cubicBezTo>
                    <a:pt x="546671" y="62230"/>
                    <a:pt x="541738" y="62230"/>
                    <a:pt x="536805" y="59690"/>
                  </a:cubicBezTo>
                  <a:cubicBezTo>
                    <a:pt x="530227" y="57150"/>
                    <a:pt x="523650" y="53340"/>
                    <a:pt x="517072" y="50800"/>
                  </a:cubicBezTo>
                  <a:cubicBezTo>
                    <a:pt x="510495" y="48260"/>
                    <a:pt x="502273" y="48260"/>
                    <a:pt x="502273" y="39370"/>
                  </a:cubicBezTo>
                  <a:cubicBezTo>
                    <a:pt x="502273" y="38100"/>
                    <a:pt x="498984" y="36830"/>
                    <a:pt x="498984" y="35560"/>
                  </a:cubicBezTo>
                  <a:cubicBezTo>
                    <a:pt x="487474" y="43180"/>
                    <a:pt x="477607" y="49530"/>
                    <a:pt x="467741" y="55880"/>
                  </a:cubicBezTo>
                  <a:cubicBezTo>
                    <a:pt x="462808" y="59690"/>
                    <a:pt x="456230" y="64770"/>
                    <a:pt x="459519" y="71120"/>
                  </a:cubicBezTo>
                  <a:cubicBezTo>
                    <a:pt x="459519" y="72390"/>
                    <a:pt x="457875" y="73660"/>
                    <a:pt x="457875" y="74930"/>
                  </a:cubicBezTo>
                  <a:cubicBezTo>
                    <a:pt x="456230" y="77470"/>
                    <a:pt x="454586" y="80010"/>
                    <a:pt x="451297" y="81280"/>
                  </a:cubicBezTo>
                  <a:cubicBezTo>
                    <a:pt x="448009" y="85090"/>
                    <a:pt x="444720" y="88900"/>
                    <a:pt x="441431" y="93980"/>
                  </a:cubicBezTo>
                  <a:lnTo>
                    <a:pt x="431565" y="101600"/>
                  </a:lnTo>
                  <a:cubicBezTo>
                    <a:pt x="428276" y="105410"/>
                    <a:pt x="424987" y="109220"/>
                    <a:pt x="420054" y="111760"/>
                  </a:cubicBezTo>
                  <a:cubicBezTo>
                    <a:pt x="408544" y="119380"/>
                    <a:pt x="397033" y="127000"/>
                    <a:pt x="383878" y="134620"/>
                  </a:cubicBezTo>
                  <a:cubicBezTo>
                    <a:pt x="377301" y="139700"/>
                    <a:pt x="369079" y="143510"/>
                    <a:pt x="362501" y="148590"/>
                  </a:cubicBezTo>
                  <a:cubicBezTo>
                    <a:pt x="350991" y="156210"/>
                    <a:pt x="337836" y="162560"/>
                    <a:pt x="331258" y="173990"/>
                  </a:cubicBezTo>
                  <a:cubicBezTo>
                    <a:pt x="331258" y="175260"/>
                    <a:pt x="327969" y="176530"/>
                    <a:pt x="326325" y="177800"/>
                  </a:cubicBezTo>
                  <a:cubicBezTo>
                    <a:pt x="318103" y="182880"/>
                    <a:pt x="304948" y="182880"/>
                    <a:pt x="304948" y="193040"/>
                  </a:cubicBezTo>
                  <a:cubicBezTo>
                    <a:pt x="291793" y="193040"/>
                    <a:pt x="285216" y="200660"/>
                    <a:pt x="278638" y="207010"/>
                  </a:cubicBezTo>
                  <a:cubicBezTo>
                    <a:pt x="273705" y="212090"/>
                    <a:pt x="268772" y="218440"/>
                    <a:pt x="262194" y="222250"/>
                  </a:cubicBezTo>
                  <a:cubicBezTo>
                    <a:pt x="255617" y="224790"/>
                    <a:pt x="247395" y="223520"/>
                    <a:pt x="239173" y="223520"/>
                  </a:cubicBezTo>
                  <a:cubicBezTo>
                    <a:pt x="235884" y="223520"/>
                    <a:pt x="232596" y="223520"/>
                    <a:pt x="232596" y="224790"/>
                  </a:cubicBezTo>
                  <a:cubicBezTo>
                    <a:pt x="226018" y="229870"/>
                    <a:pt x="217796" y="233680"/>
                    <a:pt x="212863" y="240030"/>
                  </a:cubicBezTo>
                  <a:cubicBezTo>
                    <a:pt x="207930" y="246380"/>
                    <a:pt x="202997" y="250190"/>
                    <a:pt x="194775" y="251460"/>
                  </a:cubicBezTo>
                  <a:cubicBezTo>
                    <a:pt x="186553" y="252730"/>
                    <a:pt x="178331" y="259080"/>
                    <a:pt x="166821" y="255270"/>
                  </a:cubicBezTo>
                  <a:cubicBezTo>
                    <a:pt x="156954" y="252730"/>
                    <a:pt x="145444" y="255270"/>
                    <a:pt x="138866" y="250190"/>
                  </a:cubicBezTo>
                  <a:cubicBezTo>
                    <a:pt x="125711" y="251460"/>
                    <a:pt x="115845" y="254000"/>
                    <a:pt x="104334" y="255270"/>
                  </a:cubicBezTo>
                  <a:cubicBezTo>
                    <a:pt x="91179" y="257810"/>
                    <a:pt x="76380" y="256540"/>
                    <a:pt x="64869" y="264160"/>
                  </a:cubicBezTo>
                  <a:cubicBezTo>
                    <a:pt x="55003" y="270510"/>
                    <a:pt x="46781" y="276860"/>
                    <a:pt x="31982" y="275590"/>
                  </a:cubicBezTo>
                  <a:cubicBezTo>
                    <a:pt x="33626" y="283210"/>
                    <a:pt x="35271" y="289560"/>
                    <a:pt x="36915" y="297180"/>
                  </a:cubicBezTo>
                  <a:cubicBezTo>
                    <a:pt x="40204" y="317500"/>
                    <a:pt x="43493" y="337820"/>
                    <a:pt x="45137" y="358140"/>
                  </a:cubicBezTo>
                  <a:cubicBezTo>
                    <a:pt x="50070" y="383540"/>
                    <a:pt x="51714" y="407670"/>
                    <a:pt x="48426" y="431800"/>
                  </a:cubicBezTo>
                  <a:cubicBezTo>
                    <a:pt x="45137" y="466090"/>
                    <a:pt x="30338" y="1639570"/>
                    <a:pt x="15538" y="1671320"/>
                  </a:cubicBezTo>
                  <a:lnTo>
                    <a:pt x="739" y="1697990"/>
                  </a:lnTo>
                  <a:cubicBezTo>
                    <a:pt x="-1801" y="1704340"/>
                    <a:pt x="2383" y="1708150"/>
                    <a:pt x="10605" y="1709420"/>
                  </a:cubicBezTo>
                  <a:cubicBezTo>
                    <a:pt x="20471" y="1710690"/>
                    <a:pt x="23760" y="1715770"/>
                    <a:pt x="27049" y="1722120"/>
                  </a:cubicBezTo>
                  <a:cubicBezTo>
                    <a:pt x="30338" y="1732280"/>
                    <a:pt x="25404" y="1742440"/>
                    <a:pt x="31982" y="1752600"/>
                  </a:cubicBezTo>
                  <a:cubicBezTo>
                    <a:pt x="35271" y="1757680"/>
                    <a:pt x="31982" y="1766570"/>
                    <a:pt x="30338" y="1774190"/>
                  </a:cubicBezTo>
                  <a:cubicBezTo>
                    <a:pt x="28693" y="1784350"/>
                    <a:pt x="31982" y="1794510"/>
                    <a:pt x="36915" y="1803400"/>
                  </a:cubicBezTo>
                  <a:cubicBezTo>
                    <a:pt x="48426" y="1818640"/>
                    <a:pt x="50070" y="1836420"/>
                    <a:pt x="50070" y="1852930"/>
                  </a:cubicBezTo>
                  <a:cubicBezTo>
                    <a:pt x="50070" y="1856740"/>
                    <a:pt x="51714" y="1860550"/>
                    <a:pt x="53359" y="1863090"/>
                  </a:cubicBezTo>
                  <a:cubicBezTo>
                    <a:pt x="56648" y="1865630"/>
                    <a:pt x="63225" y="1868170"/>
                    <a:pt x="69803" y="1869440"/>
                  </a:cubicBezTo>
                  <a:lnTo>
                    <a:pt x="109268" y="1884680"/>
                  </a:lnTo>
                  <a:cubicBezTo>
                    <a:pt x="127356" y="1892300"/>
                    <a:pt x="142155" y="1891030"/>
                    <a:pt x="158599" y="1882140"/>
                  </a:cubicBezTo>
                  <a:cubicBezTo>
                    <a:pt x="160243" y="1880870"/>
                    <a:pt x="165176" y="1879600"/>
                    <a:pt x="166821" y="1879600"/>
                  </a:cubicBezTo>
                  <a:cubicBezTo>
                    <a:pt x="178331" y="1880870"/>
                    <a:pt x="189842" y="1880870"/>
                    <a:pt x="199708" y="1888490"/>
                  </a:cubicBezTo>
                  <a:cubicBezTo>
                    <a:pt x="211219" y="1896110"/>
                    <a:pt x="227662" y="1901190"/>
                    <a:pt x="240817" y="1907540"/>
                  </a:cubicBezTo>
                  <a:cubicBezTo>
                    <a:pt x="249039" y="1911350"/>
                    <a:pt x="258906" y="1916430"/>
                    <a:pt x="263839" y="1921510"/>
                  </a:cubicBezTo>
                  <a:cubicBezTo>
                    <a:pt x="267127" y="1924050"/>
                    <a:pt x="270416" y="1926590"/>
                    <a:pt x="273705" y="1927860"/>
                  </a:cubicBezTo>
                  <a:cubicBezTo>
                    <a:pt x="291793" y="1932940"/>
                    <a:pt x="301659" y="1945640"/>
                    <a:pt x="313170" y="1955800"/>
                  </a:cubicBezTo>
                  <a:cubicBezTo>
                    <a:pt x="323036" y="1964690"/>
                    <a:pt x="336191" y="1969770"/>
                    <a:pt x="350991" y="1971040"/>
                  </a:cubicBezTo>
                  <a:cubicBezTo>
                    <a:pt x="367434" y="1973580"/>
                    <a:pt x="383878" y="1974850"/>
                    <a:pt x="400322" y="1977390"/>
                  </a:cubicBezTo>
                  <a:cubicBezTo>
                    <a:pt x="406899" y="1978660"/>
                    <a:pt x="415121" y="1979930"/>
                    <a:pt x="421699" y="1982470"/>
                  </a:cubicBezTo>
                  <a:cubicBezTo>
                    <a:pt x="429920" y="1985010"/>
                    <a:pt x="438142" y="1985010"/>
                    <a:pt x="444720" y="1988820"/>
                  </a:cubicBezTo>
                  <a:cubicBezTo>
                    <a:pt x="454586" y="1995170"/>
                    <a:pt x="464452" y="1998980"/>
                    <a:pt x="477607" y="1996440"/>
                  </a:cubicBezTo>
                  <a:cubicBezTo>
                    <a:pt x="482540" y="1995170"/>
                    <a:pt x="489118" y="1997710"/>
                    <a:pt x="494051" y="1998980"/>
                  </a:cubicBezTo>
                  <a:cubicBezTo>
                    <a:pt x="495695" y="1998980"/>
                    <a:pt x="497340" y="2000250"/>
                    <a:pt x="498984" y="2000250"/>
                  </a:cubicBezTo>
                  <a:cubicBezTo>
                    <a:pt x="517072" y="2001520"/>
                    <a:pt x="533516" y="1998980"/>
                    <a:pt x="549960" y="1996440"/>
                  </a:cubicBezTo>
                  <a:cubicBezTo>
                    <a:pt x="556537" y="1995170"/>
                    <a:pt x="563115" y="1993900"/>
                    <a:pt x="569692" y="1991360"/>
                  </a:cubicBezTo>
                  <a:cubicBezTo>
                    <a:pt x="587780" y="1985010"/>
                    <a:pt x="605868" y="1978660"/>
                    <a:pt x="622312" y="1971040"/>
                  </a:cubicBezTo>
                  <a:cubicBezTo>
                    <a:pt x="633823" y="1965960"/>
                    <a:pt x="645333" y="1960880"/>
                    <a:pt x="658488" y="1965960"/>
                  </a:cubicBezTo>
                  <a:lnTo>
                    <a:pt x="665066" y="1965960"/>
                  </a:lnTo>
                  <a:cubicBezTo>
                    <a:pt x="676577" y="1965960"/>
                    <a:pt x="688087" y="1964690"/>
                    <a:pt x="697953" y="1963420"/>
                  </a:cubicBezTo>
                  <a:cubicBezTo>
                    <a:pt x="699598" y="1963420"/>
                    <a:pt x="702887" y="1963420"/>
                    <a:pt x="702887" y="1962150"/>
                  </a:cubicBezTo>
                  <a:cubicBezTo>
                    <a:pt x="707820" y="1957070"/>
                    <a:pt x="716042" y="1957070"/>
                    <a:pt x="724263" y="1955800"/>
                  </a:cubicBezTo>
                  <a:cubicBezTo>
                    <a:pt x="737418" y="1954530"/>
                    <a:pt x="750573" y="1954530"/>
                    <a:pt x="760440" y="1948180"/>
                  </a:cubicBezTo>
                  <a:cubicBezTo>
                    <a:pt x="770306" y="1943100"/>
                    <a:pt x="780172" y="1941830"/>
                    <a:pt x="791683" y="1940560"/>
                  </a:cubicBezTo>
                  <a:cubicBezTo>
                    <a:pt x="793327" y="1940560"/>
                    <a:pt x="796616" y="1939290"/>
                    <a:pt x="798260" y="1939290"/>
                  </a:cubicBezTo>
                  <a:cubicBezTo>
                    <a:pt x="806482" y="1938020"/>
                    <a:pt x="814704" y="1934210"/>
                    <a:pt x="821281" y="1935480"/>
                  </a:cubicBezTo>
                  <a:cubicBezTo>
                    <a:pt x="836081" y="1938020"/>
                    <a:pt x="842658" y="1934210"/>
                    <a:pt x="852525" y="1924050"/>
                  </a:cubicBezTo>
                  <a:cubicBezTo>
                    <a:pt x="854169" y="1921510"/>
                    <a:pt x="859102" y="1920240"/>
                    <a:pt x="862391" y="1918970"/>
                  </a:cubicBezTo>
                  <a:cubicBezTo>
                    <a:pt x="870613" y="1917700"/>
                    <a:pt x="878835" y="1918970"/>
                    <a:pt x="887056" y="1917700"/>
                  </a:cubicBezTo>
                  <a:cubicBezTo>
                    <a:pt x="891990" y="1917700"/>
                    <a:pt x="896923" y="1913890"/>
                    <a:pt x="900211" y="1913890"/>
                  </a:cubicBezTo>
                  <a:cubicBezTo>
                    <a:pt x="913366" y="1915160"/>
                    <a:pt x="928166" y="1911350"/>
                    <a:pt x="939676" y="1917700"/>
                  </a:cubicBezTo>
                  <a:cubicBezTo>
                    <a:pt x="941321" y="1918970"/>
                    <a:pt x="944609" y="1918970"/>
                    <a:pt x="947898" y="1918970"/>
                  </a:cubicBezTo>
                  <a:cubicBezTo>
                    <a:pt x="969275" y="1920240"/>
                    <a:pt x="987363" y="1925320"/>
                    <a:pt x="1002163" y="1935480"/>
                  </a:cubicBezTo>
                  <a:cubicBezTo>
                    <a:pt x="1007096" y="1939290"/>
                    <a:pt x="1013673" y="1941830"/>
                    <a:pt x="1018606" y="1944370"/>
                  </a:cubicBezTo>
                  <a:cubicBezTo>
                    <a:pt x="1023539" y="1946910"/>
                    <a:pt x="1030117" y="1946910"/>
                    <a:pt x="1035050" y="1948180"/>
                  </a:cubicBezTo>
                  <a:cubicBezTo>
                    <a:pt x="1039983" y="1949450"/>
                    <a:pt x="1043272" y="1950720"/>
                    <a:pt x="1048205" y="1950720"/>
                  </a:cubicBezTo>
                  <a:cubicBezTo>
                    <a:pt x="1056427" y="1950720"/>
                    <a:pt x="1063004" y="1953260"/>
                    <a:pt x="1067938" y="1958340"/>
                  </a:cubicBezTo>
                  <a:cubicBezTo>
                    <a:pt x="1069582" y="1959610"/>
                    <a:pt x="1071226" y="1960880"/>
                    <a:pt x="1072871" y="1963420"/>
                  </a:cubicBezTo>
                  <a:cubicBezTo>
                    <a:pt x="1071226" y="1967230"/>
                    <a:pt x="1081093" y="1977390"/>
                    <a:pt x="1087670" y="1977390"/>
                  </a:cubicBezTo>
                  <a:cubicBezTo>
                    <a:pt x="1099181" y="1977390"/>
                    <a:pt x="1110691" y="1979930"/>
                    <a:pt x="1120557" y="1986280"/>
                  </a:cubicBezTo>
                  <a:cubicBezTo>
                    <a:pt x="1122202" y="1987550"/>
                    <a:pt x="1125491" y="1987550"/>
                    <a:pt x="1128779" y="1986280"/>
                  </a:cubicBezTo>
                  <a:cubicBezTo>
                    <a:pt x="1133712" y="1985010"/>
                    <a:pt x="1137001" y="1985010"/>
                    <a:pt x="1140290" y="1988820"/>
                  </a:cubicBezTo>
                  <a:cubicBezTo>
                    <a:pt x="1141934" y="1990090"/>
                    <a:pt x="1148512" y="1990090"/>
                    <a:pt x="1151801" y="1990090"/>
                  </a:cubicBezTo>
                  <a:cubicBezTo>
                    <a:pt x="1160023" y="1990090"/>
                    <a:pt x="1169889" y="1988820"/>
                    <a:pt x="1178111" y="1990090"/>
                  </a:cubicBezTo>
                  <a:cubicBezTo>
                    <a:pt x="1192910" y="1991360"/>
                    <a:pt x="1206065" y="1992630"/>
                    <a:pt x="1220864" y="1995170"/>
                  </a:cubicBezTo>
                  <a:cubicBezTo>
                    <a:pt x="1224153" y="1995170"/>
                    <a:pt x="1227442" y="1996440"/>
                    <a:pt x="1229086" y="1997710"/>
                  </a:cubicBezTo>
                  <a:cubicBezTo>
                    <a:pt x="1232375" y="2004060"/>
                    <a:pt x="1240597" y="2004060"/>
                    <a:pt x="1245530" y="2005330"/>
                  </a:cubicBezTo>
                  <a:cubicBezTo>
                    <a:pt x="1250463" y="2006600"/>
                    <a:pt x="1257041" y="2007870"/>
                    <a:pt x="1260329" y="2007870"/>
                  </a:cubicBezTo>
                  <a:cubicBezTo>
                    <a:pt x="1261974" y="2006600"/>
                    <a:pt x="1265262" y="2005330"/>
                    <a:pt x="1268551" y="2002790"/>
                  </a:cubicBezTo>
                  <a:cubicBezTo>
                    <a:pt x="1261974" y="2002790"/>
                    <a:pt x="1258685" y="2004060"/>
                    <a:pt x="1255396" y="2004060"/>
                  </a:cubicBezTo>
                  <a:cubicBezTo>
                    <a:pt x="1261974" y="1997710"/>
                    <a:pt x="1268551" y="1996440"/>
                    <a:pt x="1276773" y="2000250"/>
                  </a:cubicBezTo>
                  <a:cubicBezTo>
                    <a:pt x="1286639" y="2006600"/>
                    <a:pt x="1294861" y="2006600"/>
                    <a:pt x="1306372" y="2000250"/>
                  </a:cubicBezTo>
                  <a:lnTo>
                    <a:pt x="1316238" y="1996440"/>
                  </a:lnTo>
                  <a:lnTo>
                    <a:pt x="1316238" y="1990090"/>
                  </a:lnTo>
                  <a:cubicBezTo>
                    <a:pt x="1321171" y="1991360"/>
                    <a:pt x="1326104" y="1993900"/>
                    <a:pt x="1329393" y="1993900"/>
                  </a:cubicBezTo>
                  <a:cubicBezTo>
                    <a:pt x="1339259" y="1990090"/>
                    <a:pt x="1349125" y="1986280"/>
                    <a:pt x="1357347" y="1981200"/>
                  </a:cubicBezTo>
                  <a:cubicBezTo>
                    <a:pt x="1367214" y="1976120"/>
                    <a:pt x="1375435" y="1969770"/>
                    <a:pt x="1383657" y="1964690"/>
                  </a:cubicBezTo>
                  <a:cubicBezTo>
                    <a:pt x="1385302" y="1964690"/>
                    <a:pt x="1385302" y="1963420"/>
                    <a:pt x="1386946" y="1963420"/>
                  </a:cubicBezTo>
                  <a:cubicBezTo>
                    <a:pt x="1398457" y="1960880"/>
                    <a:pt x="1408323" y="1959610"/>
                    <a:pt x="1419834" y="1957070"/>
                  </a:cubicBezTo>
                  <a:cubicBezTo>
                    <a:pt x="1426411" y="1955800"/>
                    <a:pt x="1431344" y="1953260"/>
                    <a:pt x="1437922" y="1951990"/>
                  </a:cubicBezTo>
                  <a:cubicBezTo>
                    <a:pt x="1442855" y="1950720"/>
                    <a:pt x="1446144" y="1950720"/>
                    <a:pt x="1451077" y="1949450"/>
                  </a:cubicBezTo>
                  <a:lnTo>
                    <a:pt x="1467520" y="1949450"/>
                  </a:lnTo>
                  <a:cubicBezTo>
                    <a:pt x="1470809" y="1949450"/>
                    <a:pt x="1475742" y="1949450"/>
                    <a:pt x="1479031" y="1948180"/>
                  </a:cubicBezTo>
                  <a:cubicBezTo>
                    <a:pt x="1480675" y="1945640"/>
                    <a:pt x="1483964" y="1941830"/>
                    <a:pt x="1485609" y="1941830"/>
                  </a:cubicBezTo>
                  <a:cubicBezTo>
                    <a:pt x="1490542" y="1941830"/>
                    <a:pt x="1493830" y="1944370"/>
                    <a:pt x="1498763" y="1945640"/>
                  </a:cubicBezTo>
                  <a:cubicBezTo>
                    <a:pt x="1500408" y="1945640"/>
                    <a:pt x="1500408" y="1946910"/>
                    <a:pt x="1500408" y="1948180"/>
                  </a:cubicBezTo>
                  <a:cubicBezTo>
                    <a:pt x="1506985" y="1953260"/>
                    <a:pt x="1511918" y="1959610"/>
                    <a:pt x="1518496" y="1964690"/>
                  </a:cubicBezTo>
                  <a:cubicBezTo>
                    <a:pt x="1526718" y="1971040"/>
                    <a:pt x="1534940" y="1971040"/>
                    <a:pt x="1539873" y="1967230"/>
                  </a:cubicBezTo>
                  <a:cubicBezTo>
                    <a:pt x="1548095" y="1962150"/>
                    <a:pt x="1554672" y="1958340"/>
                    <a:pt x="1566183" y="1960880"/>
                  </a:cubicBezTo>
                  <a:cubicBezTo>
                    <a:pt x="1567827" y="1960880"/>
                    <a:pt x="1571116" y="1962150"/>
                    <a:pt x="1572760" y="1960880"/>
                  </a:cubicBezTo>
                  <a:cubicBezTo>
                    <a:pt x="1580982" y="1958340"/>
                    <a:pt x="1590849" y="1955800"/>
                    <a:pt x="1599070" y="1951990"/>
                  </a:cubicBezTo>
                  <a:cubicBezTo>
                    <a:pt x="1604003" y="1950720"/>
                    <a:pt x="1610581" y="1950720"/>
                    <a:pt x="1612225" y="1948180"/>
                  </a:cubicBezTo>
                  <a:cubicBezTo>
                    <a:pt x="1617158" y="1940560"/>
                    <a:pt x="1625380" y="1936750"/>
                    <a:pt x="1633602" y="1931670"/>
                  </a:cubicBezTo>
                  <a:cubicBezTo>
                    <a:pt x="1638535" y="1927860"/>
                    <a:pt x="1643468" y="1922780"/>
                    <a:pt x="1648402" y="1921510"/>
                  </a:cubicBezTo>
                  <a:cubicBezTo>
                    <a:pt x="1659912" y="1918970"/>
                    <a:pt x="1668134" y="1911350"/>
                    <a:pt x="1678000" y="1906270"/>
                  </a:cubicBezTo>
                  <a:cubicBezTo>
                    <a:pt x="1686222" y="1902460"/>
                    <a:pt x="1691155" y="1894840"/>
                    <a:pt x="1699377" y="1893570"/>
                  </a:cubicBezTo>
                  <a:cubicBezTo>
                    <a:pt x="1712532" y="1891030"/>
                    <a:pt x="1722398" y="1884680"/>
                    <a:pt x="1733909" y="1878330"/>
                  </a:cubicBezTo>
                  <a:cubicBezTo>
                    <a:pt x="1740486" y="1874520"/>
                    <a:pt x="1748708" y="1871980"/>
                    <a:pt x="1756930" y="1873250"/>
                  </a:cubicBezTo>
                  <a:cubicBezTo>
                    <a:pt x="1761863" y="1874520"/>
                    <a:pt x="1768441" y="1873250"/>
                    <a:pt x="1771730" y="1871980"/>
                  </a:cubicBezTo>
                  <a:cubicBezTo>
                    <a:pt x="1778307" y="1869440"/>
                    <a:pt x="1784885" y="1865630"/>
                    <a:pt x="1791462" y="1863090"/>
                  </a:cubicBezTo>
                  <a:cubicBezTo>
                    <a:pt x="1796395" y="1860550"/>
                    <a:pt x="1801328" y="1858010"/>
                    <a:pt x="1806262" y="1858010"/>
                  </a:cubicBezTo>
                  <a:cubicBezTo>
                    <a:pt x="1822705" y="1856740"/>
                    <a:pt x="1835860" y="1854200"/>
                    <a:pt x="1844082" y="1841500"/>
                  </a:cubicBezTo>
                  <a:cubicBezTo>
                    <a:pt x="1847371" y="1836420"/>
                    <a:pt x="1863815" y="1830070"/>
                    <a:pt x="1870392" y="1832610"/>
                  </a:cubicBezTo>
                  <a:cubicBezTo>
                    <a:pt x="1881903" y="1836420"/>
                    <a:pt x="1890124" y="1833880"/>
                    <a:pt x="1896702" y="1826260"/>
                  </a:cubicBezTo>
                  <a:cubicBezTo>
                    <a:pt x="1901635" y="1822450"/>
                    <a:pt x="1908212" y="1823720"/>
                    <a:pt x="1913146" y="1826260"/>
                  </a:cubicBezTo>
                  <a:cubicBezTo>
                    <a:pt x="1916434" y="1828800"/>
                    <a:pt x="1919723" y="1830070"/>
                    <a:pt x="1923012" y="1830070"/>
                  </a:cubicBezTo>
                  <a:cubicBezTo>
                    <a:pt x="1934523" y="1831340"/>
                    <a:pt x="1947678" y="1830070"/>
                    <a:pt x="1959188" y="1831340"/>
                  </a:cubicBezTo>
                  <a:cubicBezTo>
                    <a:pt x="1969055" y="1832610"/>
                    <a:pt x="1978921" y="1830070"/>
                    <a:pt x="1985498" y="1824990"/>
                  </a:cubicBezTo>
                  <a:cubicBezTo>
                    <a:pt x="1992076" y="1819910"/>
                    <a:pt x="1997009" y="1819910"/>
                    <a:pt x="2006875" y="1822450"/>
                  </a:cubicBezTo>
                  <a:cubicBezTo>
                    <a:pt x="2015097" y="1824990"/>
                    <a:pt x="2021674" y="1831340"/>
                    <a:pt x="2033185" y="1830070"/>
                  </a:cubicBezTo>
                  <a:cubicBezTo>
                    <a:pt x="2043051" y="1828800"/>
                    <a:pt x="2054562" y="1832610"/>
                    <a:pt x="2066072" y="1828800"/>
                  </a:cubicBezTo>
                  <a:lnTo>
                    <a:pt x="2072650" y="1828800"/>
                  </a:lnTo>
                  <a:cubicBezTo>
                    <a:pt x="2082516" y="1831340"/>
                    <a:pt x="2092382" y="1832610"/>
                    <a:pt x="2100604" y="1838960"/>
                  </a:cubicBezTo>
                  <a:cubicBezTo>
                    <a:pt x="2110470" y="1845310"/>
                    <a:pt x="2112115" y="1798320"/>
                    <a:pt x="2121981" y="1803400"/>
                  </a:cubicBezTo>
                  <a:cubicBezTo>
                    <a:pt x="2136781" y="1811020"/>
                    <a:pt x="2133492" y="1803400"/>
                    <a:pt x="2148291" y="1809750"/>
                  </a:cubicBezTo>
                  <a:cubicBezTo>
                    <a:pt x="2159802" y="1813560"/>
                    <a:pt x="2154869" y="1799590"/>
                    <a:pt x="2168024" y="1802130"/>
                  </a:cubicBezTo>
                  <a:cubicBezTo>
                    <a:pt x="2169668" y="1802130"/>
                    <a:pt x="2189401" y="1812290"/>
                    <a:pt x="2189401" y="1811020"/>
                  </a:cubicBezTo>
                  <a:cubicBezTo>
                    <a:pt x="2197622" y="1807210"/>
                    <a:pt x="2205844" y="1769110"/>
                    <a:pt x="2214066" y="1770380"/>
                  </a:cubicBezTo>
                  <a:cubicBezTo>
                    <a:pt x="2230510" y="1774190"/>
                    <a:pt x="2245309" y="1771650"/>
                    <a:pt x="2260109" y="1766570"/>
                  </a:cubicBezTo>
                  <a:cubicBezTo>
                    <a:pt x="2268330" y="1764030"/>
                    <a:pt x="2281485" y="1755140"/>
                    <a:pt x="2288063" y="1758950"/>
                  </a:cubicBezTo>
                  <a:cubicBezTo>
                    <a:pt x="2299573" y="1765300"/>
                    <a:pt x="2311084" y="1767840"/>
                    <a:pt x="2324239" y="1769110"/>
                  </a:cubicBezTo>
                  <a:cubicBezTo>
                    <a:pt x="2325884" y="1769110"/>
                    <a:pt x="2327528" y="1770380"/>
                    <a:pt x="2329172" y="1771650"/>
                  </a:cubicBezTo>
                  <a:cubicBezTo>
                    <a:pt x="2334105" y="1776730"/>
                    <a:pt x="2357127" y="1762760"/>
                    <a:pt x="2362060" y="1767840"/>
                  </a:cubicBezTo>
                  <a:cubicBezTo>
                    <a:pt x="2368637" y="1775460"/>
                    <a:pt x="2375215" y="1783080"/>
                    <a:pt x="2381792" y="1789430"/>
                  </a:cubicBezTo>
                  <a:cubicBezTo>
                    <a:pt x="2385081" y="1791970"/>
                    <a:pt x="2390014" y="1793240"/>
                    <a:pt x="2391659" y="1795780"/>
                  </a:cubicBezTo>
                  <a:cubicBezTo>
                    <a:pt x="2393303" y="1802130"/>
                    <a:pt x="2396592" y="1804670"/>
                    <a:pt x="2404814" y="1804670"/>
                  </a:cubicBezTo>
                  <a:cubicBezTo>
                    <a:pt x="2409747" y="1804670"/>
                    <a:pt x="2414680" y="1805940"/>
                    <a:pt x="2417969" y="1808480"/>
                  </a:cubicBezTo>
                  <a:cubicBezTo>
                    <a:pt x="2426191" y="1812290"/>
                    <a:pt x="2432768" y="1816100"/>
                    <a:pt x="2439345" y="1819910"/>
                  </a:cubicBezTo>
                  <a:cubicBezTo>
                    <a:pt x="2447567" y="1823720"/>
                    <a:pt x="2455789" y="1827530"/>
                    <a:pt x="2459078" y="1833880"/>
                  </a:cubicBezTo>
                  <a:cubicBezTo>
                    <a:pt x="2460722" y="1836420"/>
                    <a:pt x="2462367" y="1837690"/>
                    <a:pt x="2464011" y="1838960"/>
                  </a:cubicBezTo>
                  <a:cubicBezTo>
                    <a:pt x="2470588" y="1844040"/>
                    <a:pt x="2477166" y="1847850"/>
                    <a:pt x="2483744" y="1852930"/>
                  </a:cubicBezTo>
                  <a:cubicBezTo>
                    <a:pt x="2493610" y="1859280"/>
                    <a:pt x="2501831" y="1866900"/>
                    <a:pt x="2511698" y="1873250"/>
                  </a:cubicBezTo>
                  <a:cubicBezTo>
                    <a:pt x="2514987" y="1874520"/>
                    <a:pt x="2518275" y="1877060"/>
                    <a:pt x="2521564" y="1878330"/>
                  </a:cubicBezTo>
                  <a:cubicBezTo>
                    <a:pt x="2528142" y="1880870"/>
                    <a:pt x="2534719" y="1883410"/>
                    <a:pt x="2539652" y="1887220"/>
                  </a:cubicBezTo>
                  <a:cubicBezTo>
                    <a:pt x="2544585" y="1891030"/>
                    <a:pt x="2567607" y="1868170"/>
                    <a:pt x="2570895" y="1873250"/>
                  </a:cubicBezTo>
                  <a:cubicBezTo>
                    <a:pt x="2570895" y="1874520"/>
                    <a:pt x="2572540" y="1874520"/>
                    <a:pt x="2574184" y="1874520"/>
                  </a:cubicBezTo>
                  <a:cubicBezTo>
                    <a:pt x="2584050" y="1880870"/>
                    <a:pt x="2593917" y="1878330"/>
                    <a:pt x="2603783" y="1875790"/>
                  </a:cubicBezTo>
                  <a:cubicBezTo>
                    <a:pt x="2607072" y="1874520"/>
                    <a:pt x="2610360" y="1873250"/>
                    <a:pt x="2612005" y="1874520"/>
                  </a:cubicBezTo>
                  <a:cubicBezTo>
                    <a:pt x="2623515" y="1878330"/>
                    <a:pt x="2631737" y="1887220"/>
                    <a:pt x="2646536" y="1888490"/>
                  </a:cubicBezTo>
                  <a:cubicBezTo>
                    <a:pt x="2646536" y="1888490"/>
                    <a:pt x="2648181" y="1888490"/>
                    <a:pt x="2648181" y="1889760"/>
                  </a:cubicBezTo>
                  <a:cubicBezTo>
                    <a:pt x="2651470" y="1897380"/>
                    <a:pt x="2661336" y="1897380"/>
                    <a:pt x="2669558" y="1898650"/>
                  </a:cubicBezTo>
                  <a:cubicBezTo>
                    <a:pt x="2674491" y="1898650"/>
                    <a:pt x="2679424" y="1899920"/>
                    <a:pt x="2682713" y="1901190"/>
                  </a:cubicBezTo>
                  <a:cubicBezTo>
                    <a:pt x="2692579" y="1905000"/>
                    <a:pt x="2702445" y="1910080"/>
                    <a:pt x="2713956" y="1912620"/>
                  </a:cubicBezTo>
                  <a:cubicBezTo>
                    <a:pt x="2728755" y="1916430"/>
                    <a:pt x="2743555" y="1918970"/>
                    <a:pt x="2755065" y="1925320"/>
                  </a:cubicBezTo>
                  <a:cubicBezTo>
                    <a:pt x="2756710" y="1925320"/>
                    <a:pt x="2758354" y="1925320"/>
                    <a:pt x="2758354" y="1926590"/>
                  </a:cubicBezTo>
                  <a:cubicBezTo>
                    <a:pt x="2763287" y="1929130"/>
                    <a:pt x="2771509" y="1930400"/>
                    <a:pt x="2774798" y="1934210"/>
                  </a:cubicBezTo>
                  <a:cubicBezTo>
                    <a:pt x="2779731" y="1941830"/>
                    <a:pt x="2792886" y="1940560"/>
                    <a:pt x="2799463" y="1946910"/>
                  </a:cubicBezTo>
                  <a:lnTo>
                    <a:pt x="2801108" y="1946910"/>
                  </a:lnTo>
                  <a:cubicBezTo>
                    <a:pt x="2807685" y="1946910"/>
                    <a:pt x="2814263" y="1948180"/>
                    <a:pt x="2822484" y="1948180"/>
                  </a:cubicBezTo>
                  <a:cubicBezTo>
                    <a:pt x="2825773" y="1946910"/>
                    <a:pt x="2830706" y="1944370"/>
                    <a:pt x="2833995" y="1944370"/>
                  </a:cubicBezTo>
                  <a:cubicBezTo>
                    <a:pt x="2848794" y="1948180"/>
                    <a:pt x="2863594" y="1948180"/>
                    <a:pt x="2873460" y="1938020"/>
                  </a:cubicBezTo>
                  <a:cubicBezTo>
                    <a:pt x="2875104" y="1936750"/>
                    <a:pt x="2878393" y="1936750"/>
                    <a:pt x="2881682" y="1936750"/>
                  </a:cubicBezTo>
                  <a:lnTo>
                    <a:pt x="2894837" y="1936750"/>
                  </a:lnTo>
                  <a:cubicBezTo>
                    <a:pt x="2909636" y="1934210"/>
                    <a:pt x="2922791" y="1931670"/>
                    <a:pt x="2937591" y="1930400"/>
                  </a:cubicBezTo>
                  <a:cubicBezTo>
                    <a:pt x="2944168" y="1929130"/>
                    <a:pt x="2952390" y="1931670"/>
                    <a:pt x="2958968" y="1932940"/>
                  </a:cubicBezTo>
                  <a:cubicBezTo>
                    <a:pt x="2965545" y="1934210"/>
                    <a:pt x="2972123" y="1934210"/>
                    <a:pt x="2978700" y="1934210"/>
                  </a:cubicBezTo>
                  <a:cubicBezTo>
                    <a:pt x="2986922" y="1934210"/>
                    <a:pt x="2993500" y="1931670"/>
                    <a:pt x="3001721" y="1931670"/>
                  </a:cubicBezTo>
                  <a:cubicBezTo>
                    <a:pt x="3008299" y="1930400"/>
                    <a:pt x="3016521" y="1930400"/>
                    <a:pt x="3023098" y="1929130"/>
                  </a:cubicBezTo>
                  <a:cubicBezTo>
                    <a:pt x="3037897" y="1926590"/>
                    <a:pt x="3051053" y="1924050"/>
                    <a:pt x="3065852" y="1922780"/>
                  </a:cubicBezTo>
                  <a:cubicBezTo>
                    <a:pt x="3075718" y="1879600"/>
                    <a:pt x="3074074" y="1828800"/>
                    <a:pt x="3074074" y="1776730"/>
                  </a:cubicBezTo>
                  <a:close/>
                </a:path>
              </a:pathLst>
            </a:custGeom>
            <a:blipFill>
              <a:blip r:embed="rId5"/>
              <a:stretch>
                <a:fillRect t="-1003" b="-1003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79299" y="2228321"/>
            <a:ext cx="15590520" cy="2585230"/>
            <a:chOff x="0" y="0"/>
            <a:chExt cx="20787360" cy="3446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87361" cy="3446974"/>
            </a:xfrm>
            <a:custGeom>
              <a:avLst/>
              <a:gdLst/>
              <a:ahLst/>
              <a:cxnLst/>
              <a:rect l="l" t="t" r="r" b="b"/>
              <a:pathLst>
                <a:path w="20787361" h="3446974">
                  <a:moveTo>
                    <a:pt x="0" y="0"/>
                  </a:moveTo>
                  <a:lnTo>
                    <a:pt x="20787361" y="0"/>
                  </a:lnTo>
                  <a:lnTo>
                    <a:pt x="20787361" y="3446974"/>
                  </a:lnTo>
                  <a:lnTo>
                    <a:pt x="0" y="3446974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38125"/>
              <a:ext cx="20787360" cy="368509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356"/>
                </a:lnSpc>
              </a:pPr>
              <a:r>
                <a:rPr lang="en-US" sz="3899" b="1" dirty="0">
                  <a:solidFill>
                    <a:srgbClr val="2F559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Oblast 1 – </a:t>
              </a:r>
              <a:r>
                <a:rPr lang="en-US" sz="3899" b="1" dirty="0" err="1">
                  <a:solidFill>
                    <a:srgbClr val="2F559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Hodnoty</a:t>
              </a:r>
              <a:r>
                <a:rPr lang="en-US" sz="3899" b="1" dirty="0">
                  <a:solidFill>
                    <a:srgbClr val="2F559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EU</a:t>
              </a:r>
            </a:p>
            <a:p>
              <a:pPr algn="l">
                <a:lnSpc>
                  <a:spcPts val="5052"/>
                </a:lnSpc>
              </a:pP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Charter and Litigation (</a:t>
              </a:r>
              <a:r>
                <a:rPr lang="cs-CZ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Listina základních práv</a:t>
              </a: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EU)</a:t>
              </a:r>
              <a:r>
                <a:rPr lang="en-US" sz="3099" b="1" dirty="0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– </a:t>
              </a:r>
              <a:r>
                <a:rPr lang="en-US" sz="3099" dirty="0" err="1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květen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2026 + 2027</a:t>
              </a:r>
            </a:p>
            <a:p>
              <a:pPr algn="l">
                <a:lnSpc>
                  <a:spcPts val="5052"/>
                </a:lnSpc>
              </a:pP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Union Values (</a:t>
              </a:r>
              <a:r>
                <a:rPr lang="en-US" sz="3099" b="1" dirty="0" err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Hodnoty</a:t>
              </a: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99" b="1" dirty="0" err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Unie</a:t>
              </a: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)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– </a:t>
              </a:r>
              <a:r>
                <a:rPr lang="en-US" sz="3099" dirty="0" err="1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říjen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2026</a:t>
              </a:r>
            </a:p>
            <a:p>
              <a:pPr algn="l">
                <a:lnSpc>
                  <a:spcPts val="3347"/>
                </a:lnSpc>
              </a:pPr>
              <a:endParaRPr lang="en-US" sz="3099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48740" y="407137"/>
            <a:ext cx="15590520" cy="1194055"/>
            <a:chOff x="0" y="0"/>
            <a:chExt cx="20787360" cy="15920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87361" cy="1592074"/>
            </a:xfrm>
            <a:custGeom>
              <a:avLst/>
              <a:gdLst/>
              <a:ahLst/>
              <a:cxnLst/>
              <a:rect l="l" t="t" r="r" b="b"/>
              <a:pathLst>
                <a:path w="20787361" h="1592074">
                  <a:moveTo>
                    <a:pt x="0" y="0"/>
                  </a:moveTo>
                  <a:lnTo>
                    <a:pt x="20787361" y="0"/>
                  </a:lnTo>
                  <a:lnTo>
                    <a:pt x="20787361" y="1592074"/>
                  </a:lnTo>
                  <a:lnTo>
                    <a:pt x="0" y="1592074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20787360" cy="173494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291"/>
                </a:lnSpc>
              </a:pPr>
              <a:r>
                <a:rPr lang="en-US" sz="4898" b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AKTUÁLNÍ A PŘIPRAVOVANÉ VÝZVY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9" name="TextBox 9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79299" y="5440679"/>
            <a:ext cx="15590520" cy="3004330"/>
            <a:chOff x="0" y="0"/>
            <a:chExt cx="20787360" cy="40057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87361" cy="4005774"/>
            </a:xfrm>
            <a:custGeom>
              <a:avLst/>
              <a:gdLst/>
              <a:ahLst/>
              <a:cxnLst/>
              <a:rect l="l" t="t" r="r" b="b"/>
              <a:pathLst>
                <a:path w="20787361" h="4005774">
                  <a:moveTo>
                    <a:pt x="0" y="0"/>
                  </a:moveTo>
                  <a:lnTo>
                    <a:pt x="20787361" y="0"/>
                  </a:lnTo>
                  <a:lnTo>
                    <a:pt x="20787361" y="4005774"/>
                  </a:lnTo>
                  <a:lnTo>
                    <a:pt x="0" y="4005774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38125"/>
              <a:ext cx="20787360" cy="424389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356"/>
                </a:lnSpc>
              </a:pPr>
              <a:r>
                <a:rPr lang="en-US" sz="3899" b="1">
                  <a:solidFill>
                    <a:srgbClr val="2F559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Oblast 2 – Rovnost, práva a rovnost pohlaví</a:t>
              </a:r>
            </a:p>
            <a:p>
              <a:pPr algn="l">
                <a:lnSpc>
                  <a:spcPts val="5052"/>
                </a:lnSpc>
              </a:pPr>
              <a:r>
                <a:rPr lang="en-US" sz="3099" b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EQUAL (Rovnost) </a:t>
              </a:r>
              <a:r>
                <a:rPr lang="en-US" sz="3099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– 2027</a:t>
              </a:r>
            </a:p>
            <a:p>
              <a:pPr algn="l">
                <a:lnSpc>
                  <a:spcPts val="5052"/>
                </a:lnSpc>
              </a:pPr>
              <a:r>
                <a:rPr lang="en-US" sz="3099" b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Gender Equality (Genderová rovnost) </a:t>
              </a:r>
              <a:r>
                <a:rPr lang="en-US" sz="3099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– </a:t>
              </a:r>
              <a:r>
                <a:rPr lang="en-US" sz="3099" b="1" u="sng">
                  <a:solidFill>
                    <a:srgbClr val="114FE5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5" tooltip="https://ec.europa.eu/info/funding-tenders/opportunities/portal/screen/opportunities/calls-for-proposals?order=DESC&amp;pageNumber=1&amp;pageSize=50&amp;sortBy=startDate&amp;isExactMatch=true&amp;status=31094501,31094502,31094503&amp;frameworkProgramme=43251589&amp;callIdentifier=CERV-2026-GE"/>
                </a:rPr>
                <a:t>nyní otevřena</a:t>
              </a:r>
              <a:r>
                <a:rPr lang="en-US" sz="3099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uzávěrka 28. 4.</a:t>
              </a:r>
            </a:p>
            <a:p>
              <a:pPr algn="l">
                <a:lnSpc>
                  <a:spcPts val="3347"/>
                </a:lnSpc>
              </a:pPr>
              <a:r>
                <a:rPr lang="en-US" sz="3099" b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Antisemitism and Anti-muslim Hatred / Racism </a:t>
              </a:r>
              <a:r>
                <a:rPr lang="en-US" sz="3099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– 2027</a:t>
              </a:r>
            </a:p>
            <a:p>
              <a:pPr algn="l">
                <a:lnSpc>
                  <a:spcPts val="3347"/>
                </a:lnSpc>
              </a:pPr>
              <a:endParaRPr lang="en-US" sz="3099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14" name="Freeform 14" descr="Obsah obrázku Barevnost, kruh, Grafika, umění  Popis byl vytvořen automaticky"/>
          <p:cNvSpPr/>
          <p:nvPr/>
        </p:nvSpPr>
        <p:spPr>
          <a:xfrm>
            <a:off x="-5841461" y="831305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6272" y="1949803"/>
            <a:ext cx="17072609" cy="5116295"/>
            <a:chOff x="0" y="0"/>
            <a:chExt cx="22763479" cy="6821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63479" cy="6821726"/>
            </a:xfrm>
            <a:custGeom>
              <a:avLst/>
              <a:gdLst/>
              <a:ahLst/>
              <a:cxnLst/>
              <a:rect l="l" t="t" r="r" b="b"/>
              <a:pathLst>
                <a:path w="22763479" h="6821726">
                  <a:moveTo>
                    <a:pt x="0" y="0"/>
                  </a:moveTo>
                  <a:lnTo>
                    <a:pt x="22763479" y="0"/>
                  </a:lnTo>
                  <a:lnTo>
                    <a:pt x="22763479" y="6821726"/>
                  </a:lnTo>
                  <a:lnTo>
                    <a:pt x="0" y="6821726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38125"/>
              <a:ext cx="22763479" cy="70598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355"/>
                </a:lnSpc>
              </a:pPr>
              <a:r>
                <a:rPr lang="en-US" sz="3897" b="1" dirty="0">
                  <a:solidFill>
                    <a:srgbClr val="2F559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Oblast 3 – </a:t>
              </a:r>
              <a:r>
                <a:rPr lang="en-US" sz="3897" b="1" dirty="0" err="1">
                  <a:solidFill>
                    <a:srgbClr val="2F559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Angažovanost</a:t>
              </a:r>
              <a:r>
                <a:rPr lang="en-US" sz="3897" b="1" dirty="0">
                  <a:solidFill>
                    <a:srgbClr val="2F559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a </a:t>
              </a:r>
              <a:r>
                <a:rPr lang="en-US" sz="3897" b="1" dirty="0" err="1">
                  <a:solidFill>
                    <a:srgbClr val="2F559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účast</a:t>
              </a:r>
              <a:r>
                <a:rPr lang="en-US" sz="3897" b="1" dirty="0">
                  <a:solidFill>
                    <a:srgbClr val="2F559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897" b="1" dirty="0" err="1">
                  <a:solidFill>
                    <a:srgbClr val="2F559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občanů</a:t>
              </a:r>
              <a:endParaRPr lang="en-US" sz="3897" b="1" dirty="0">
                <a:solidFill>
                  <a:srgbClr val="2F5597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l">
                <a:lnSpc>
                  <a:spcPts val="5052"/>
                </a:lnSpc>
              </a:pP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Networks of Towns (</a:t>
              </a:r>
              <a:r>
                <a:rPr lang="en-US" sz="3099" b="1" dirty="0" err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Sítě</a:t>
              </a: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99" b="1" dirty="0" err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měst</a:t>
              </a: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)</a:t>
              </a:r>
              <a:r>
                <a:rPr lang="en-US" sz="3099" b="1" dirty="0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– </a:t>
              </a:r>
              <a:r>
                <a:rPr lang="en-US" sz="3099" b="1" u="sng" dirty="0" err="1">
                  <a:solidFill>
                    <a:srgbClr val="114FE5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2" tooltip="https://ec.europa.eu/info/funding-tenders/opportunities/portal/screen/opportunities/calls-for-proposals?order=DESC&amp;pageNumber=1&amp;pageSize=50&amp;sortBy=startDate&amp;isExactMatch=true&amp;status=31094501,31094502,31094503&amp;frameworkProgramme=43251589&amp;callIdentifier=CERV-2026-CITIZENS-CIV"/>
                </a:rPr>
                <a:t>nyní</a:t>
              </a:r>
              <a:r>
                <a:rPr lang="en-US" sz="3099" b="1" u="sng" dirty="0">
                  <a:solidFill>
                    <a:srgbClr val="114FE5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2" tooltip="https://ec.europa.eu/info/funding-tenders/opportunities/portal/screen/opportunities/calls-for-proposals?order=DESC&amp;pageNumber=1&amp;pageSize=50&amp;sortBy=startDate&amp;isExactMatch=true&amp;status=31094501,31094502,31094503&amp;frameworkProgramme=43251589&amp;callIdentifier=CERV-2026-CITIZENS-CIV"/>
                </a:rPr>
                <a:t> </a:t>
              </a:r>
              <a:r>
                <a:rPr lang="en-US" sz="3099" b="1" u="sng" dirty="0" err="1">
                  <a:solidFill>
                    <a:srgbClr val="114FE5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2" tooltip="https://ec.europa.eu/info/funding-tenders/opportunities/portal/screen/opportunities/calls-for-proposals?order=DESC&amp;pageNumber=1&amp;pageSize=50&amp;sortBy=startDate&amp;isExactMatch=true&amp;status=31094501,31094502,31094503&amp;frameworkProgramme=43251589&amp;callIdentifier=CERV-2026-CITIZENS-CIV"/>
                </a:rPr>
                <a:t>otevřena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</a:t>
              </a:r>
              <a:r>
                <a:rPr lang="en-US" sz="3099" dirty="0" err="1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uzávěrka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16. 4. + 2027</a:t>
              </a:r>
            </a:p>
            <a:p>
              <a:pPr algn="l">
                <a:lnSpc>
                  <a:spcPts val="5052"/>
                </a:lnSpc>
              </a:pP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Citizens’ Engagement (</a:t>
              </a:r>
              <a:r>
                <a:rPr lang="en-US" sz="3099" b="1" dirty="0" err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Angažovanost</a:t>
              </a: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99" b="1" dirty="0" err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občanů</a:t>
              </a: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)</a:t>
              </a:r>
              <a:r>
                <a:rPr lang="en-US" sz="3099" b="1" dirty="0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– </a:t>
              </a:r>
              <a:r>
                <a:rPr lang="en-US" sz="3099" b="1" u="sng" dirty="0" err="1">
                  <a:solidFill>
                    <a:srgbClr val="114FE5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3" tooltip="https://ec.europa.eu/info/funding-tenders/opportunities/portal/screen/opportunities/calls-for-proposals?order=DESC&amp;pageNumber=1&amp;pageSize=50&amp;sortBy=startDate&amp;isExactMatch=true&amp;status=31094501,31094502,31094503&amp;frameworkProgramme=43251589&amp;callIdentifier=CERV-2026-CITIZENS-CIV"/>
                </a:rPr>
                <a:t>nyní</a:t>
              </a:r>
              <a:r>
                <a:rPr lang="en-US" sz="3099" b="1" u="sng" dirty="0">
                  <a:solidFill>
                    <a:srgbClr val="114FE5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3" tooltip="https://ec.europa.eu/info/funding-tenders/opportunities/portal/screen/opportunities/calls-for-proposals?order=DESC&amp;pageNumber=1&amp;pageSize=50&amp;sortBy=startDate&amp;isExactMatch=true&amp;status=31094501,31094502,31094503&amp;frameworkProgramme=43251589&amp;callIdentifier=CERV-2026-CITIZENS-CIV"/>
                </a:rPr>
                <a:t> </a:t>
              </a:r>
              <a:r>
                <a:rPr lang="en-US" sz="3099" b="1" u="sng" dirty="0" err="1">
                  <a:solidFill>
                    <a:srgbClr val="114FE5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3" tooltip="https://ec.europa.eu/info/funding-tenders/opportunities/portal/screen/opportunities/calls-for-proposals?order=DESC&amp;pageNumber=1&amp;pageSize=50&amp;sortBy=startDate&amp;isExactMatch=true&amp;status=31094501,31094502,31094503&amp;frameworkProgramme=43251589&amp;callIdentifier=CERV-2026-CITIZENS-CIV"/>
                </a:rPr>
                <a:t>otevřena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</a:t>
              </a:r>
              <a:r>
                <a:rPr lang="en-US" sz="3099" dirty="0" err="1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uzávěrka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29. 4.</a:t>
              </a:r>
            </a:p>
            <a:p>
              <a:pPr algn="l">
                <a:lnSpc>
                  <a:spcPts val="5052"/>
                </a:lnSpc>
              </a:pP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European Remembrance (</a:t>
              </a:r>
              <a:r>
                <a:rPr lang="en-US" sz="3099" b="1" dirty="0" err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Evropská</a:t>
              </a: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99" b="1" dirty="0" err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paměť</a:t>
              </a: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)</a:t>
              </a:r>
              <a:r>
                <a:rPr lang="en-US" sz="3099" b="1" dirty="0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– </a:t>
              </a:r>
              <a:r>
                <a:rPr lang="en-US" sz="3099" dirty="0" err="1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červen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2026 </a:t>
              </a:r>
            </a:p>
            <a:p>
              <a:pPr algn="l">
                <a:lnSpc>
                  <a:spcPts val="5052"/>
                </a:lnSpc>
              </a:pP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Town Twinning (</a:t>
              </a:r>
              <a:r>
                <a:rPr lang="en-US" sz="3099" b="1" dirty="0" err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Partnerství</a:t>
              </a: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99" b="1" dirty="0" err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měst</a:t>
              </a:r>
              <a:r>
                <a:rPr lang="en-US" sz="3099" b="1" dirty="0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) 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– </a:t>
              </a:r>
              <a:r>
                <a:rPr lang="en-US" sz="3099" dirty="0" err="1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duben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/</a:t>
              </a:r>
              <a:r>
                <a:rPr lang="en-US" sz="3099" dirty="0" err="1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květen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2026 </a:t>
              </a:r>
            </a:p>
            <a:p>
              <a:pPr algn="l">
                <a:lnSpc>
                  <a:spcPts val="5052"/>
                </a:lnSpc>
              </a:pPr>
              <a:r>
                <a:rPr lang="en-US" sz="3099" b="1" dirty="0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Rights of the Child (</a:t>
              </a:r>
              <a:r>
                <a:rPr lang="en-US" sz="3099" b="1" dirty="0" err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Práva</a:t>
              </a:r>
              <a:r>
                <a:rPr lang="en-US" sz="3099" b="1" dirty="0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3099" b="1" dirty="0" err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dítěte</a:t>
              </a:r>
              <a:r>
                <a:rPr lang="en-US" sz="3099" b="1" dirty="0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) </a:t>
              </a:r>
              <a:r>
                <a:rPr lang="en-US" sz="3099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– 2027</a:t>
              </a:r>
            </a:p>
            <a:p>
              <a:pPr algn="l">
                <a:lnSpc>
                  <a:spcPts val="3980"/>
                </a:lnSpc>
              </a:pPr>
              <a:endParaRPr lang="en-US" sz="3099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l">
                <a:lnSpc>
                  <a:spcPts val="5037"/>
                </a:lnSpc>
              </a:pPr>
              <a:endParaRPr lang="en-US" sz="3099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48740" y="407137"/>
            <a:ext cx="15590520" cy="1194055"/>
            <a:chOff x="0" y="0"/>
            <a:chExt cx="20787360" cy="15920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87361" cy="1592074"/>
            </a:xfrm>
            <a:custGeom>
              <a:avLst/>
              <a:gdLst/>
              <a:ahLst/>
              <a:cxnLst/>
              <a:rect l="l" t="t" r="r" b="b"/>
              <a:pathLst>
                <a:path w="20787361" h="1592074">
                  <a:moveTo>
                    <a:pt x="0" y="0"/>
                  </a:moveTo>
                  <a:lnTo>
                    <a:pt x="20787361" y="0"/>
                  </a:lnTo>
                  <a:lnTo>
                    <a:pt x="20787361" y="1592074"/>
                  </a:lnTo>
                  <a:lnTo>
                    <a:pt x="0" y="1592074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20787360" cy="173494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291"/>
                </a:lnSpc>
              </a:pPr>
              <a:r>
                <a:rPr lang="en-US" sz="4898" b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AKTUÁLNÍ A PŘIPRAVOVANÉ VÝZVY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9" name="TextBox 9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126272" y="6954735"/>
            <a:ext cx="15590520" cy="1947055"/>
            <a:chOff x="0" y="0"/>
            <a:chExt cx="20787360" cy="25960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87361" cy="2596074"/>
            </a:xfrm>
            <a:custGeom>
              <a:avLst/>
              <a:gdLst/>
              <a:ahLst/>
              <a:cxnLst/>
              <a:rect l="l" t="t" r="r" b="b"/>
              <a:pathLst>
                <a:path w="20787361" h="2596074">
                  <a:moveTo>
                    <a:pt x="0" y="0"/>
                  </a:moveTo>
                  <a:lnTo>
                    <a:pt x="20787361" y="0"/>
                  </a:lnTo>
                  <a:lnTo>
                    <a:pt x="20787361" y="2596074"/>
                  </a:lnTo>
                  <a:lnTo>
                    <a:pt x="0" y="2596074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38125"/>
              <a:ext cx="20787360" cy="283419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356"/>
                </a:lnSpc>
              </a:pPr>
              <a:r>
                <a:rPr lang="en-US" sz="3899" b="1">
                  <a:solidFill>
                    <a:srgbClr val="2F559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Oblast 4 – DAPHNE </a:t>
              </a:r>
            </a:p>
            <a:p>
              <a:pPr algn="l">
                <a:lnSpc>
                  <a:spcPts val="5052"/>
                </a:lnSpc>
              </a:pPr>
              <a:r>
                <a:rPr lang="en-US" sz="3099" b="1">
                  <a:solidFill>
                    <a:srgbClr val="E46C0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DAPHNE </a:t>
              </a:r>
              <a:r>
                <a:rPr lang="en-US" sz="3099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– květen 2026 + 2027</a:t>
              </a:r>
            </a:p>
            <a:p>
              <a:pPr algn="l">
                <a:lnSpc>
                  <a:spcPts val="3347"/>
                </a:lnSpc>
              </a:pPr>
              <a:endParaRPr lang="en-US" sz="3099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14" name="Freeform 14" descr="Obsah obrázku Barevnost, kruh, Grafika, umění  Popis byl vytvořen automaticky"/>
          <p:cNvSpPr/>
          <p:nvPr/>
        </p:nvSpPr>
        <p:spPr>
          <a:xfrm>
            <a:off x="-5841461" y="831305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3" name="TextBox 3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6" name="TextBox 6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8740" y="431672"/>
            <a:ext cx="15590520" cy="1194055"/>
            <a:chOff x="0" y="0"/>
            <a:chExt cx="20787360" cy="15920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87361" cy="1592074"/>
            </a:xfrm>
            <a:custGeom>
              <a:avLst/>
              <a:gdLst/>
              <a:ahLst/>
              <a:cxnLst/>
              <a:rect l="l" t="t" r="r" b="b"/>
              <a:pathLst>
                <a:path w="20787361" h="1592074">
                  <a:moveTo>
                    <a:pt x="0" y="0"/>
                  </a:moveTo>
                  <a:lnTo>
                    <a:pt x="20787361" y="0"/>
                  </a:lnTo>
                  <a:lnTo>
                    <a:pt x="20787361" y="1592074"/>
                  </a:lnTo>
                  <a:lnTo>
                    <a:pt x="0" y="1592074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42875"/>
              <a:ext cx="20787360" cy="173494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291"/>
                </a:lnSpc>
              </a:pPr>
              <a:r>
                <a:rPr lang="en-US" sz="4898" b="1">
                  <a:solidFill>
                    <a:srgbClr val="454545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AKTUÁLNÍ A PŘIPRAVOVANÉ VÝZVY</a:t>
              </a:r>
            </a:p>
          </p:txBody>
        </p:sp>
      </p:grpSp>
      <p:sp>
        <p:nvSpPr>
          <p:cNvPr id="11" name="Freeform 11" descr="Obsah obrázku Barevnost, kruh, Grafika, umění  Popis byl vytvořen automaticky"/>
          <p:cNvSpPr/>
          <p:nvPr/>
        </p:nvSpPr>
        <p:spPr>
          <a:xfrm>
            <a:off x="-5813545" y="79746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TextBox 12"/>
          <p:cNvSpPr txBox="1"/>
          <p:nvPr/>
        </p:nvSpPr>
        <p:spPr>
          <a:xfrm>
            <a:off x="2416055" y="2284123"/>
            <a:ext cx="14843245" cy="689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7"/>
              </a:lnSpc>
              <a:spcBef>
                <a:spcPct val="0"/>
              </a:spcBef>
            </a:pPr>
            <a:endParaRPr/>
          </a:p>
          <a:p>
            <a:pPr marL="777234" lvl="1" indent="-388617" algn="l">
              <a:lnSpc>
                <a:spcPts val="3887"/>
              </a:lnSpc>
              <a:spcBef>
                <a:spcPct val="0"/>
              </a:spcBef>
              <a:buFont typeface="Arial"/>
              <a:buChar char="•"/>
            </a:pPr>
            <a:r>
              <a:rPr lang="en-US" sz="3599" u="none" strike="noStrike" spc="32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pracovní program na r. 2026–2027 a harmonogram výzev na r. 2026 byly schváleny v prosinci 2025</a:t>
            </a:r>
          </a:p>
          <a:p>
            <a:pPr algn="l">
              <a:lnSpc>
                <a:spcPts val="3887"/>
              </a:lnSpc>
              <a:spcBef>
                <a:spcPct val="0"/>
              </a:spcBef>
            </a:pPr>
            <a:endParaRPr lang="en-US" sz="3599" u="none" strike="noStrike" spc="32">
              <a:solidFill>
                <a:srgbClr val="373737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887"/>
              </a:lnSpc>
              <a:spcBef>
                <a:spcPct val="0"/>
              </a:spcBef>
            </a:pPr>
            <a:r>
              <a:rPr lang="en-US" sz="3599" u="none" strike="noStrike" spc="32">
                <a:solidFill>
                  <a:srgbClr val="003399"/>
                </a:solidFill>
                <a:latin typeface="Calibri (MS)"/>
                <a:ea typeface="Calibri (MS)"/>
                <a:cs typeface="Calibri (MS)"/>
                <a:sym typeface="Calibri (MS)"/>
              </a:rPr>
              <a:t>      </a:t>
            </a:r>
            <a:r>
              <a:rPr lang="en-US" sz="3599" b="1" u="none" strike="noStrike" spc="32">
                <a:solidFill>
                  <a:srgbClr val="00339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Aktuální informace o otevřených a připravovaných výzvách:</a:t>
            </a:r>
          </a:p>
          <a:p>
            <a:pPr algn="l">
              <a:lnSpc>
                <a:spcPts val="3887"/>
              </a:lnSpc>
              <a:spcBef>
                <a:spcPct val="0"/>
              </a:spcBef>
            </a:pPr>
            <a:endParaRPr lang="en-US" sz="3599" b="1" u="none" strike="noStrike" spc="32">
              <a:solidFill>
                <a:srgbClr val="003399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3887"/>
              </a:lnSpc>
            </a:pPr>
            <a:endParaRPr lang="en-US" sz="3599" b="1" u="none" strike="noStrike" spc="32">
              <a:solidFill>
                <a:srgbClr val="003399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3887"/>
              </a:lnSpc>
            </a:pPr>
            <a:r>
              <a:rPr lang="en-US" sz="3599" strike="noStrike" spc="32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                             </a:t>
            </a:r>
            <a:r>
              <a:rPr lang="en-US" sz="3599" b="1" u="sng" strike="noStrike" spc="32">
                <a:solidFill>
                  <a:srgbClr val="10A04B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5" tooltip="https://tvorimevropu.cz/ja-a-eu/cerv/aktualni-vyzvy/"/>
              </a:rPr>
              <a:t>Webové stránky programu CERV</a:t>
            </a:r>
          </a:p>
          <a:p>
            <a:pPr algn="l">
              <a:lnSpc>
                <a:spcPts val="3887"/>
              </a:lnSpc>
            </a:pPr>
            <a:r>
              <a:rPr lang="en-US" sz="3599" strike="noStrike" spc="32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                             </a:t>
            </a:r>
            <a:r>
              <a:rPr lang="en-US" sz="3599" b="1" u="sng" strike="noStrike" spc="32">
                <a:solidFill>
                  <a:srgbClr val="10A04B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 tooltip="https://ec.europa.eu/info/funding-tenders/opportunities/portal/screen/opportunities/calls-for-proposals?order=DESC&amp;pageNumber=1&amp;pageSize=50&amp;sortBy=startDate&amp;isExactMatch=true&amp;status=31094501,31094502&amp;frameworkProgramme=43251589"/>
              </a:rPr>
              <a:t>Funding &amp; Tenders portal</a:t>
            </a:r>
          </a:p>
          <a:p>
            <a:pPr algn="l">
              <a:lnSpc>
                <a:spcPts val="3887"/>
              </a:lnSpc>
            </a:pPr>
            <a:r>
              <a:rPr lang="en-US" sz="3599" b="1" strike="noStrike" spc="32">
                <a:solidFill>
                  <a:srgbClr val="10A04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         </a:t>
            </a:r>
            <a:r>
              <a:rPr lang="en-US" sz="3599" b="1" u="sng" strike="noStrike" spc="32">
                <a:solidFill>
                  <a:srgbClr val="10A04B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7" tooltip="https://commission.europa.eu/document/download/1f0d875e-c3b4-4933-ac09-de44ae1c4e20_en?filename=Calls%20for%20proposal%20CERV%202026_indicative%20planning.pdf"/>
              </a:rPr>
              <a:t>Harmonogram výzev na r. 2026</a:t>
            </a:r>
          </a:p>
          <a:p>
            <a:pPr algn="l">
              <a:lnSpc>
                <a:spcPts val="3887"/>
              </a:lnSpc>
              <a:spcBef>
                <a:spcPct val="0"/>
              </a:spcBef>
            </a:pPr>
            <a:endParaRPr lang="en-US" sz="3599" b="1" u="sng" strike="noStrike" spc="32">
              <a:solidFill>
                <a:srgbClr val="10A04B"/>
              </a:solidFill>
              <a:latin typeface="Calibri (MS) Bold"/>
              <a:ea typeface="Calibri (MS) Bold"/>
              <a:cs typeface="Calibri (MS) Bold"/>
              <a:sym typeface="Calibri (MS) Bold"/>
              <a:hlinkClick r:id="rId7" tooltip="https://commission.europa.eu/document/download/1f0d875e-c3b4-4933-ac09-de44ae1c4e20_en?filename=Calls%20for%20proposal%20CERV%202026_indicative%20planning.pdf"/>
            </a:endParaRPr>
          </a:p>
          <a:p>
            <a:pPr algn="l">
              <a:lnSpc>
                <a:spcPts val="3887"/>
              </a:lnSpc>
              <a:spcBef>
                <a:spcPct val="0"/>
              </a:spcBef>
            </a:pPr>
            <a:endParaRPr lang="en-US" sz="3599" b="1" u="sng" strike="noStrike" spc="32">
              <a:solidFill>
                <a:srgbClr val="10A04B"/>
              </a:solidFill>
              <a:latin typeface="Calibri (MS) Bold"/>
              <a:ea typeface="Calibri (MS) Bold"/>
              <a:cs typeface="Calibri (MS) Bold"/>
              <a:sym typeface="Calibri (MS) Bold"/>
              <a:hlinkClick r:id="rId7" tooltip="https://commission.europa.eu/document/download/1f0d875e-c3b4-4933-ac09-de44ae1c4e20_en?filename=Calls%20for%20proposal%20CERV%202026_indicative%20planning.pdf"/>
            </a:endParaRPr>
          </a:p>
          <a:p>
            <a:pPr algn="l">
              <a:lnSpc>
                <a:spcPts val="3887"/>
              </a:lnSpc>
              <a:spcBef>
                <a:spcPct val="0"/>
              </a:spcBef>
            </a:pPr>
            <a:endParaRPr lang="en-US" sz="3599" b="1" u="sng" strike="noStrike" spc="32">
              <a:solidFill>
                <a:srgbClr val="10A04B"/>
              </a:solidFill>
              <a:latin typeface="Calibri (MS) Bold"/>
              <a:ea typeface="Calibri (MS) Bold"/>
              <a:cs typeface="Calibri (MS) Bold"/>
              <a:sym typeface="Calibri (MS) Bold"/>
              <a:hlinkClick r:id="rId7" tooltip="https://commission.europa.eu/document/download/1f0d875e-c3b4-4933-ac09-de44ae1c4e20_en?filename=Calls%20for%20proposal%20CERV%202026_indicative%20planning.pdf"/>
            </a:endParaRPr>
          </a:p>
          <a:p>
            <a:pPr algn="l">
              <a:lnSpc>
                <a:spcPts val="3888"/>
              </a:lnSpc>
              <a:spcBef>
                <a:spcPct val="0"/>
              </a:spcBef>
            </a:pPr>
            <a:endParaRPr lang="en-US" sz="3599" b="1" u="sng" strike="noStrike" spc="32">
              <a:solidFill>
                <a:srgbClr val="10A04B"/>
              </a:solidFill>
              <a:latin typeface="Calibri (MS) Bold"/>
              <a:ea typeface="Calibri (MS) Bold"/>
              <a:cs typeface="Calibri (MS) Bold"/>
              <a:sym typeface="Calibri (MS) Bold"/>
              <a:hlinkClick r:id="rId7" tooltip="https://commission.europa.eu/document/download/1f0d875e-c3b4-4933-ac09-de44ae1c4e20_en?filename=Calls%20for%20proposal%20CERV%202026_indicative%20planning.pdf"/>
            </a:endParaRPr>
          </a:p>
        </p:txBody>
      </p:sp>
      <p:sp>
        <p:nvSpPr>
          <p:cNvPr id="13" name="Freeform 13"/>
          <p:cNvSpPr/>
          <p:nvPr/>
        </p:nvSpPr>
        <p:spPr>
          <a:xfrm rot="200346">
            <a:off x="3662815" y="5049892"/>
            <a:ext cx="1534746" cy="1416689"/>
          </a:xfrm>
          <a:custGeom>
            <a:avLst/>
            <a:gdLst/>
            <a:ahLst/>
            <a:cxnLst/>
            <a:rect l="l" t="t" r="r" b="b"/>
            <a:pathLst>
              <a:path w="1534746" h="1416689">
                <a:moveTo>
                  <a:pt x="0" y="0"/>
                </a:moveTo>
                <a:lnTo>
                  <a:pt x="1534747" y="0"/>
                </a:lnTo>
                <a:lnTo>
                  <a:pt x="1534747" y="1416689"/>
                </a:lnTo>
                <a:lnTo>
                  <a:pt x="0" y="14166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3" name="TextBox 3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82087" y="2291848"/>
            <a:ext cx="5405913" cy="5703304"/>
            <a:chOff x="0" y="0"/>
            <a:chExt cx="2077720" cy="2192020"/>
          </a:xfrm>
        </p:grpSpPr>
        <p:sp>
          <p:nvSpPr>
            <p:cNvPr id="6" name="Freeform 6"/>
            <p:cNvSpPr/>
            <p:nvPr/>
          </p:nvSpPr>
          <p:spPr>
            <a:xfrm>
              <a:off x="-526" y="-1637"/>
              <a:ext cx="2078246" cy="2191971"/>
            </a:xfrm>
            <a:custGeom>
              <a:avLst/>
              <a:gdLst/>
              <a:ahLst/>
              <a:cxnLst/>
              <a:rect l="l" t="t" r="r" b="b"/>
              <a:pathLst>
                <a:path w="2078246" h="2191971">
                  <a:moveTo>
                    <a:pt x="2078246" y="394067"/>
                  </a:moveTo>
                  <a:cubicBezTo>
                    <a:pt x="2076976" y="394067"/>
                    <a:pt x="2075706" y="394067"/>
                    <a:pt x="2074436" y="392797"/>
                  </a:cubicBezTo>
                  <a:cubicBezTo>
                    <a:pt x="2068086" y="391527"/>
                    <a:pt x="2060466" y="392797"/>
                    <a:pt x="2056656" y="386447"/>
                  </a:cubicBezTo>
                  <a:cubicBezTo>
                    <a:pt x="2055386" y="383907"/>
                    <a:pt x="2051576" y="381367"/>
                    <a:pt x="2049036" y="380097"/>
                  </a:cubicBezTo>
                  <a:cubicBezTo>
                    <a:pt x="2043956" y="375017"/>
                    <a:pt x="2037606" y="369937"/>
                    <a:pt x="2031256" y="364857"/>
                  </a:cubicBezTo>
                  <a:lnTo>
                    <a:pt x="2019826" y="353427"/>
                  </a:lnTo>
                  <a:cubicBezTo>
                    <a:pt x="2018556" y="352157"/>
                    <a:pt x="2018556" y="350887"/>
                    <a:pt x="2018556" y="349617"/>
                  </a:cubicBezTo>
                  <a:cubicBezTo>
                    <a:pt x="2016016" y="347077"/>
                    <a:pt x="2012206" y="344537"/>
                    <a:pt x="2008396" y="344537"/>
                  </a:cubicBezTo>
                  <a:cubicBezTo>
                    <a:pt x="2002046" y="343267"/>
                    <a:pt x="1995696" y="343267"/>
                    <a:pt x="1989346" y="341997"/>
                  </a:cubicBezTo>
                  <a:lnTo>
                    <a:pt x="1984266" y="341997"/>
                  </a:lnTo>
                  <a:cubicBezTo>
                    <a:pt x="1977916" y="339457"/>
                    <a:pt x="1972836" y="338187"/>
                    <a:pt x="1966486" y="339457"/>
                  </a:cubicBezTo>
                  <a:cubicBezTo>
                    <a:pt x="1963946" y="339457"/>
                    <a:pt x="1961406" y="339457"/>
                    <a:pt x="1960136" y="336917"/>
                  </a:cubicBezTo>
                  <a:cubicBezTo>
                    <a:pt x="1958866" y="334377"/>
                    <a:pt x="1956326" y="333107"/>
                    <a:pt x="1955056" y="331837"/>
                  </a:cubicBezTo>
                  <a:cubicBezTo>
                    <a:pt x="1952516" y="329297"/>
                    <a:pt x="1948706" y="328027"/>
                    <a:pt x="1946166" y="326757"/>
                  </a:cubicBezTo>
                  <a:cubicBezTo>
                    <a:pt x="1941086" y="322947"/>
                    <a:pt x="1937276" y="319137"/>
                    <a:pt x="1930926" y="319137"/>
                  </a:cubicBezTo>
                  <a:cubicBezTo>
                    <a:pt x="1925846" y="319137"/>
                    <a:pt x="1920766" y="317867"/>
                    <a:pt x="1915686" y="316597"/>
                  </a:cubicBezTo>
                  <a:cubicBezTo>
                    <a:pt x="1914416" y="316597"/>
                    <a:pt x="1914416" y="316597"/>
                    <a:pt x="1914416" y="315327"/>
                  </a:cubicBezTo>
                  <a:cubicBezTo>
                    <a:pt x="1910606" y="310247"/>
                    <a:pt x="1904256" y="308977"/>
                    <a:pt x="1897906" y="308977"/>
                  </a:cubicBezTo>
                  <a:cubicBezTo>
                    <a:pt x="1895366" y="308977"/>
                    <a:pt x="1892826" y="307707"/>
                    <a:pt x="1892826" y="306437"/>
                  </a:cubicBezTo>
                  <a:cubicBezTo>
                    <a:pt x="1891556" y="302627"/>
                    <a:pt x="1889016" y="301357"/>
                    <a:pt x="1886476" y="301357"/>
                  </a:cubicBezTo>
                  <a:cubicBezTo>
                    <a:pt x="1882666" y="301357"/>
                    <a:pt x="1878856" y="300087"/>
                    <a:pt x="1876316" y="301357"/>
                  </a:cubicBezTo>
                  <a:cubicBezTo>
                    <a:pt x="1866156" y="305167"/>
                    <a:pt x="1858536" y="297547"/>
                    <a:pt x="1849646" y="296277"/>
                  </a:cubicBezTo>
                  <a:lnTo>
                    <a:pt x="1848376" y="295007"/>
                  </a:lnTo>
                  <a:cubicBezTo>
                    <a:pt x="1845836" y="288657"/>
                    <a:pt x="1839486" y="288657"/>
                    <a:pt x="1833136" y="287387"/>
                  </a:cubicBezTo>
                  <a:cubicBezTo>
                    <a:pt x="1833136" y="286117"/>
                    <a:pt x="1834406" y="286117"/>
                    <a:pt x="1834406" y="284847"/>
                  </a:cubicBezTo>
                  <a:cubicBezTo>
                    <a:pt x="1833136" y="284847"/>
                    <a:pt x="1831866" y="286117"/>
                    <a:pt x="1829326" y="286117"/>
                  </a:cubicBezTo>
                  <a:cubicBezTo>
                    <a:pt x="1828056" y="286117"/>
                    <a:pt x="1825516" y="287387"/>
                    <a:pt x="1824246" y="286117"/>
                  </a:cubicBezTo>
                  <a:cubicBezTo>
                    <a:pt x="1821706" y="282307"/>
                    <a:pt x="1817896" y="278497"/>
                    <a:pt x="1817896" y="274687"/>
                  </a:cubicBezTo>
                  <a:cubicBezTo>
                    <a:pt x="1817896" y="270877"/>
                    <a:pt x="1814086" y="270877"/>
                    <a:pt x="1812816" y="269607"/>
                  </a:cubicBezTo>
                  <a:lnTo>
                    <a:pt x="1810276" y="269607"/>
                  </a:lnTo>
                  <a:cubicBezTo>
                    <a:pt x="1805196" y="264527"/>
                    <a:pt x="1800116" y="263257"/>
                    <a:pt x="1793766" y="267067"/>
                  </a:cubicBezTo>
                  <a:cubicBezTo>
                    <a:pt x="1792496" y="263257"/>
                    <a:pt x="1795036" y="258177"/>
                    <a:pt x="1789956" y="256907"/>
                  </a:cubicBezTo>
                  <a:lnTo>
                    <a:pt x="1789956" y="255637"/>
                  </a:lnTo>
                  <a:cubicBezTo>
                    <a:pt x="1792496" y="249287"/>
                    <a:pt x="1788686" y="245477"/>
                    <a:pt x="1783606" y="242937"/>
                  </a:cubicBezTo>
                  <a:cubicBezTo>
                    <a:pt x="1779796" y="240397"/>
                    <a:pt x="1778526" y="237857"/>
                    <a:pt x="1778526" y="234047"/>
                  </a:cubicBezTo>
                  <a:lnTo>
                    <a:pt x="1778526" y="228967"/>
                  </a:lnTo>
                  <a:cubicBezTo>
                    <a:pt x="1773446" y="227697"/>
                    <a:pt x="1770906" y="222617"/>
                    <a:pt x="1768366" y="218807"/>
                  </a:cubicBezTo>
                  <a:cubicBezTo>
                    <a:pt x="1767096" y="213727"/>
                    <a:pt x="1764556" y="209917"/>
                    <a:pt x="1762016" y="206107"/>
                  </a:cubicBezTo>
                  <a:cubicBezTo>
                    <a:pt x="1759476" y="202297"/>
                    <a:pt x="1754396" y="199757"/>
                    <a:pt x="1754396" y="193407"/>
                  </a:cubicBezTo>
                  <a:cubicBezTo>
                    <a:pt x="1754396" y="189597"/>
                    <a:pt x="1753126" y="185787"/>
                    <a:pt x="1751856" y="181977"/>
                  </a:cubicBezTo>
                  <a:cubicBezTo>
                    <a:pt x="1749316" y="176897"/>
                    <a:pt x="1746776" y="173087"/>
                    <a:pt x="1742966" y="168007"/>
                  </a:cubicBezTo>
                  <a:cubicBezTo>
                    <a:pt x="1745506" y="164197"/>
                    <a:pt x="1748046" y="161657"/>
                    <a:pt x="1744236" y="157847"/>
                  </a:cubicBezTo>
                  <a:lnTo>
                    <a:pt x="1744236" y="155307"/>
                  </a:lnTo>
                  <a:cubicBezTo>
                    <a:pt x="1744236" y="154037"/>
                    <a:pt x="1742966" y="152767"/>
                    <a:pt x="1742966" y="151497"/>
                  </a:cubicBezTo>
                  <a:cubicBezTo>
                    <a:pt x="1741696" y="150227"/>
                    <a:pt x="1739156" y="148957"/>
                    <a:pt x="1737886" y="147687"/>
                  </a:cubicBezTo>
                  <a:cubicBezTo>
                    <a:pt x="1734076" y="143877"/>
                    <a:pt x="1731536" y="138797"/>
                    <a:pt x="1725186" y="141337"/>
                  </a:cubicBezTo>
                  <a:cubicBezTo>
                    <a:pt x="1722646" y="136257"/>
                    <a:pt x="1721376" y="131177"/>
                    <a:pt x="1720106" y="126097"/>
                  </a:cubicBezTo>
                  <a:cubicBezTo>
                    <a:pt x="1718836" y="122287"/>
                    <a:pt x="1717566" y="119747"/>
                    <a:pt x="1716296" y="115937"/>
                  </a:cubicBezTo>
                  <a:lnTo>
                    <a:pt x="1716296" y="114667"/>
                  </a:lnTo>
                  <a:cubicBezTo>
                    <a:pt x="1718836" y="109587"/>
                    <a:pt x="1715026" y="105777"/>
                    <a:pt x="1715026" y="101967"/>
                  </a:cubicBezTo>
                  <a:cubicBezTo>
                    <a:pt x="1715026" y="99427"/>
                    <a:pt x="1712486" y="96887"/>
                    <a:pt x="1711216" y="94347"/>
                  </a:cubicBezTo>
                  <a:cubicBezTo>
                    <a:pt x="1709946" y="90537"/>
                    <a:pt x="1706136" y="87997"/>
                    <a:pt x="1706136" y="84187"/>
                  </a:cubicBezTo>
                  <a:lnTo>
                    <a:pt x="1706136" y="63867"/>
                  </a:lnTo>
                  <a:cubicBezTo>
                    <a:pt x="1704866" y="56247"/>
                    <a:pt x="1702326" y="52437"/>
                    <a:pt x="1693436" y="51167"/>
                  </a:cubicBezTo>
                  <a:cubicBezTo>
                    <a:pt x="1692166" y="51167"/>
                    <a:pt x="1690896" y="51167"/>
                    <a:pt x="1690896" y="49897"/>
                  </a:cubicBezTo>
                  <a:cubicBezTo>
                    <a:pt x="1688356" y="46087"/>
                    <a:pt x="1684546" y="44817"/>
                    <a:pt x="1679466" y="43547"/>
                  </a:cubicBezTo>
                  <a:cubicBezTo>
                    <a:pt x="1675656" y="43547"/>
                    <a:pt x="1673116" y="43547"/>
                    <a:pt x="1670576" y="44817"/>
                  </a:cubicBezTo>
                  <a:cubicBezTo>
                    <a:pt x="1664226" y="48627"/>
                    <a:pt x="1657876" y="52437"/>
                    <a:pt x="1652796" y="57517"/>
                  </a:cubicBezTo>
                  <a:cubicBezTo>
                    <a:pt x="1646446" y="62597"/>
                    <a:pt x="1641366" y="66407"/>
                    <a:pt x="1633746" y="62597"/>
                  </a:cubicBezTo>
                  <a:lnTo>
                    <a:pt x="1631206" y="62597"/>
                  </a:lnTo>
                  <a:cubicBezTo>
                    <a:pt x="1628666" y="61327"/>
                    <a:pt x="1624856" y="60057"/>
                    <a:pt x="1622316" y="58787"/>
                  </a:cubicBezTo>
                  <a:cubicBezTo>
                    <a:pt x="1621046" y="60057"/>
                    <a:pt x="1619776" y="61327"/>
                    <a:pt x="1615966" y="60057"/>
                  </a:cubicBezTo>
                  <a:cubicBezTo>
                    <a:pt x="1608346" y="58787"/>
                    <a:pt x="1601996" y="57517"/>
                    <a:pt x="1595646" y="52437"/>
                  </a:cubicBezTo>
                  <a:cubicBezTo>
                    <a:pt x="1594376" y="51167"/>
                    <a:pt x="1591836" y="51167"/>
                    <a:pt x="1590566" y="51167"/>
                  </a:cubicBezTo>
                  <a:cubicBezTo>
                    <a:pt x="1585486" y="49897"/>
                    <a:pt x="1579136" y="48627"/>
                    <a:pt x="1572786" y="46087"/>
                  </a:cubicBezTo>
                  <a:cubicBezTo>
                    <a:pt x="1577866" y="42277"/>
                    <a:pt x="1576596" y="39737"/>
                    <a:pt x="1574056" y="37197"/>
                  </a:cubicBezTo>
                  <a:cubicBezTo>
                    <a:pt x="1570246" y="32117"/>
                    <a:pt x="1565166" y="32117"/>
                    <a:pt x="1561356" y="34657"/>
                  </a:cubicBezTo>
                  <a:cubicBezTo>
                    <a:pt x="1552466" y="38467"/>
                    <a:pt x="1543576" y="43547"/>
                    <a:pt x="1533416" y="47357"/>
                  </a:cubicBezTo>
                  <a:cubicBezTo>
                    <a:pt x="1529606" y="49897"/>
                    <a:pt x="1524526" y="51167"/>
                    <a:pt x="1519446" y="52437"/>
                  </a:cubicBezTo>
                  <a:cubicBezTo>
                    <a:pt x="1515636" y="53707"/>
                    <a:pt x="1511826" y="52437"/>
                    <a:pt x="1508016" y="53707"/>
                  </a:cubicBezTo>
                  <a:cubicBezTo>
                    <a:pt x="1504206" y="54977"/>
                    <a:pt x="1500396" y="56247"/>
                    <a:pt x="1495316" y="54977"/>
                  </a:cubicBezTo>
                  <a:cubicBezTo>
                    <a:pt x="1494046" y="54977"/>
                    <a:pt x="1491506" y="56247"/>
                    <a:pt x="1490236" y="56247"/>
                  </a:cubicBezTo>
                  <a:cubicBezTo>
                    <a:pt x="1487696" y="57517"/>
                    <a:pt x="1486426" y="58787"/>
                    <a:pt x="1483886" y="57517"/>
                  </a:cubicBezTo>
                  <a:cubicBezTo>
                    <a:pt x="1478806" y="57517"/>
                    <a:pt x="1476266" y="60057"/>
                    <a:pt x="1473726" y="62597"/>
                  </a:cubicBezTo>
                  <a:cubicBezTo>
                    <a:pt x="1471186" y="65137"/>
                    <a:pt x="1468646" y="70217"/>
                    <a:pt x="1466106" y="71487"/>
                  </a:cubicBezTo>
                  <a:cubicBezTo>
                    <a:pt x="1462296" y="72757"/>
                    <a:pt x="1459756" y="75297"/>
                    <a:pt x="1457216" y="77837"/>
                  </a:cubicBezTo>
                  <a:cubicBezTo>
                    <a:pt x="1454676" y="80377"/>
                    <a:pt x="1452136" y="81647"/>
                    <a:pt x="1449596" y="82917"/>
                  </a:cubicBezTo>
                  <a:cubicBezTo>
                    <a:pt x="1445786" y="85457"/>
                    <a:pt x="1441976" y="86727"/>
                    <a:pt x="1438166" y="89267"/>
                  </a:cubicBezTo>
                  <a:cubicBezTo>
                    <a:pt x="1434356" y="93077"/>
                    <a:pt x="1429276" y="95617"/>
                    <a:pt x="1424196" y="95617"/>
                  </a:cubicBezTo>
                  <a:cubicBezTo>
                    <a:pt x="1419116" y="96887"/>
                    <a:pt x="1412766" y="96887"/>
                    <a:pt x="1407686" y="100697"/>
                  </a:cubicBezTo>
                  <a:cubicBezTo>
                    <a:pt x="1407686" y="100697"/>
                    <a:pt x="1406416" y="101967"/>
                    <a:pt x="1405146" y="101967"/>
                  </a:cubicBezTo>
                  <a:cubicBezTo>
                    <a:pt x="1400066" y="101967"/>
                    <a:pt x="1394986" y="100697"/>
                    <a:pt x="1389906" y="100697"/>
                  </a:cubicBezTo>
                  <a:cubicBezTo>
                    <a:pt x="1386096" y="100697"/>
                    <a:pt x="1379746" y="99427"/>
                    <a:pt x="1377206" y="105777"/>
                  </a:cubicBezTo>
                  <a:cubicBezTo>
                    <a:pt x="1377206" y="105777"/>
                    <a:pt x="1375936" y="107047"/>
                    <a:pt x="1374666" y="107047"/>
                  </a:cubicBezTo>
                  <a:cubicBezTo>
                    <a:pt x="1370856" y="108317"/>
                    <a:pt x="1367046" y="110857"/>
                    <a:pt x="1363236" y="112127"/>
                  </a:cubicBezTo>
                  <a:cubicBezTo>
                    <a:pt x="1363236" y="114667"/>
                    <a:pt x="1359426" y="115937"/>
                    <a:pt x="1356886" y="115937"/>
                  </a:cubicBezTo>
                  <a:cubicBezTo>
                    <a:pt x="1345456" y="114667"/>
                    <a:pt x="1335296" y="114667"/>
                    <a:pt x="1323866" y="110857"/>
                  </a:cubicBezTo>
                  <a:cubicBezTo>
                    <a:pt x="1318786" y="109587"/>
                    <a:pt x="1313706" y="107047"/>
                    <a:pt x="1307356" y="104507"/>
                  </a:cubicBezTo>
                  <a:cubicBezTo>
                    <a:pt x="1306086" y="104507"/>
                    <a:pt x="1304816" y="103237"/>
                    <a:pt x="1303546" y="103237"/>
                  </a:cubicBezTo>
                  <a:cubicBezTo>
                    <a:pt x="1294656" y="103237"/>
                    <a:pt x="1285766" y="104507"/>
                    <a:pt x="1275606" y="104507"/>
                  </a:cubicBezTo>
                  <a:lnTo>
                    <a:pt x="1274336" y="104507"/>
                  </a:lnTo>
                  <a:cubicBezTo>
                    <a:pt x="1269256" y="101967"/>
                    <a:pt x="1262906" y="103237"/>
                    <a:pt x="1257826" y="107047"/>
                  </a:cubicBezTo>
                  <a:cubicBezTo>
                    <a:pt x="1256556" y="108317"/>
                    <a:pt x="1254016" y="109587"/>
                    <a:pt x="1252746" y="109587"/>
                  </a:cubicBezTo>
                  <a:cubicBezTo>
                    <a:pt x="1246396" y="108317"/>
                    <a:pt x="1241316" y="107047"/>
                    <a:pt x="1234966" y="105777"/>
                  </a:cubicBezTo>
                  <a:cubicBezTo>
                    <a:pt x="1228616" y="104507"/>
                    <a:pt x="1223536" y="103237"/>
                    <a:pt x="1217186" y="103237"/>
                  </a:cubicBezTo>
                  <a:cubicBezTo>
                    <a:pt x="1212106" y="103237"/>
                    <a:pt x="1207026" y="101967"/>
                    <a:pt x="1201946" y="99427"/>
                  </a:cubicBezTo>
                  <a:cubicBezTo>
                    <a:pt x="1196866" y="96887"/>
                    <a:pt x="1191786" y="95617"/>
                    <a:pt x="1186706" y="93077"/>
                  </a:cubicBezTo>
                  <a:cubicBezTo>
                    <a:pt x="1184166" y="91807"/>
                    <a:pt x="1180356" y="91807"/>
                    <a:pt x="1176546" y="90537"/>
                  </a:cubicBezTo>
                  <a:cubicBezTo>
                    <a:pt x="1176546" y="86727"/>
                    <a:pt x="1177816" y="84187"/>
                    <a:pt x="1177816" y="81647"/>
                  </a:cubicBezTo>
                  <a:cubicBezTo>
                    <a:pt x="1171466" y="84187"/>
                    <a:pt x="1167656" y="82917"/>
                    <a:pt x="1163846" y="80377"/>
                  </a:cubicBezTo>
                  <a:cubicBezTo>
                    <a:pt x="1161306" y="79107"/>
                    <a:pt x="1157496" y="79107"/>
                    <a:pt x="1154956" y="77837"/>
                  </a:cubicBezTo>
                  <a:lnTo>
                    <a:pt x="1151146" y="77837"/>
                  </a:lnTo>
                  <a:cubicBezTo>
                    <a:pt x="1146066" y="75297"/>
                    <a:pt x="1139716" y="75297"/>
                    <a:pt x="1133366" y="75297"/>
                  </a:cubicBezTo>
                  <a:cubicBezTo>
                    <a:pt x="1125746" y="75297"/>
                    <a:pt x="1116856" y="74027"/>
                    <a:pt x="1109236" y="68947"/>
                  </a:cubicBezTo>
                  <a:cubicBezTo>
                    <a:pt x="1102886" y="65137"/>
                    <a:pt x="1095266" y="62597"/>
                    <a:pt x="1087646" y="63867"/>
                  </a:cubicBezTo>
                  <a:cubicBezTo>
                    <a:pt x="1083836" y="65137"/>
                    <a:pt x="1080026" y="67677"/>
                    <a:pt x="1076216" y="68947"/>
                  </a:cubicBezTo>
                  <a:cubicBezTo>
                    <a:pt x="1069866" y="71487"/>
                    <a:pt x="1064786" y="76567"/>
                    <a:pt x="1058436" y="79107"/>
                  </a:cubicBezTo>
                  <a:cubicBezTo>
                    <a:pt x="1052086" y="81647"/>
                    <a:pt x="1044466" y="84187"/>
                    <a:pt x="1036846" y="86727"/>
                  </a:cubicBezTo>
                  <a:cubicBezTo>
                    <a:pt x="1033036" y="87997"/>
                    <a:pt x="1029226" y="90537"/>
                    <a:pt x="1025416" y="91807"/>
                  </a:cubicBezTo>
                  <a:cubicBezTo>
                    <a:pt x="1019066" y="94347"/>
                    <a:pt x="1013986" y="95617"/>
                    <a:pt x="1007636" y="98157"/>
                  </a:cubicBezTo>
                  <a:cubicBezTo>
                    <a:pt x="1003826" y="99427"/>
                    <a:pt x="998746" y="103237"/>
                    <a:pt x="994936" y="104507"/>
                  </a:cubicBezTo>
                  <a:cubicBezTo>
                    <a:pt x="987316" y="107047"/>
                    <a:pt x="979696" y="110857"/>
                    <a:pt x="970806" y="112127"/>
                  </a:cubicBezTo>
                  <a:cubicBezTo>
                    <a:pt x="966996" y="113397"/>
                    <a:pt x="965726" y="115937"/>
                    <a:pt x="963186" y="117207"/>
                  </a:cubicBezTo>
                  <a:lnTo>
                    <a:pt x="951756" y="121017"/>
                  </a:lnTo>
                  <a:cubicBezTo>
                    <a:pt x="944136" y="123557"/>
                    <a:pt x="937786" y="126097"/>
                    <a:pt x="930166" y="127367"/>
                  </a:cubicBezTo>
                  <a:cubicBezTo>
                    <a:pt x="926356" y="128637"/>
                    <a:pt x="921276" y="129907"/>
                    <a:pt x="917466" y="131177"/>
                  </a:cubicBezTo>
                  <a:cubicBezTo>
                    <a:pt x="916196" y="131177"/>
                    <a:pt x="916196" y="132447"/>
                    <a:pt x="914926" y="132447"/>
                  </a:cubicBezTo>
                  <a:cubicBezTo>
                    <a:pt x="912386" y="134987"/>
                    <a:pt x="909846" y="137527"/>
                    <a:pt x="906036" y="138797"/>
                  </a:cubicBezTo>
                  <a:cubicBezTo>
                    <a:pt x="899686" y="141337"/>
                    <a:pt x="893336" y="143877"/>
                    <a:pt x="886986" y="145147"/>
                  </a:cubicBezTo>
                  <a:cubicBezTo>
                    <a:pt x="884446" y="146417"/>
                    <a:pt x="880636" y="146417"/>
                    <a:pt x="878096" y="146417"/>
                  </a:cubicBezTo>
                  <a:cubicBezTo>
                    <a:pt x="870476" y="147687"/>
                    <a:pt x="862856" y="151497"/>
                    <a:pt x="855236" y="154037"/>
                  </a:cubicBezTo>
                  <a:cubicBezTo>
                    <a:pt x="848886" y="156577"/>
                    <a:pt x="842536" y="157847"/>
                    <a:pt x="837456" y="160387"/>
                  </a:cubicBezTo>
                  <a:cubicBezTo>
                    <a:pt x="829836" y="162927"/>
                    <a:pt x="822216" y="165467"/>
                    <a:pt x="818406" y="173087"/>
                  </a:cubicBezTo>
                  <a:cubicBezTo>
                    <a:pt x="818406" y="174357"/>
                    <a:pt x="815866" y="174357"/>
                    <a:pt x="815866" y="174357"/>
                  </a:cubicBezTo>
                  <a:cubicBezTo>
                    <a:pt x="812056" y="175627"/>
                    <a:pt x="806976" y="176897"/>
                    <a:pt x="803166" y="178167"/>
                  </a:cubicBezTo>
                  <a:cubicBezTo>
                    <a:pt x="801896" y="179437"/>
                    <a:pt x="800626" y="178167"/>
                    <a:pt x="800626" y="176897"/>
                  </a:cubicBezTo>
                  <a:cubicBezTo>
                    <a:pt x="799356" y="171817"/>
                    <a:pt x="799356" y="165467"/>
                    <a:pt x="791736" y="162927"/>
                  </a:cubicBezTo>
                  <a:lnTo>
                    <a:pt x="790466" y="161657"/>
                  </a:lnTo>
                  <a:cubicBezTo>
                    <a:pt x="790466" y="155307"/>
                    <a:pt x="785386" y="152767"/>
                    <a:pt x="780306" y="150227"/>
                  </a:cubicBezTo>
                  <a:cubicBezTo>
                    <a:pt x="775226" y="147687"/>
                    <a:pt x="771416" y="146417"/>
                    <a:pt x="767606" y="141337"/>
                  </a:cubicBezTo>
                  <a:cubicBezTo>
                    <a:pt x="765066" y="137527"/>
                    <a:pt x="759986" y="134987"/>
                    <a:pt x="756176" y="131177"/>
                  </a:cubicBezTo>
                  <a:cubicBezTo>
                    <a:pt x="752366" y="128637"/>
                    <a:pt x="747286" y="127367"/>
                    <a:pt x="744746" y="122287"/>
                  </a:cubicBezTo>
                  <a:cubicBezTo>
                    <a:pt x="743476" y="119747"/>
                    <a:pt x="740936" y="118477"/>
                    <a:pt x="738396" y="115937"/>
                  </a:cubicBezTo>
                  <a:cubicBezTo>
                    <a:pt x="739666" y="115937"/>
                    <a:pt x="737126" y="115937"/>
                    <a:pt x="735856" y="114667"/>
                  </a:cubicBezTo>
                  <a:cubicBezTo>
                    <a:pt x="734586" y="113397"/>
                    <a:pt x="733316" y="113397"/>
                    <a:pt x="732046" y="112127"/>
                  </a:cubicBezTo>
                  <a:cubicBezTo>
                    <a:pt x="730776" y="109587"/>
                    <a:pt x="729506" y="107047"/>
                    <a:pt x="725696" y="107047"/>
                  </a:cubicBezTo>
                  <a:cubicBezTo>
                    <a:pt x="724426" y="107047"/>
                    <a:pt x="723156" y="105777"/>
                    <a:pt x="721886" y="104507"/>
                  </a:cubicBezTo>
                  <a:cubicBezTo>
                    <a:pt x="720616" y="104507"/>
                    <a:pt x="719346" y="103237"/>
                    <a:pt x="716806" y="103237"/>
                  </a:cubicBezTo>
                  <a:lnTo>
                    <a:pt x="701566" y="95617"/>
                  </a:lnTo>
                  <a:cubicBezTo>
                    <a:pt x="697756" y="93077"/>
                    <a:pt x="693946" y="89267"/>
                    <a:pt x="688866" y="87997"/>
                  </a:cubicBezTo>
                  <a:cubicBezTo>
                    <a:pt x="681246" y="85457"/>
                    <a:pt x="674896" y="81647"/>
                    <a:pt x="669816" y="75297"/>
                  </a:cubicBezTo>
                  <a:cubicBezTo>
                    <a:pt x="664736" y="68947"/>
                    <a:pt x="658386" y="65137"/>
                    <a:pt x="650766" y="61327"/>
                  </a:cubicBezTo>
                  <a:cubicBezTo>
                    <a:pt x="646956" y="58787"/>
                    <a:pt x="643146" y="57517"/>
                    <a:pt x="640606" y="56247"/>
                  </a:cubicBezTo>
                  <a:cubicBezTo>
                    <a:pt x="635526" y="52437"/>
                    <a:pt x="629176" y="49897"/>
                    <a:pt x="622826" y="47357"/>
                  </a:cubicBezTo>
                  <a:cubicBezTo>
                    <a:pt x="625366" y="43547"/>
                    <a:pt x="624096" y="43547"/>
                    <a:pt x="621556" y="42277"/>
                  </a:cubicBezTo>
                  <a:cubicBezTo>
                    <a:pt x="619016" y="41007"/>
                    <a:pt x="616476" y="41007"/>
                    <a:pt x="615206" y="39737"/>
                  </a:cubicBezTo>
                  <a:cubicBezTo>
                    <a:pt x="613936" y="35927"/>
                    <a:pt x="610126" y="35927"/>
                    <a:pt x="607586" y="33387"/>
                  </a:cubicBezTo>
                  <a:cubicBezTo>
                    <a:pt x="603776" y="29577"/>
                    <a:pt x="598696" y="25767"/>
                    <a:pt x="594886" y="21957"/>
                  </a:cubicBezTo>
                  <a:cubicBezTo>
                    <a:pt x="593616" y="20687"/>
                    <a:pt x="592346" y="19417"/>
                    <a:pt x="591076" y="19417"/>
                  </a:cubicBezTo>
                  <a:cubicBezTo>
                    <a:pt x="580916" y="18147"/>
                    <a:pt x="573296" y="11797"/>
                    <a:pt x="564406" y="7987"/>
                  </a:cubicBezTo>
                  <a:cubicBezTo>
                    <a:pt x="563136" y="6717"/>
                    <a:pt x="560596" y="5447"/>
                    <a:pt x="559326" y="5447"/>
                  </a:cubicBezTo>
                  <a:cubicBezTo>
                    <a:pt x="554246" y="5447"/>
                    <a:pt x="549166" y="6717"/>
                    <a:pt x="542816" y="6717"/>
                  </a:cubicBezTo>
                  <a:cubicBezTo>
                    <a:pt x="537736" y="6717"/>
                    <a:pt x="531386" y="5447"/>
                    <a:pt x="526306" y="4177"/>
                  </a:cubicBezTo>
                  <a:cubicBezTo>
                    <a:pt x="521226" y="2907"/>
                    <a:pt x="516146" y="2907"/>
                    <a:pt x="511066" y="367"/>
                  </a:cubicBezTo>
                  <a:cubicBezTo>
                    <a:pt x="505986" y="-903"/>
                    <a:pt x="502176" y="1637"/>
                    <a:pt x="498366" y="367"/>
                  </a:cubicBezTo>
                  <a:cubicBezTo>
                    <a:pt x="495826" y="1637"/>
                    <a:pt x="489476" y="4177"/>
                    <a:pt x="485666" y="6717"/>
                  </a:cubicBezTo>
                  <a:cubicBezTo>
                    <a:pt x="480586" y="9257"/>
                    <a:pt x="475506" y="13067"/>
                    <a:pt x="470426" y="16877"/>
                  </a:cubicBezTo>
                  <a:cubicBezTo>
                    <a:pt x="464076" y="20687"/>
                    <a:pt x="456456" y="24497"/>
                    <a:pt x="448836" y="28307"/>
                  </a:cubicBezTo>
                  <a:cubicBezTo>
                    <a:pt x="447566" y="29577"/>
                    <a:pt x="445026" y="29577"/>
                    <a:pt x="442486" y="28307"/>
                  </a:cubicBezTo>
                  <a:cubicBezTo>
                    <a:pt x="439946" y="27037"/>
                    <a:pt x="437406" y="28307"/>
                    <a:pt x="434866" y="29577"/>
                  </a:cubicBezTo>
                  <a:cubicBezTo>
                    <a:pt x="431056" y="32117"/>
                    <a:pt x="425976" y="33387"/>
                    <a:pt x="422166" y="35927"/>
                  </a:cubicBezTo>
                  <a:cubicBezTo>
                    <a:pt x="415816" y="41007"/>
                    <a:pt x="409466" y="47357"/>
                    <a:pt x="400576" y="48627"/>
                  </a:cubicBezTo>
                  <a:cubicBezTo>
                    <a:pt x="395496" y="48627"/>
                    <a:pt x="390416" y="52437"/>
                    <a:pt x="385336" y="52437"/>
                  </a:cubicBezTo>
                  <a:cubicBezTo>
                    <a:pt x="381526" y="52437"/>
                    <a:pt x="378986" y="52437"/>
                    <a:pt x="375176" y="53707"/>
                  </a:cubicBezTo>
                  <a:cubicBezTo>
                    <a:pt x="370096" y="54977"/>
                    <a:pt x="365016" y="57517"/>
                    <a:pt x="358666" y="57517"/>
                  </a:cubicBezTo>
                  <a:cubicBezTo>
                    <a:pt x="351046" y="57517"/>
                    <a:pt x="344696" y="61327"/>
                    <a:pt x="337076" y="63867"/>
                  </a:cubicBezTo>
                  <a:cubicBezTo>
                    <a:pt x="329456" y="67677"/>
                    <a:pt x="323106" y="71487"/>
                    <a:pt x="315486" y="75297"/>
                  </a:cubicBezTo>
                  <a:cubicBezTo>
                    <a:pt x="310406" y="77837"/>
                    <a:pt x="305326" y="77837"/>
                    <a:pt x="298976" y="76567"/>
                  </a:cubicBezTo>
                  <a:cubicBezTo>
                    <a:pt x="295166" y="76567"/>
                    <a:pt x="292626" y="75297"/>
                    <a:pt x="290086" y="77837"/>
                  </a:cubicBezTo>
                  <a:lnTo>
                    <a:pt x="278656" y="85457"/>
                  </a:lnTo>
                  <a:cubicBezTo>
                    <a:pt x="273576" y="89267"/>
                    <a:pt x="269766" y="94347"/>
                    <a:pt x="265956" y="98157"/>
                  </a:cubicBezTo>
                  <a:cubicBezTo>
                    <a:pt x="260876" y="104507"/>
                    <a:pt x="258336" y="112127"/>
                    <a:pt x="250716" y="115937"/>
                  </a:cubicBezTo>
                  <a:cubicBezTo>
                    <a:pt x="249446" y="117207"/>
                    <a:pt x="248176" y="119747"/>
                    <a:pt x="246906" y="122287"/>
                  </a:cubicBezTo>
                  <a:cubicBezTo>
                    <a:pt x="245636" y="123557"/>
                    <a:pt x="245636" y="124827"/>
                    <a:pt x="244366" y="126097"/>
                  </a:cubicBezTo>
                  <a:cubicBezTo>
                    <a:pt x="240556" y="129907"/>
                    <a:pt x="236746" y="133717"/>
                    <a:pt x="234206" y="138797"/>
                  </a:cubicBezTo>
                  <a:cubicBezTo>
                    <a:pt x="231666" y="143877"/>
                    <a:pt x="225316" y="145147"/>
                    <a:pt x="222776" y="148957"/>
                  </a:cubicBezTo>
                  <a:cubicBezTo>
                    <a:pt x="218966" y="154037"/>
                    <a:pt x="211346" y="156577"/>
                    <a:pt x="206266" y="159117"/>
                  </a:cubicBezTo>
                  <a:cubicBezTo>
                    <a:pt x="198646" y="162927"/>
                    <a:pt x="192296" y="168007"/>
                    <a:pt x="188486" y="175627"/>
                  </a:cubicBezTo>
                  <a:cubicBezTo>
                    <a:pt x="188486" y="176897"/>
                    <a:pt x="188486" y="176897"/>
                    <a:pt x="187216" y="178167"/>
                  </a:cubicBezTo>
                  <a:cubicBezTo>
                    <a:pt x="178326" y="183247"/>
                    <a:pt x="169436" y="187057"/>
                    <a:pt x="160546" y="192137"/>
                  </a:cubicBezTo>
                  <a:cubicBezTo>
                    <a:pt x="154196" y="195947"/>
                    <a:pt x="146576" y="195947"/>
                    <a:pt x="140226" y="201027"/>
                  </a:cubicBezTo>
                  <a:cubicBezTo>
                    <a:pt x="137686" y="203567"/>
                    <a:pt x="133876" y="204837"/>
                    <a:pt x="130066" y="206107"/>
                  </a:cubicBezTo>
                  <a:cubicBezTo>
                    <a:pt x="122446" y="209917"/>
                    <a:pt x="114826" y="211187"/>
                    <a:pt x="109746" y="217537"/>
                  </a:cubicBezTo>
                  <a:cubicBezTo>
                    <a:pt x="103396" y="225157"/>
                    <a:pt x="94506" y="227697"/>
                    <a:pt x="88156" y="232777"/>
                  </a:cubicBezTo>
                  <a:cubicBezTo>
                    <a:pt x="79266" y="239127"/>
                    <a:pt x="70376" y="245477"/>
                    <a:pt x="61486" y="253097"/>
                  </a:cubicBezTo>
                  <a:cubicBezTo>
                    <a:pt x="56406" y="255637"/>
                    <a:pt x="51326" y="256907"/>
                    <a:pt x="46246" y="254367"/>
                  </a:cubicBezTo>
                  <a:cubicBezTo>
                    <a:pt x="43706" y="253097"/>
                    <a:pt x="41166" y="251827"/>
                    <a:pt x="39896" y="253097"/>
                  </a:cubicBezTo>
                  <a:cubicBezTo>
                    <a:pt x="34816" y="256907"/>
                    <a:pt x="28466" y="258177"/>
                    <a:pt x="22116" y="259447"/>
                  </a:cubicBezTo>
                  <a:cubicBezTo>
                    <a:pt x="20846" y="259447"/>
                    <a:pt x="19576" y="260717"/>
                    <a:pt x="18306" y="260717"/>
                  </a:cubicBezTo>
                  <a:cubicBezTo>
                    <a:pt x="15766" y="406767"/>
                    <a:pt x="9416" y="554087"/>
                    <a:pt x="3066" y="700137"/>
                  </a:cubicBezTo>
                  <a:cubicBezTo>
                    <a:pt x="-3284" y="857617"/>
                    <a:pt x="6876" y="994777"/>
                    <a:pt x="5606" y="1152257"/>
                  </a:cubicBezTo>
                  <a:cubicBezTo>
                    <a:pt x="4336" y="1311007"/>
                    <a:pt x="-7094" y="1486267"/>
                    <a:pt x="6876" y="1643747"/>
                  </a:cubicBezTo>
                  <a:cubicBezTo>
                    <a:pt x="19576" y="1799957"/>
                    <a:pt x="34816" y="1956167"/>
                    <a:pt x="47516" y="2112377"/>
                  </a:cubicBezTo>
                  <a:lnTo>
                    <a:pt x="48786" y="2112377"/>
                  </a:lnTo>
                  <a:cubicBezTo>
                    <a:pt x="53866" y="2111107"/>
                    <a:pt x="58946" y="2111107"/>
                    <a:pt x="65296" y="2111107"/>
                  </a:cubicBezTo>
                  <a:cubicBezTo>
                    <a:pt x="72916" y="2109837"/>
                    <a:pt x="79266" y="2107297"/>
                    <a:pt x="86886" y="2107297"/>
                  </a:cubicBezTo>
                  <a:cubicBezTo>
                    <a:pt x="95776" y="2107297"/>
                    <a:pt x="104666" y="2108567"/>
                    <a:pt x="113556" y="2108567"/>
                  </a:cubicBezTo>
                  <a:cubicBezTo>
                    <a:pt x="122446" y="2108567"/>
                    <a:pt x="131336" y="2109837"/>
                    <a:pt x="138956" y="2111107"/>
                  </a:cubicBezTo>
                  <a:cubicBezTo>
                    <a:pt x="146576" y="2112377"/>
                    <a:pt x="152926" y="2112377"/>
                    <a:pt x="159276" y="2108567"/>
                  </a:cubicBezTo>
                  <a:lnTo>
                    <a:pt x="160546" y="2108567"/>
                  </a:lnTo>
                  <a:cubicBezTo>
                    <a:pt x="168166" y="2107297"/>
                    <a:pt x="175786" y="2106027"/>
                    <a:pt x="184676" y="2104757"/>
                  </a:cubicBezTo>
                  <a:cubicBezTo>
                    <a:pt x="187216" y="2104757"/>
                    <a:pt x="191026" y="2104757"/>
                    <a:pt x="192296" y="2106027"/>
                  </a:cubicBezTo>
                  <a:cubicBezTo>
                    <a:pt x="197376" y="2111107"/>
                    <a:pt x="202456" y="2109837"/>
                    <a:pt x="208806" y="2108567"/>
                  </a:cubicBezTo>
                  <a:cubicBezTo>
                    <a:pt x="215156" y="2107297"/>
                    <a:pt x="218966" y="2108567"/>
                    <a:pt x="224046" y="2111107"/>
                  </a:cubicBezTo>
                  <a:cubicBezTo>
                    <a:pt x="226586" y="2112377"/>
                    <a:pt x="229126" y="2112377"/>
                    <a:pt x="231666" y="2112377"/>
                  </a:cubicBezTo>
                  <a:lnTo>
                    <a:pt x="248176" y="2112377"/>
                  </a:lnTo>
                  <a:cubicBezTo>
                    <a:pt x="251986" y="2112377"/>
                    <a:pt x="255796" y="2114917"/>
                    <a:pt x="259606" y="2114917"/>
                  </a:cubicBezTo>
                  <a:cubicBezTo>
                    <a:pt x="264686" y="2116187"/>
                    <a:pt x="271036" y="2116187"/>
                    <a:pt x="276116" y="2116187"/>
                  </a:cubicBezTo>
                  <a:cubicBezTo>
                    <a:pt x="278656" y="2116187"/>
                    <a:pt x="281196" y="2118727"/>
                    <a:pt x="282466" y="2119997"/>
                  </a:cubicBezTo>
                  <a:cubicBezTo>
                    <a:pt x="293896" y="2123807"/>
                    <a:pt x="304056" y="2121267"/>
                    <a:pt x="315486" y="2121267"/>
                  </a:cubicBezTo>
                  <a:cubicBezTo>
                    <a:pt x="318026" y="2121267"/>
                    <a:pt x="320566" y="2118727"/>
                    <a:pt x="323106" y="2118727"/>
                  </a:cubicBezTo>
                  <a:cubicBezTo>
                    <a:pt x="331996" y="2117457"/>
                    <a:pt x="339616" y="2118727"/>
                    <a:pt x="347236" y="2122537"/>
                  </a:cubicBezTo>
                  <a:cubicBezTo>
                    <a:pt x="351046" y="2123807"/>
                    <a:pt x="356126" y="2123807"/>
                    <a:pt x="361206" y="2123807"/>
                  </a:cubicBezTo>
                  <a:lnTo>
                    <a:pt x="365016" y="2123807"/>
                  </a:lnTo>
                  <a:cubicBezTo>
                    <a:pt x="370096" y="2125077"/>
                    <a:pt x="373906" y="2127617"/>
                    <a:pt x="378986" y="2126347"/>
                  </a:cubicBezTo>
                  <a:cubicBezTo>
                    <a:pt x="385336" y="2125077"/>
                    <a:pt x="391686" y="2125077"/>
                    <a:pt x="399306" y="2123807"/>
                  </a:cubicBezTo>
                  <a:cubicBezTo>
                    <a:pt x="405656" y="2122537"/>
                    <a:pt x="412006" y="2123807"/>
                    <a:pt x="418356" y="2125077"/>
                  </a:cubicBezTo>
                  <a:cubicBezTo>
                    <a:pt x="419626" y="2125077"/>
                    <a:pt x="420896" y="2126347"/>
                    <a:pt x="422166" y="2125077"/>
                  </a:cubicBezTo>
                  <a:cubicBezTo>
                    <a:pt x="428516" y="2123807"/>
                    <a:pt x="433596" y="2121267"/>
                    <a:pt x="439946" y="2122537"/>
                  </a:cubicBezTo>
                  <a:cubicBezTo>
                    <a:pt x="445026" y="2123807"/>
                    <a:pt x="448836" y="2125077"/>
                    <a:pt x="453916" y="2126347"/>
                  </a:cubicBezTo>
                  <a:cubicBezTo>
                    <a:pt x="458996" y="2127617"/>
                    <a:pt x="462806" y="2128887"/>
                    <a:pt x="467886" y="2130157"/>
                  </a:cubicBezTo>
                  <a:cubicBezTo>
                    <a:pt x="474236" y="2131427"/>
                    <a:pt x="480586" y="2131427"/>
                    <a:pt x="485666" y="2132697"/>
                  </a:cubicBezTo>
                  <a:cubicBezTo>
                    <a:pt x="492016" y="2133967"/>
                    <a:pt x="495826" y="2139047"/>
                    <a:pt x="502176" y="2139047"/>
                  </a:cubicBezTo>
                  <a:cubicBezTo>
                    <a:pt x="508526" y="2139047"/>
                    <a:pt x="513606" y="2142857"/>
                    <a:pt x="519956" y="2145397"/>
                  </a:cubicBezTo>
                  <a:cubicBezTo>
                    <a:pt x="522496" y="2146667"/>
                    <a:pt x="525036" y="2146667"/>
                    <a:pt x="528846" y="2147937"/>
                  </a:cubicBezTo>
                  <a:cubicBezTo>
                    <a:pt x="536466" y="2149207"/>
                    <a:pt x="542816" y="2149207"/>
                    <a:pt x="550436" y="2150477"/>
                  </a:cubicBezTo>
                  <a:cubicBezTo>
                    <a:pt x="556786" y="2151747"/>
                    <a:pt x="563136" y="2154287"/>
                    <a:pt x="569486" y="2153017"/>
                  </a:cubicBezTo>
                  <a:cubicBezTo>
                    <a:pt x="579646" y="2151747"/>
                    <a:pt x="587266" y="2154287"/>
                    <a:pt x="596156" y="2156827"/>
                  </a:cubicBezTo>
                  <a:cubicBezTo>
                    <a:pt x="602506" y="2158097"/>
                    <a:pt x="607586" y="2161907"/>
                    <a:pt x="613936" y="2161907"/>
                  </a:cubicBezTo>
                  <a:cubicBezTo>
                    <a:pt x="621556" y="2163177"/>
                    <a:pt x="629176" y="2164447"/>
                    <a:pt x="634256" y="2169527"/>
                  </a:cubicBezTo>
                  <a:cubicBezTo>
                    <a:pt x="635526" y="2168257"/>
                    <a:pt x="636796" y="2168257"/>
                    <a:pt x="636796" y="2168257"/>
                  </a:cubicBezTo>
                  <a:cubicBezTo>
                    <a:pt x="640606" y="2169527"/>
                    <a:pt x="645686" y="2169527"/>
                    <a:pt x="649496" y="2170797"/>
                  </a:cubicBezTo>
                  <a:cubicBezTo>
                    <a:pt x="657116" y="2172067"/>
                    <a:pt x="663466" y="2174607"/>
                    <a:pt x="669816" y="2175877"/>
                  </a:cubicBezTo>
                  <a:cubicBezTo>
                    <a:pt x="673626" y="2177147"/>
                    <a:pt x="677436" y="2177147"/>
                    <a:pt x="679976" y="2179687"/>
                  </a:cubicBezTo>
                  <a:cubicBezTo>
                    <a:pt x="683786" y="2182227"/>
                    <a:pt x="687596" y="2183497"/>
                    <a:pt x="691406" y="2182227"/>
                  </a:cubicBezTo>
                  <a:cubicBezTo>
                    <a:pt x="695216" y="2182227"/>
                    <a:pt x="697756" y="2180957"/>
                    <a:pt x="701566" y="2182227"/>
                  </a:cubicBezTo>
                  <a:cubicBezTo>
                    <a:pt x="709186" y="2183497"/>
                    <a:pt x="715536" y="2187307"/>
                    <a:pt x="723156" y="2188577"/>
                  </a:cubicBezTo>
                  <a:cubicBezTo>
                    <a:pt x="725696" y="2189847"/>
                    <a:pt x="729506" y="2189847"/>
                    <a:pt x="733316" y="2188577"/>
                  </a:cubicBezTo>
                  <a:cubicBezTo>
                    <a:pt x="743476" y="2186037"/>
                    <a:pt x="753636" y="2186037"/>
                    <a:pt x="763796" y="2188577"/>
                  </a:cubicBezTo>
                  <a:cubicBezTo>
                    <a:pt x="770146" y="2189847"/>
                    <a:pt x="777766" y="2193657"/>
                    <a:pt x="784116" y="2191117"/>
                  </a:cubicBezTo>
                  <a:cubicBezTo>
                    <a:pt x="789196" y="2189847"/>
                    <a:pt x="793006" y="2189847"/>
                    <a:pt x="796816" y="2189847"/>
                  </a:cubicBezTo>
                  <a:cubicBezTo>
                    <a:pt x="799356" y="2189847"/>
                    <a:pt x="801896" y="2191117"/>
                    <a:pt x="803166" y="2189847"/>
                  </a:cubicBezTo>
                  <a:cubicBezTo>
                    <a:pt x="809516" y="2183497"/>
                    <a:pt x="817136" y="2186037"/>
                    <a:pt x="824756" y="2186037"/>
                  </a:cubicBezTo>
                  <a:cubicBezTo>
                    <a:pt x="829836" y="2187307"/>
                    <a:pt x="836186" y="2187307"/>
                    <a:pt x="841266" y="2184767"/>
                  </a:cubicBezTo>
                  <a:lnTo>
                    <a:pt x="843806" y="2184767"/>
                  </a:lnTo>
                  <a:cubicBezTo>
                    <a:pt x="851426" y="2184767"/>
                    <a:pt x="859046" y="2186037"/>
                    <a:pt x="866666" y="2186037"/>
                  </a:cubicBezTo>
                  <a:lnTo>
                    <a:pt x="869206" y="2186037"/>
                  </a:lnTo>
                  <a:cubicBezTo>
                    <a:pt x="874286" y="2184767"/>
                    <a:pt x="878096" y="2182227"/>
                    <a:pt x="883176" y="2180957"/>
                  </a:cubicBezTo>
                  <a:cubicBezTo>
                    <a:pt x="890796" y="2178417"/>
                    <a:pt x="898416" y="2177147"/>
                    <a:pt x="906036" y="2175877"/>
                  </a:cubicBezTo>
                  <a:cubicBezTo>
                    <a:pt x="912386" y="2174607"/>
                    <a:pt x="917466" y="2175877"/>
                    <a:pt x="923816" y="2174607"/>
                  </a:cubicBezTo>
                  <a:cubicBezTo>
                    <a:pt x="925086" y="2174607"/>
                    <a:pt x="926356" y="2174607"/>
                    <a:pt x="927626" y="2173337"/>
                  </a:cubicBezTo>
                  <a:cubicBezTo>
                    <a:pt x="931436" y="2170797"/>
                    <a:pt x="937786" y="2173337"/>
                    <a:pt x="939056" y="2168257"/>
                  </a:cubicBezTo>
                  <a:lnTo>
                    <a:pt x="940326" y="2168257"/>
                  </a:lnTo>
                  <a:cubicBezTo>
                    <a:pt x="942866" y="2168257"/>
                    <a:pt x="946676" y="2168257"/>
                    <a:pt x="949216" y="2165717"/>
                  </a:cubicBezTo>
                  <a:cubicBezTo>
                    <a:pt x="954296" y="2161907"/>
                    <a:pt x="958106" y="2163177"/>
                    <a:pt x="963186" y="2164447"/>
                  </a:cubicBezTo>
                  <a:cubicBezTo>
                    <a:pt x="969536" y="2165717"/>
                    <a:pt x="975886" y="2166987"/>
                    <a:pt x="980966" y="2165717"/>
                  </a:cubicBezTo>
                  <a:cubicBezTo>
                    <a:pt x="987316" y="2164447"/>
                    <a:pt x="994936" y="2161907"/>
                    <a:pt x="1001286" y="2160637"/>
                  </a:cubicBezTo>
                  <a:cubicBezTo>
                    <a:pt x="1002556" y="2160637"/>
                    <a:pt x="1003826" y="2159367"/>
                    <a:pt x="1005096" y="2158097"/>
                  </a:cubicBezTo>
                  <a:cubicBezTo>
                    <a:pt x="1008906" y="2155557"/>
                    <a:pt x="1011446" y="2151747"/>
                    <a:pt x="1015256" y="2149207"/>
                  </a:cubicBezTo>
                  <a:cubicBezTo>
                    <a:pt x="1015256" y="2149207"/>
                    <a:pt x="1016526" y="2147937"/>
                    <a:pt x="1017796" y="2147937"/>
                  </a:cubicBezTo>
                  <a:cubicBezTo>
                    <a:pt x="1024146" y="2150477"/>
                    <a:pt x="1026686" y="2144127"/>
                    <a:pt x="1030496" y="2141587"/>
                  </a:cubicBezTo>
                  <a:cubicBezTo>
                    <a:pt x="1035576" y="2139047"/>
                    <a:pt x="1038116" y="2131427"/>
                    <a:pt x="1045736" y="2132697"/>
                  </a:cubicBezTo>
                  <a:lnTo>
                    <a:pt x="1047006" y="2132697"/>
                  </a:lnTo>
                  <a:cubicBezTo>
                    <a:pt x="1052086" y="2130157"/>
                    <a:pt x="1057166" y="2126347"/>
                    <a:pt x="1060976" y="2123807"/>
                  </a:cubicBezTo>
                  <a:cubicBezTo>
                    <a:pt x="1062246" y="2122537"/>
                    <a:pt x="1063516" y="2121267"/>
                    <a:pt x="1063516" y="2119997"/>
                  </a:cubicBezTo>
                  <a:cubicBezTo>
                    <a:pt x="1064786" y="2118727"/>
                    <a:pt x="1066056" y="2116187"/>
                    <a:pt x="1068596" y="2114917"/>
                  </a:cubicBezTo>
                  <a:cubicBezTo>
                    <a:pt x="1077486" y="2108567"/>
                    <a:pt x="1086376" y="2103487"/>
                    <a:pt x="1095266" y="2097137"/>
                  </a:cubicBezTo>
                  <a:cubicBezTo>
                    <a:pt x="1099076" y="2094597"/>
                    <a:pt x="1105426" y="2092057"/>
                    <a:pt x="1105426" y="2084437"/>
                  </a:cubicBezTo>
                  <a:cubicBezTo>
                    <a:pt x="1105426" y="2076817"/>
                    <a:pt x="1113046" y="2074277"/>
                    <a:pt x="1118126" y="2071737"/>
                  </a:cubicBezTo>
                  <a:cubicBezTo>
                    <a:pt x="1121936" y="2069197"/>
                    <a:pt x="1127016" y="2069197"/>
                    <a:pt x="1132096" y="2067927"/>
                  </a:cubicBezTo>
                  <a:cubicBezTo>
                    <a:pt x="1134636" y="2067927"/>
                    <a:pt x="1135906" y="2066657"/>
                    <a:pt x="1138446" y="2066657"/>
                  </a:cubicBezTo>
                  <a:cubicBezTo>
                    <a:pt x="1140986" y="2066657"/>
                    <a:pt x="1143526" y="2066657"/>
                    <a:pt x="1144796" y="2064117"/>
                  </a:cubicBezTo>
                  <a:cubicBezTo>
                    <a:pt x="1146066" y="2062847"/>
                    <a:pt x="1147336" y="2062847"/>
                    <a:pt x="1148606" y="2061577"/>
                  </a:cubicBezTo>
                  <a:cubicBezTo>
                    <a:pt x="1151146" y="2060307"/>
                    <a:pt x="1153686" y="2059037"/>
                    <a:pt x="1154956" y="2057767"/>
                  </a:cubicBezTo>
                  <a:lnTo>
                    <a:pt x="1162576" y="2057767"/>
                  </a:lnTo>
                  <a:cubicBezTo>
                    <a:pt x="1167656" y="2060307"/>
                    <a:pt x="1171466" y="2062847"/>
                    <a:pt x="1175276" y="2064117"/>
                  </a:cubicBezTo>
                  <a:cubicBezTo>
                    <a:pt x="1175276" y="2064117"/>
                    <a:pt x="1176546" y="2062847"/>
                    <a:pt x="1177816" y="2062847"/>
                  </a:cubicBezTo>
                  <a:cubicBezTo>
                    <a:pt x="1175276" y="2061577"/>
                    <a:pt x="1174006" y="2060307"/>
                    <a:pt x="1171466" y="2059037"/>
                  </a:cubicBezTo>
                  <a:cubicBezTo>
                    <a:pt x="1171466" y="2056497"/>
                    <a:pt x="1171466" y="2055227"/>
                    <a:pt x="1172736" y="2052687"/>
                  </a:cubicBezTo>
                  <a:cubicBezTo>
                    <a:pt x="1175276" y="2053957"/>
                    <a:pt x="1179086" y="2055227"/>
                    <a:pt x="1177816" y="2050147"/>
                  </a:cubicBezTo>
                  <a:lnTo>
                    <a:pt x="1179086" y="2048877"/>
                  </a:lnTo>
                  <a:cubicBezTo>
                    <a:pt x="1181626" y="2046337"/>
                    <a:pt x="1184166" y="2043797"/>
                    <a:pt x="1187976" y="2045067"/>
                  </a:cubicBezTo>
                  <a:cubicBezTo>
                    <a:pt x="1187976" y="2045067"/>
                    <a:pt x="1189246" y="2043797"/>
                    <a:pt x="1190516" y="2043797"/>
                  </a:cubicBezTo>
                  <a:lnTo>
                    <a:pt x="1198136" y="2047607"/>
                  </a:lnTo>
                  <a:cubicBezTo>
                    <a:pt x="1198136" y="2046337"/>
                    <a:pt x="1198136" y="2045067"/>
                    <a:pt x="1196866" y="2045067"/>
                  </a:cubicBezTo>
                  <a:lnTo>
                    <a:pt x="1198136" y="2045067"/>
                  </a:lnTo>
                  <a:cubicBezTo>
                    <a:pt x="1199406" y="2046337"/>
                    <a:pt x="1200676" y="2046337"/>
                    <a:pt x="1203216" y="2047607"/>
                  </a:cubicBezTo>
                  <a:cubicBezTo>
                    <a:pt x="1203216" y="2045067"/>
                    <a:pt x="1209566" y="2041257"/>
                    <a:pt x="1210836" y="2042527"/>
                  </a:cubicBezTo>
                  <a:lnTo>
                    <a:pt x="1212106" y="2042527"/>
                  </a:lnTo>
                  <a:cubicBezTo>
                    <a:pt x="1213376" y="2046337"/>
                    <a:pt x="1215916" y="2048877"/>
                    <a:pt x="1217186" y="2052687"/>
                  </a:cubicBezTo>
                  <a:cubicBezTo>
                    <a:pt x="1219726" y="2051417"/>
                    <a:pt x="1222266" y="2048877"/>
                    <a:pt x="1224806" y="2047607"/>
                  </a:cubicBezTo>
                  <a:cubicBezTo>
                    <a:pt x="1226076" y="2050147"/>
                    <a:pt x="1226076" y="2052687"/>
                    <a:pt x="1227346" y="2056497"/>
                  </a:cubicBezTo>
                  <a:cubicBezTo>
                    <a:pt x="1229886" y="2053957"/>
                    <a:pt x="1231156" y="2052687"/>
                    <a:pt x="1231156" y="2051417"/>
                  </a:cubicBezTo>
                  <a:cubicBezTo>
                    <a:pt x="1234966" y="2052687"/>
                    <a:pt x="1238776" y="2052687"/>
                    <a:pt x="1241316" y="2053957"/>
                  </a:cubicBezTo>
                  <a:cubicBezTo>
                    <a:pt x="1245126" y="2056497"/>
                    <a:pt x="1248936" y="2056497"/>
                    <a:pt x="1252746" y="2055227"/>
                  </a:cubicBezTo>
                  <a:cubicBezTo>
                    <a:pt x="1255286" y="2053957"/>
                    <a:pt x="1256556" y="2052687"/>
                    <a:pt x="1259096" y="2051417"/>
                  </a:cubicBezTo>
                  <a:cubicBezTo>
                    <a:pt x="1260366" y="2053957"/>
                    <a:pt x="1261636" y="2055227"/>
                    <a:pt x="1264176" y="2056497"/>
                  </a:cubicBezTo>
                  <a:cubicBezTo>
                    <a:pt x="1262906" y="2056497"/>
                    <a:pt x="1261636" y="2057767"/>
                    <a:pt x="1260366" y="2057767"/>
                  </a:cubicBezTo>
                  <a:cubicBezTo>
                    <a:pt x="1257826" y="2059037"/>
                    <a:pt x="1256556" y="2060307"/>
                    <a:pt x="1255286" y="2062847"/>
                  </a:cubicBezTo>
                  <a:cubicBezTo>
                    <a:pt x="1254016" y="2065387"/>
                    <a:pt x="1254016" y="2067927"/>
                    <a:pt x="1251476" y="2069197"/>
                  </a:cubicBezTo>
                  <a:cubicBezTo>
                    <a:pt x="1248936" y="2070467"/>
                    <a:pt x="1248936" y="2067927"/>
                    <a:pt x="1246396" y="2067927"/>
                  </a:cubicBezTo>
                  <a:cubicBezTo>
                    <a:pt x="1248936" y="2066657"/>
                    <a:pt x="1250206" y="2066657"/>
                    <a:pt x="1251476" y="2066657"/>
                  </a:cubicBezTo>
                  <a:lnTo>
                    <a:pt x="1251476" y="2064117"/>
                  </a:lnTo>
                  <a:cubicBezTo>
                    <a:pt x="1243856" y="2066657"/>
                    <a:pt x="1236236" y="2062847"/>
                    <a:pt x="1227346" y="2064117"/>
                  </a:cubicBezTo>
                  <a:cubicBezTo>
                    <a:pt x="1232426" y="2066657"/>
                    <a:pt x="1237506" y="2067927"/>
                    <a:pt x="1242586" y="2069197"/>
                  </a:cubicBezTo>
                  <a:lnTo>
                    <a:pt x="1240046" y="2071737"/>
                  </a:lnTo>
                  <a:cubicBezTo>
                    <a:pt x="1242586" y="2073007"/>
                    <a:pt x="1245126" y="2073007"/>
                    <a:pt x="1247666" y="2073007"/>
                  </a:cubicBezTo>
                  <a:lnTo>
                    <a:pt x="1247666" y="2074277"/>
                  </a:lnTo>
                  <a:cubicBezTo>
                    <a:pt x="1245126" y="2074277"/>
                    <a:pt x="1243856" y="2075547"/>
                    <a:pt x="1241316" y="2075547"/>
                  </a:cubicBezTo>
                  <a:lnTo>
                    <a:pt x="1241316" y="2076817"/>
                  </a:lnTo>
                  <a:lnTo>
                    <a:pt x="1252746" y="2076817"/>
                  </a:lnTo>
                  <a:cubicBezTo>
                    <a:pt x="1255286" y="2070467"/>
                    <a:pt x="1262906" y="2073007"/>
                    <a:pt x="1266716" y="2069197"/>
                  </a:cubicBezTo>
                  <a:lnTo>
                    <a:pt x="1269256" y="2069197"/>
                  </a:lnTo>
                  <a:lnTo>
                    <a:pt x="1265446" y="2073007"/>
                  </a:lnTo>
                  <a:cubicBezTo>
                    <a:pt x="1266716" y="2074277"/>
                    <a:pt x="1267986" y="2074277"/>
                    <a:pt x="1269256" y="2075547"/>
                  </a:cubicBezTo>
                  <a:cubicBezTo>
                    <a:pt x="1270526" y="2076817"/>
                    <a:pt x="1271796" y="2076817"/>
                    <a:pt x="1273066" y="2078087"/>
                  </a:cubicBezTo>
                  <a:cubicBezTo>
                    <a:pt x="1275606" y="2076817"/>
                    <a:pt x="1276876" y="2076817"/>
                    <a:pt x="1279416" y="2075547"/>
                  </a:cubicBezTo>
                  <a:cubicBezTo>
                    <a:pt x="1278146" y="2078087"/>
                    <a:pt x="1278146" y="2079357"/>
                    <a:pt x="1278146" y="2080627"/>
                  </a:cubicBezTo>
                  <a:lnTo>
                    <a:pt x="1284496" y="2080627"/>
                  </a:lnTo>
                  <a:lnTo>
                    <a:pt x="1284496" y="2076817"/>
                  </a:lnTo>
                  <a:cubicBezTo>
                    <a:pt x="1284496" y="2073007"/>
                    <a:pt x="1287036" y="2073007"/>
                    <a:pt x="1289576" y="2074277"/>
                  </a:cubicBezTo>
                  <a:cubicBezTo>
                    <a:pt x="1293386" y="2076817"/>
                    <a:pt x="1295926" y="2075547"/>
                    <a:pt x="1299736" y="2074277"/>
                  </a:cubicBezTo>
                  <a:cubicBezTo>
                    <a:pt x="1303546" y="2074277"/>
                    <a:pt x="1306086" y="2071737"/>
                    <a:pt x="1307356" y="2067927"/>
                  </a:cubicBezTo>
                  <a:lnTo>
                    <a:pt x="1302276" y="2067927"/>
                  </a:lnTo>
                  <a:cubicBezTo>
                    <a:pt x="1302276" y="2066657"/>
                    <a:pt x="1303546" y="2065387"/>
                    <a:pt x="1303546" y="2064117"/>
                  </a:cubicBezTo>
                  <a:lnTo>
                    <a:pt x="1303546" y="2059037"/>
                  </a:lnTo>
                  <a:lnTo>
                    <a:pt x="1304816" y="2059037"/>
                  </a:lnTo>
                  <a:cubicBezTo>
                    <a:pt x="1304816" y="2061577"/>
                    <a:pt x="1306086" y="2062847"/>
                    <a:pt x="1306086" y="2065387"/>
                  </a:cubicBezTo>
                  <a:cubicBezTo>
                    <a:pt x="1308626" y="2064117"/>
                    <a:pt x="1312436" y="2064117"/>
                    <a:pt x="1316246" y="2062847"/>
                  </a:cubicBezTo>
                  <a:lnTo>
                    <a:pt x="1316246" y="2066657"/>
                  </a:lnTo>
                  <a:cubicBezTo>
                    <a:pt x="1320056" y="2067927"/>
                    <a:pt x="1323866" y="2070467"/>
                    <a:pt x="1326406" y="2075547"/>
                  </a:cubicBezTo>
                  <a:cubicBezTo>
                    <a:pt x="1326406" y="2075547"/>
                    <a:pt x="1327676" y="2076817"/>
                    <a:pt x="1327676" y="2075547"/>
                  </a:cubicBezTo>
                  <a:lnTo>
                    <a:pt x="1339106" y="2071737"/>
                  </a:lnTo>
                  <a:cubicBezTo>
                    <a:pt x="1344186" y="2070467"/>
                    <a:pt x="1347996" y="2069197"/>
                    <a:pt x="1353076" y="2067927"/>
                  </a:cubicBezTo>
                  <a:cubicBezTo>
                    <a:pt x="1355616" y="2067927"/>
                    <a:pt x="1356886" y="2070467"/>
                    <a:pt x="1360696" y="2073007"/>
                  </a:cubicBezTo>
                  <a:cubicBezTo>
                    <a:pt x="1364506" y="2073007"/>
                    <a:pt x="1377206" y="2075547"/>
                    <a:pt x="1382286" y="2079357"/>
                  </a:cubicBezTo>
                  <a:cubicBezTo>
                    <a:pt x="1383556" y="2080627"/>
                    <a:pt x="1386096" y="2079357"/>
                    <a:pt x="1387366" y="2079357"/>
                  </a:cubicBezTo>
                  <a:cubicBezTo>
                    <a:pt x="1391176" y="2078087"/>
                    <a:pt x="1394986" y="2078087"/>
                    <a:pt x="1398796" y="2076817"/>
                  </a:cubicBezTo>
                  <a:lnTo>
                    <a:pt x="1400066" y="2078087"/>
                  </a:lnTo>
                  <a:cubicBezTo>
                    <a:pt x="1401336" y="2080627"/>
                    <a:pt x="1401336" y="2083167"/>
                    <a:pt x="1401336" y="2085707"/>
                  </a:cubicBezTo>
                  <a:cubicBezTo>
                    <a:pt x="1405146" y="2089517"/>
                    <a:pt x="1408956" y="2093327"/>
                    <a:pt x="1414036" y="2086977"/>
                  </a:cubicBezTo>
                  <a:cubicBezTo>
                    <a:pt x="1414036" y="2088247"/>
                    <a:pt x="1412766" y="2089517"/>
                    <a:pt x="1412766" y="2090787"/>
                  </a:cubicBezTo>
                  <a:cubicBezTo>
                    <a:pt x="1414036" y="2090787"/>
                    <a:pt x="1414036" y="2092057"/>
                    <a:pt x="1415306" y="2092057"/>
                  </a:cubicBezTo>
                  <a:cubicBezTo>
                    <a:pt x="1417846" y="2093327"/>
                    <a:pt x="1425466" y="2094597"/>
                    <a:pt x="1426736" y="2092057"/>
                  </a:cubicBezTo>
                  <a:cubicBezTo>
                    <a:pt x="1428006" y="2088247"/>
                    <a:pt x="1430546" y="2089517"/>
                    <a:pt x="1431816" y="2089517"/>
                  </a:cubicBezTo>
                  <a:cubicBezTo>
                    <a:pt x="1433086" y="2090787"/>
                    <a:pt x="1433086" y="2093327"/>
                    <a:pt x="1434356" y="2095867"/>
                  </a:cubicBezTo>
                  <a:lnTo>
                    <a:pt x="1434356" y="2086977"/>
                  </a:lnTo>
                  <a:cubicBezTo>
                    <a:pt x="1436896" y="2089517"/>
                    <a:pt x="1438166" y="2090787"/>
                    <a:pt x="1439436" y="2093327"/>
                  </a:cubicBezTo>
                  <a:cubicBezTo>
                    <a:pt x="1440706" y="2094597"/>
                    <a:pt x="1440706" y="2095867"/>
                    <a:pt x="1440706" y="2097137"/>
                  </a:cubicBezTo>
                  <a:cubicBezTo>
                    <a:pt x="1439436" y="2097137"/>
                    <a:pt x="1438166" y="2097137"/>
                    <a:pt x="1436896" y="2098407"/>
                  </a:cubicBezTo>
                  <a:lnTo>
                    <a:pt x="1433086" y="2098407"/>
                  </a:lnTo>
                  <a:cubicBezTo>
                    <a:pt x="1436896" y="2100947"/>
                    <a:pt x="1435626" y="2107297"/>
                    <a:pt x="1440706" y="2104757"/>
                  </a:cubicBezTo>
                  <a:cubicBezTo>
                    <a:pt x="1441976" y="2103487"/>
                    <a:pt x="1443246" y="2100947"/>
                    <a:pt x="1444516" y="2099677"/>
                  </a:cubicBezTo>
                  <a:cubicBezTo>
                    <a:pt x="1444516" y="2100947"/>
                    <a:pt x="1445786" y="2103487"/>
                    <a:pt x="1445786" y="2104757"/>
                  </a:cubicBezTo>
                  <a:cubicBezTo>
                    <a:pt x="1447056" y="2104757"/>
                    <a:pt x="1448326" y="2104757"/>
                    <a:pt x="1449596" y="2106027"/>
                  </a:cubicBezTo>
                  <a:cubicBezTo>
                    <a:pt x="1452136" y="2109837"/>
                    <a:pt x="1455946" y="2108567"/>
                    <a:pt x="1459756" y="2109837"/>
                  </a:cubicBezTo>
                  <a:cubicBezTo>
                    <a:pt x="1462296" y="2109837"/>
                    <a:pt x="1463566" y="2112377"/>
                    <a:pt x="1464836" y="2113647"/>
                  </a:cubicBezTo>
                  <a:cubicBezTo>
                    <a:pt x="1466106" y="2116187"/>
                    <a:pt x="1467376" y="2118727"/>
                    <a:pt x="1471186" y="2118727"/>
                  </a:cubicBezTo>
                  <a:cubicBezTo>
                    <a:pt x="1473726" y="2118727"/>
                    <a:pt x="1476266" y="2121267"/>
                    <a:pt x="1478806" y="2123807"/>
                  </a:cubicBezTo>
                  <a:cubicBezTo>
                    <a:pt x="1482616" y="2126347"/>
                    <a:pt x="1486426" y="2131427"/>
                    <a:pt x="1490236" y="2133967"/>
                  </a:cubicBezTo>
                  <a:cubicBezTo>
                    <a:pt x="1496586" y="2137777"/>
                    <a:pt x="1502936" y="2142857"/>
                    <a:pt x="1510556" y="2141587"/>
                  </a:cubicBezTo>
                  <a:cubicBezTo>
                    <a:pt x="1514366" y="2141587"/>
                    <a:pt x="1518176" y="2144127"/>
                    <a:pt x="1521986" y="2144127"/>
                  </a:cubicBezTo>
                  <a:cubicBezTo>
                    <a:pt x="1525796" y="2144127"/>
                    <a:pt x="1530876" y="2144127"/>
                    <a:pt x="1535956" y="2142857"/>
                  </a:cubicBezTo>
                  <a:cubicBezTo>
                    <a:pt x="1535956" y="2146667"/>
                    <a:pt x="1535956" y="2147937"/>
                    <a:pt x="1539766" y="2147937"/>
                  </a:cubicBezTo>
                  <a:cubicBezTo>
                    <a:pt x="1542306" y="2147937"/>
                    <a:pt x="1544846" y="2147937"/>
                    <a:pt x="1547386" y="2149207"/>
                  </a:cubicBezTo>
                  <a:cubicBezTo>
                    <a:pt x="1555006" y="2149207"/>
                    <a:pt x="1561356" y="2153017"/>
                    <a:pt x="1568976" y="2151747"/>
                  </a:cubicBezTo>
                  <a:cubicBezTo>
                    <a:pt x="1571516" y="2151747"/>
                    <a:pt x="1574056" y="2153017"/>
                    <a:pt x="1576596" y="2154287"/>
                  </a:cubicBezTo>
                  <a:cubicBezTo>
                    <a:pt x="1584216" y="2156827"/>
                    <a:pt x="1589296" y="2163177"/>
                    <a:pt x="1598186" y="2161907"/>
                  </a:cubicBezTo>
                  <a:cubicBezTo>
                    <a:pt x="1599456" y="2161907"/>
                    <a:pt x="1601996" y="2161907"/>
                    <a:pt x="1603266" y="2163177"/>
                  </a:cubicBezTo>
                  <a:cubicBezTo>
                    <a:pt x="1605806" y="2165717"/>
                    <a:pt x="1607076" y="2164447"/>
                    <a:pt x="1608346" y="2163177"/>
                  </a:cubicBezTo>
                  <a:cubicBezTo>
                    <a:pt x="1610886" y="2161907"/>
                    <a:pt x="1613426" y="2160637"/>
                    <a:pt x="1614696" y="2161907"/>
                  </a:cubicBezTo>
                  <a:cubicBezTo>
                    <a:pt x="1619776" y="2163177"/>
                    <a:pt x="1626126" y="2164447"/>
                    <a:pt x="1631206" y="2165717"/>
                  </a:cubicBezTo>
                  <a:lnTo>
                    <a:pt x="1636286" y="2165717"/>
                  </a:lnTo>
                  <a:cubicBezTo>
                    <a:pt x="1640096" y="2164447"/>
                    <a:pt x="1645176" y="2163177"/>
                    <a:pt x="1648986" y="2163177"/>
                  </a:cubicBezTo>
                  <a:cubicBezTo>
                    <a:pt x="1655336" y="2161907"/>
                    <a:pt x="1661686" y="2161907"/>
                    <a:pt x="1668036" y="2161907"/>
                  </a:cubicBezTo>
                  <a:lnTo>
                    <a:pt x="1670576" y="2161907"/>
                  </a:lnTo>
                  <a:cubicBezTo>
                    <a:pt x="1679466" y="2159367"/>
                    <a:pt x="1689626" y="2156827"/>
                    <a:pt x="1698516" y="2154287"/>
                  </a:cubicBezTo>
                  <a:cubicBezTo>
                    <a:pt x="1704866" y="2153017"/>
                    <a:pt x="1711216" y="2151747"/>
                    <a:pt x="1718836" y="2150477"/>
                  </a:cubicBezTo>
                  <a:cubicBezTo>
                    <a:pt x="1726456" y="2149207"/>
                    <a:pt x="1732806" y="2146667"/>
                    <a:pt x="1740426" y="2145397"/>
                  </a:cubicBezTo>
                  <a:cubicBezTo>
                    <a:pt x="1742966" y="2145397"/>
                    <a:pt x="1745506" y="2145397"/>
                    <a:pt x="1749316" y="2144127"/>
                  </a:cubicBezTo>
                  <a:cubicBezTo>
                    <a:pt x="1759476" y="2142857"/>
                    <a:pt x="1769636" y="2139047"/>
                    <a:pt x="1779796" y="2144127"/>
                  </a:cubicBezTo>
                  <a:lnTo>
                    <a:pt x="1795036" y="2147937"/>
                  </a:lnTo>
                  <a:cubicBezTo>
                    <a:pt x="1801386" y="2149207"/>
                    <a:pt x="1806466" y="2153017"/>
                    <a:pt x="1812816" y="2153017"/>
                  </a:cubicBezTo>
                  <a:cubicBezTo>
                    <a:pt x="1814086" y="2153017"/>
                    <a:pt x="1816626" y="2154287"/>
                    <a:pt x="1817896" y="2154287"/>
                  </a:cubicBezTo>
                  <a:cubicBezTo>
                    <a:pt x="1825516" y="2156827"/>
                    <a:pt x="1831866" y="2163177"/>
                    <a:pt x="1840756" y="2160637"/>
                  </a:cubicBezTo>
                  <a:cubicBezTo>
                    <a:pt x="1844566" y="2159367"/>
                    <a:pt x="1850916" y="2161907"/>
                    <a:pt x="1854726" y="2163177"/>
                  </a:cubicBezTo>
                  <a:cubicBezTo>
                    <a:pt x="1858536" y="2164447"/>
                    <a:pt x="1862346" y="2164447"/>
                    <a:pt x="1866156" y="2165717"/>
                  </a:cubicBezTo>
                  <a:lnTo>
                    <a:pt x="1866156" y="2168257"/>
                  </a:lnTo>
                  <a:cubicBezTo>
                    <a:pt x="1873776" y="2168257"/>
                    <a:pt x="1881396" y="2169527"/>
                    <a:pt x="1889016" y="2165717"/>
                  </a:cubicBezTo>
                  <a:cubicBezTo>
                    <a:pt x="1891556" y="2164447"/>
                    <a:pt x="1892826" y="2163177"/>
                    <a:pt x="1895366" y="2163177"/>
                  </a:cubicBezTo>
                  <a:cubicBezTo>
                    <a:pt x="1900446" y="2161907"/>
                    <a:pt x="1906796" y="2161907"/>
                    <a:pt x="1911876" y="2164447"/>
                  </a:cubicBezTo>
                  <a:cubicBezTo>
                    <a:pt x="1915686" y="2165717"/>
                    <a:pt x="1922036" y="2164447"/>
                    <a:pt x="1925846" y="2161907"/>
                  </a:cubicBezTo>
                  <a:cubicBezTo>
                    <a:pt x="1930926" y="2159367"/>
                    <a:pt x="1937276" y="2160637"/>
                    <a:pt x="1942356" y="2160637"/>
                  </a:cubicBezTo>
                  <a:cubicBezTo>
                    <a:pt x="1947436" y="2160637"/>
                    <a:pt x="1951246" y="2161907"/>
                    <a:pt x="1956326" y="2160637"/>
                  </a:cubicBezTo>
                  <a:cubicBezTo>
                    <a:pt x="1967756" y="2159367"/>
                    <a:pt x="1977916" y="2155557"/>
                    <a:pt x="1990616" y="2156827"/>
                  </a:cubicBezTo>
                  <a:cubicBezTo>
                    <a:pt x="1995696" y="2156827"/>
                    <a:pt x="2000776" y="2158097"/>
                    <a:pt x="2005856" y="2156827"/>
                  </a:cubicBezTo>
                  <a:cubicBezTo>
                    <a:pt x="2016016" y="2155557"/>
                    <a:pt x="2023636" y="2159367"/>
                    <a:pt x="2031256" y="2164447"/>
                  </a:cubicBezTo>
                  <a:cubicBezTo>
                    <a:pt x="2037606" y="2169527"/>
                    <a:pt x="2045226" y="2173337"/>
                    <a:pt x="2052846" y="2177147"/>
                  </a:cubicBezTo>
                  <a:cubicBezTo>
                    <a:pt x="2057926" y="2179687"/>
                    <a:pt x="2065546" y="2174607"/>
                    <a:pt x="2065546" y="2168257"/>
                  </a:cubicBezTo>
                  <a:lnTo>
                    <a:pt x="2065546" y="2156827"/>
                  </a:lnTo>
                  <a:cubicBezTo>
                    <a:pt x="2065546" y="2123807"/>
                    <a:pt x="2065546" y="2092057"/>
                    <a:pt x="2066816" y="2059037"/>
                  </a:cubicBezTo>
                  <a:cubicBezTo>
                    <a:pt x="2066816" y="2036177"/>
                    <a:pt x="2068086" y="2013317"/>
                    <a:pt x="2068086" y="1989187"/>
                  </a:cubicBezTo>
                  <a:cubicBezTo>
                    <a:pt x="2068086" y="1963787"/>
                    <a:pt x="2066816" y="446137"/>
                    <a:pt x="2066816" y="420737"/>
                  </a:cubicBezTo>
                  <a:cubicBezTo>
                    <a:pt x="2074436" y="409307"/>
                    <a:pt x="2071896" y="400417"/>
                    <a:pt x="2078246" y="394067"/>
                  </a:cubicBezTo>
                  <a:close/>
                  <a:moveTo>
                    <a:pt x="1256556" y="2051417"/>
                  </a:moveTo>
                  <a:cubicBezTo>
                    <a:pt x="1259096" y="2045067"/>
                    <a:pt x="1264176" y="2046337"/>
                    <a:pt x="1267986" y="2047607"/>
                  </a:cubicBezTo>
                  <a:cubicBezTo>
                    <a:pt x="1265446" y="2052687"/>
                    <a:pt x="1260366" y="2050147"/>
                    <a:pt x="1256556" y="2051417"/>
                  </a:cubicBezTo>
                  <a:close/>
                  <a:moveTo>
                    <a:pt x="1267986" y="2057767"/>
                  </a:moveTo>
                  <a:cubicBezTo>
                    <a:pt x="1269256" y="2055227"/>
                    <a:pt x="1269256" y="2051417"/>
                    <a:pt x="1273066" y="2051417"/>
                  </a:cubicBezTo>
                  <a:cubicBezTo>
                    <a:pt x="1274336" y="2051417"/>
                    <a:pt x="1276876" y="2052687"/>
                    <a:pt x="1278146" y="2052687"/>
                  </a:cubicBezTo>
                  <a:cubicBezTo>
                    <a:pt x="1276876" y="2055227"/>
                    <a:pt x="1275606" y="2056497"/>
                    <a:pt x="1274336" y="2059037"/>
                  </a:cubicBezTo>
                  <a:cubicBezTo>
                    <a:pt x="1273066" y="2059037"/>
                    <a:pt x="1270526" y="2059037"/>
                    <a:pt x="1267986" y="2057767"/>
                  </a:cubicBezTo>
                  <a:close/>
                  <a:moveTo>
                    <a:pt x="1273066" y="2070467"/>
                  </a:moveTo>
                  <a:cubicBezTo>
                    <a:pt x="1275606" y="2069197"/>
                    <a:pt x="1276876" y="2066657"/>
                    <a:pt x="1279416" y="2065387"/>
                  </a:cubicBezTo>
                  <a:cubicBezTo>
                    <a:pt x="1280686" y="2065387"/>
                    <a:pt x="1281956" y="2066657"/>
                    <a:pt x="1283226" y="2066657"/>
                  </a:cubicBezTo>
                  <a:cubicBezTo>
                    <a:pt x="1283226" y="2071737"/>
                    <a:pt x="1278146" y="2073007"/>
                    <a:pt x="1273066" y="2070467"/>
                  </a:cubicBezTo>
                  <a:close/>
                  <a:moveTo>
                    <a:pt x="1278146" y="2029827"/>
                  </a:moveTo>
                  <a:cubicBezTo>
                    <a:pt x="1279416" y="2031097"/>
                    <a:pt x="1279416" y="2032367"/>
                    <a:pt x="1281956" y="2033637"/>
                  </a:cubicBezTo>
                  <a:lnTo>
                    <a:pt x="1270526" y="2033637"/>
                  </a:lnTo>
                  <a:cubicBezTo>
                    <a:pt x="1270526" y="2032367"/>
                    <a:pt x="1270526" y="2031097"/>
                    <a:pt x="1271796" y="2029827"/>
                  </a:cubicBezTo>
                  <a:cubicBezTo>
                    <a:pt x="1276876" y="2029827"/>
                    <a:pt x="1278146" y="2029827"/>
                    <a:pt x="1278146" y="2024747"/>
                  </a:cubicBezTo>
                  <a:cubicBezTo>
                    <a:pt x="1281956" y="2026017"/>
                    <a:pt x="1287036" y="2022207"/>
                    <a:pt x="1288306" y="2028557"/>
                  </a:cubicBezTo>
                  <a:cubicBezTo>
                    <a:pt x="1284496" y="2029827"/>
                    <a:pt x="1281956" y="2029827"/>
                    <a:pt x="1278146" y="2029827"/>
                  </a:cubicBezTo>
                  <a:close/>
                </a:path>
              </a:pathLst>
            </a:custGeom>
            <a:blipFill>
              <a:blip r:embed="rId5"/>
              <a:stretch>
                <a:fillRect t="-16513" b="-16513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88139" y="3060445"/>
            <a:ext cx="10016514" cy="561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3779" lvl="1" indent="-341889" algn="l">
              <a:lnSpc>
                <a:spcPts val="4909"/>
              </a:lnSpc>
              <a:buFont typeface="Arial"/>
              <a:buChar char="•"/>
            </a:pPr>
            <a:r>
              <a:rPr lang="en-US" sz="3167" b="1">
                <a:solidFill>
                  <a:srgbClr val="3737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Kreativní a bezpečný prostor </a:t>
            </a:r>
            <a:r>
              <a:rPr lang="en-US" sz="3167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– centrum P*AKT jako kulturní a komunitní hub pro queer lidi na Slovensku</a:t>
            </a:r>
          </a:p>
          <a:p>
            <a:pPr marL="683779" lvl="1" indent="-341889" algn="l">
              <a:lnSpc>
                <a:spcPts val="4909"/>
              </a:lnSpc>
              <a:buFont typeface="Arial"/>
              <a:buChar char="•"/>
            </a:pPr>
            <a:r>
              <a:rPr lang="en-US" sz="3167" b="1">
                <a:solidFill>
                  <a:srgbClr val="3737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Umění a sebevyjádření </a:t>
            </a:r>
            <a:r>
              <a:rPr lang="en-US" sz="3167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– workshopy, školení a kreativní setkání propojují umělce a aktivisty, posilují sebevědomí a podporují queer tvorbu</a:t>
            </a:r>
          </a:p>
          <a:p>
            <a:pPr marL="683779" lvl="1" indent="-341889" algn="l">
              <a:lnSpc>
                <a:spcPts val="4909"/>
              </a:lnSpc>
              <a:buFont typeface="Arial"/>
              <a:buChar char="•"/>
            </a:pPr>
            <a:r>
              <a:rPr lang="en-US" sz="3167" b="1">
                <a:solidFill>
                  <a:srgbClr val="3737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Osvěta a inkluze</a:t>
            </a:r>
            <a:r>
              <a:rPr lang="en-US" sz="3167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– dokumentární filmy, výstavy a TV spoty boří stereotypy, zvyšují povědomí o queer zkušenostech a zapojují širokou veřejnost</a:t>
            </a:r>
          </a:p>
          <a:p>
            <a:pPr algn="l">
              <a:lnSpc>
                <a:spcPts val="4909"/>
              </a:lnSpc>
            </a:pPr>
            <a:endParaRPr lang="en-US" sz="3167">
              <a:solidFill>
                <a:srgbClr val="373737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88139" y="2090710"/>
            <a:ext cx="8896836" cy="68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  <a:spcBef>
                <a:spcPct val="0"/>
              </a:spcBef>
            </a:pPr>
            <a:r>
              <a:rPr lang="en-US" sz="3796" b="1">
                <a:solidFill>
                  <a:srgbClr val="26BC8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QUEER VIBES (výzva Equal, 2023)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79775" y="679133"/>
            <a:ext cx="9328450" cy="68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4"/>
              </a:lnSpc>
              <a:spcBef>
                <a:spcPct val="0"/>
              </a:spcBef>
            </a:pPr>
            <a:r>
              <a:rPr lang="en-US" sz="4499" b="1">
                <a:solidFill>
                  <a:srgbClr val="3737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ÚSPĚŠNÝ PROJEKT – Slovensko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983278" y="8100300"/>
            <a:ext cx="1943767" cy="16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  <a:spcBef>
                <a:spcPct val="0"/>
              </a:spcBef>
            </a:pPr>
            <a:r>
              <a:rPr lang="en-US" sz="1300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/>
              </a:rPr>
              <a:t>zdroj</a:t>
            </a:r>
            <a:r>
              <a:rPr lang="en-US" sz="13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/>
              </a:rPr>
              <a:t>obrázku</a:t>
            </a:r>
            <a:r>
              <a:rPr lang="en-US" sz="13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/>
              </a:rPr>
              <a:t>: </a:t>
            </a:r>
            <a:r>
              <a:rPr lang="en-US" sz="1300" b="1" u="sng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/>
              </a:rPr>
              <a:t>duhovyrok.s</a:t>
            </a:r>
            <a:r>
              <a:rPr lang="en-US" sz="1300" u="sng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6"/>
              </a:rPr>
              <a:t>k</a:t>
            </a:r>
            <a:endParaRPr lang="en-US" sz="1300" u="sng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11" name="Freeform 11" descr="Obsah obrázku Barevnost, kruh, Grafika, umění  Popis byl vytvořen automaticky"/>
          <p:cNvSpPr/>
          <p:nvPr/>
        </p:nvSpPr>
        <p:spPr>
          <a:xfrm>
            <a:off x="-5841461" y="831305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AB5EBA3-9981-B7B9-85BD-AB785BBABEDF}"/>
              </a:ext>
            </a:extLst>
          </p:cNvPr>
          <p:cNvSpPr txBox="1"/>
          <p:nvPr/>
        </p:nvSpPr>
        <p:spPr>
          <a:xfrm>
            <a:off x="3200400" y="949355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Více informací o projektu </a:t>
            </a:r>
            <a:r>
              <a:rPr lang="cs-CZ" sz="2400" b="1" dirty="0">
                <a:hlinkClick r:id="rId8"/>
              </a:rPr>
              <a:t>ZDE</a:t>
            </a:r>
            <a:endParaRPr lang="cs-CZ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86072" y="9642420"/>
            <a:ext cx="3707256" cy="496292"/>
            <a:chOff x="0" y="0"/>
            <a:chExt cx="4943008" cy="661723"/>
          </a:xfrm>
        </p:grpSpPr>
        <p:sp>
          <p:nvSpPr>
            <p:cNvPr id="3" name="TextBox 3"/>
            <p:cNvSpPr txBox="1"/>
            <p:nvPr/>
          </p:nvSpPr>
          <p:spPr>
            <a:xfrm>
              <a:off x="1176679" y="109296"/>
              <a:ext cx="3766329" cy="46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Spolufinancováno</a:t>
              </a:r>
            </a:p>
            <a:p>
              <a:pPr algn="l">
                <a:lnSpc>
                  <a:spcPts val="1313"/>
                </a:lnSpc>
              </a:pPr>
              <a:r>
                <a:rPr lang="en-US" sz="1300" b="1">
                  <a:solidFill>
                    <a:srgbClr val="003399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Evropskou unií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994393" cy="661723"/>
            </a:xfrm>
            <a:custGeom>
              <a:avLst/>
              <a:gdLst/>
              <a:ahLst/>
              <a:cxnLst/>
              <a:rect l="l" t="t" r="r" b="b"/>
              <a:pathLst>
                <a:path w="994393" h="661723">
                  <a:moveTo>
                    <a:pt x="0" y="0"/>
                  </a:moveTo>
                  <a:lnTo>
                    <a:pt x="994393" y="0"/>
                  </a:lnTo>
                  <a:lnTo>
                    <a:pt x="994393" y="661723"/>
                  </a:lnTo>
                  <a:lnTo>
                    <a:pt x="0" y="66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65624" y="1669461"/>
            <a:ext cx="5405913" cy="5703304"/>
            <a:chOff x="0" y="0"/>
            <a:chExt cx="2077720" cy="2192020"/>
          </a:xfrm>
        </p:grpSpPr>
        <p:sp>
          <p:nvSpPr>
            <p:cNvPr id="6" name="Freeform 6"/>
            <p:cNvSpPr/>
            <p:nvPr/>
          </p:nvSpPr>
          <p:spPr>
            <a:xfrm>
              <a:off x="-526" y="-1637"/>
              <a:ext cx="2078246" cy="2191971"/>
            </a:xfrm>
            <a:custGeom>
              <a:avLst/>
              <a:gdLst/>
              <a:ahLst/>
              <a:cxnLst/>
              <a:rect l="l" t="t" r="r" b="b"/>
              <a:pathLst>
                <a:path w="2078246" h="2191971">
                  <a:moveTo>
                    <a:pt x="2078246" y="394067"/>
                  </a:moveTo>
                  <a:cubicBezTo>
                    <a:pt x="2076976" y="394067"/>
                    <a:pt x="2075706" y="394067"/>
                    <a:pt x="2074436" y="392797"/>
                  </a:cubicBezTo>
                  <a:cubicBezTo>
                    <a:pt x="2068086" y="391527"/>
                    <a:pt x="2060466" y="392797"/>
                    <a:pt x="2056656" y="386447"/>
                  </a:cubicBezTo>
                  <a:cubicBezTo>
                    <a:pt x="2055386" y="383907"/>
                    <a:pt x="2051576" y="381367"/>
                    <a:pt x="2049036" y="380097"/>
                  </a:cubicBezTo>
                  <a:cubicBezTo>
                    <a:pt x="2043956" y="375017"/>
                    <a:pt x="2037606" y="369937"/>
                    <a:pt x="2031256" y="364857"/>
                  </a:cubicBezTo>
                  <a:lnTo>
                    <a:pt x="2019826" y="353427"/>
                  </a:lnTo>
                  <a:cubicBezTo>
                    <a:pt x="2018556" y="352157"/>
                    <a:pt x="2018556" y="350887"/>
                    <a:pt x="2018556" y="349617"/>
                  </a:cubicBezTo>
                  <a:cubicBezTo>
                    <a:pt x="2016016" y="347077"/>
                    <a:pt x="2012206" y="344537"/>
                    <a:pt x="2008396" y="344537"/>
                  </a:cubicBezTo>
                  <a:cubicBezTo>
                    <a:pt x="2002046" y="343267"/>
                    <a:pt x="1995696" y="343267"/>
                    <a:pt x="1989346" y="341997"/>
                  </a:cubicBezTo>
                  <a:lnTo>
                    <a:pt x="1984266" y="341997"/>
                  </a:lnTo>
                  <a:cubicBezTo>
                    <a:pt x="1977916" y="339457"/>
                    <a:pt x="1972836" y="338187"/>
                    <a:pt x="1966486" y="339457"/>
                  </a:cubicBezTo>
                  <a:cubicBezTo>
                    <a:pt x="1963946" y="339457"/>
                    <a:pt x="1961406" y="339457"/>
                    <a:pt x="1960136" y="336917"/>
                  </a:cubicBezTo>
                  <a:cubicBezTo>
                    <a:pt x="1958866" y="334377"/>
                    <a:pt x="1956326" y="333107"/>
                    <a:pt x="1955056" y="331837"/>
                  </a:cubicBezTo>
                  <a:cubicBezTo>
                    <a:pt x="1952516" y="329297"/>
                    <a:pt x="1948706" y="328027"/>
                    <a:pt x="1946166" y="326757"/>
                  </a:cubicBezTo>
                  <a:cubicBezTo>
                    <a:pt x="1941086" y="322947"/>
                    <a:pt x="1937276" y="319137"/>
                    <a:pt x="1930926" y="319137"/>
                  </a:cubicBezTo>
                  <a:cubicBezTo>
                    <a:pt x="1925846" y="319137"/>
                    <a:pt x="1920766" y="317867"/>
                    <a:pt x="1915686" y="316597"/>
                  </a:cubicBezTo>
                  <a:cubicBezTo>
                    <a:pt x="1914416" y="316597"/>
                    <a:pt x="1914416" y="316597"/>
                    <a:pt x="1914416" y="315327"/>
                  </a:cubicBezTo>
                  <a:cubicBezTo>
                    <a:pt x="1910606" y="310247"/>
                    <a:pt x="1904256" y="308977"/>
                    <a:pt x="1897906" y="308977"/>
                  </a:cubicBezTo>
                  <a:cubicBezTo>
                    <a:pt x="1895366" y="308977"/>
                    <a:pt x="1892826" y="307707"/>
                    <a:pt x="1892826" y="306437"/>
                  </a:cubicBezTo>
                  <a:cubicBezTo>
                    <a:pt x="1891556" y="302627"/>
                    <a:pt x="1889016" y="301357"/>
                    <a:pt x="1886476" y="301357"/>
                  </a:cubicBezTo>
                  <a:cubicBezTo>
                    <a:pt x="1882666" y="301357"/>
                    <a:pt x="1878856" y="300087"/>
                    <a:pt x="1876316" y="301357"/>
                  </a:cubicBezTo>
                  <a:cubicBezTo>
                    <a:pt x="1866156" y="305167"/>
                    <a:pt x="1858536" y="297547"/>
                    <a:pt x="1849646" y="296277"/>
                  </a:cubicBezTo>
                  <a:lnTo>
                    <a:pt x="1848376" y="295007"/>
                  </a:lnTo>
                  <a:cubicBezTo>
                    <a:pt x="1845836" y="288657"/>
                    <a:pt x="1839486" y="288657"/>
                    <a:pt x="1833136" y="287387"/>
                  </a:cubicBezTo>
                  <a:cubicBezTo>
                    <a:pt x="1833136" y="286117"/>
                    <a:pt x="1834406" y="286117"/>
                    <a:pt x="1834406" y="284847"/>
                  </a:cubicBezTo>
                  <a:cubicBezTo>
                    <a:pt x="1833136" y="284847"/>
                    <a:pt x="1831866" y="286117"/>
                    <a:pt x="1829326" y="286117"/>
                  </a:cubicBezTo>
                  <a:cubicBezTo>
                    <a:pt x="1828056" y="286117"/>
                    <a:pt x="1825516" y="287387"/>
                    <a:pt x="1824246" y="286117"/>
                  </a:cubicBezTo>
                  <a:cubicBezTo>
                    <a:pt x="1821706" y="282307"/>
                    <a:pt x="1817896" y="278497"/>
                    <a:pt x="1817896" y="274687"/>
                  </a:cubicBezTo>
                  <a:cubicBezTo>
                    <a:pt x="1817896" y="270877"/>
                    <a:pt x="1814086" y="270877"/>
                    <a:pt x="1812816" y="269607"/>
                  </a:cubicBezTo>
                  <a:lnTo>
                    <a:pt x="1810276" y="269607"/>
                  </a:lnTo>
                  <a:cubicBezTo>
                    <a:pt x="1805196" y="264527"/>
                    <a:pt x="1800116" y="263257"/>
                    <a:pt x="1793766" y="267067"/>
                  </a:cubicBezTo>
                  <a:cubicBezTo>
                    <a:pt x="1792496" y="263257"/>
                    <a:pt x="1795036" y="258177"/>
                    <a:pt x="1789956" y="256907"/>
                  </a:cubicBezTo>
                  <a:lnTo>
                    <a:pt x="1789956" y="255637"/>
                  </a:lnTo>
                  <a:cubicBezTo>
                    <a:pt x="1792496" y="249287"/>
                    <a:pt x="1788686" y="245477"/>
                    <a:pt x="1783606" y="242937"/>
                  </a:cubicBezTo>
                  <a:cubicBezTo>
                    <a:pt x="1779796" y="240397"/>
                    <a:pt x="1778526" y="237857"/>
                    <a:pt x="1778526" y="234047"/>
                  </a:cubicBezTo>
                  <a:lnTo>
                    <a:pt x="1778526" y="228967"/>
                  </a:lnTo>
                  <a:cubicBezTo>
                    <a:pt x="1773446" y="227697"/>
                    <a:pt x="1770906" y="222617"/>
                    <a:pt x="1768366" y="218807"/>
                  </a:cubicBezTo>
                  <a:cubicBezTo>
                    <a:pt x="1767096" y="213727"/>
                    <a:pt x="1764556" y="209917"/>
                    <a:pt x="1762016" y="206107"/>
                  </a:cubicBezTo>
                  <a:cubicBezTo>
                    <a:pt x="1759476" y="202297"/>
                    <a:pt x="1754396" y="199757"/>
                    <a:pt x="1754396" y="193407"/>
                  </a:cubicBezTo>
                  <a:cubicBezTo>
                    <a:pt x="1754396" y="189597"/>
                    <a:pt x="1753126" y="185787"/>
                    <a:pt x="1751856" y="181977"/>
                  </a:cubicBezTo>
                  <a:cubicBezTo>
                    <a:pt x="1749316" y="176897"/>
                    <a:pt x="1746776" y="173087"/>
                    <a:pt x="1742966" y="168007"/>
                  </a:cubicBezTo>
                  <a:cubicBezTo>
                    <a:pt x="1745506" y="164197"/>
                    <a:pt x="1748046" y="161657"/>
                    <a:pt x="1744236" y="157847"/>
                  </a:cubicBezTo>
                  <a:lnTo>
                    <a:pt x="1744236" y="155307"/>
                  </a:lnTo>
                  <a:cubicBezTo>
                    <a:pt x="1744236" y="154037"/>
                    <a:pt x="1742966" y="152767"/>
                    <a:pt x="1742966" y="151497"/>
                  </a:cubicBezTo>
                  <a:cubicBezTo>
                    <a:pt x="1741696" y="150227"/>
                    <a:pt x="1739156" y="148957"/>
                    <a:pt x="1737886" y="147687"/>
                  </a:cubicBezTo>
                  <a:cubicBezTo>
                    <a:pt x="1734076" y="143877"/>
                    <a:pt x="1731536" y="138797"/>
                    <a:pt x="1725186" y="141337"/>
                  </a:cubicBezTo>
                  <a:cubicBezTo>
                    <a:pt x="1722646" y="136257"/>
                    <a:pt x="1721376" y="131177"/>
                    <a:pt x="1720106" y="126097"/>
                  </a:cubicBezTo>
                  <a:cubicBezTo>
                    <a:pt x="1718836" y="122287"/>
                    <a:pt x="1717566" y="119747"/>
                    <a:pt x="1716296" y="115937"/>
                  </a:cubicBezTo>
                  <a:lnTo>
                    <a:pt x="1716296" y="114667"/>
                  </a:lnTo>
                  <a:cubicBezTo>
                    <a:pt x="1718836" y="109587"/>
                    <a:pt x="1715026" y="105777"/>
                    <a:pt x="1715026" y="101967"/>
                  </a:cubicBezTo>
                  <a:cubicBezTo>
                    <a:pt x="1715026" y="99427"/>
                    <a:pt x="1712486" y="96887"/>
                    <a:pt x="1711216" y="94347"/>
                  </a:cubicBezTo>
                  <a:cubicBezTo>
                    <a:pt x="1709946" y="90537"/>
                    <a:pt x="1706136" y="87997"/>
                    <a:pt x="1706136" y="84187"/>
                  </a:cubicBezTo>
                  <a:lnTo>
                    <a:pt x="1706136" y="63867"/>
                  </a:lnTo>
                  <a:cubicBezTo>
                    <a:pt x="1704866" y="56247"/>
                    <a:pt x="1702326" y="52437"/>
                    <a:pt x="1693436" y="51167"/>
                  </a:cubicBezTo>
                  <a:cubicBezTo>
                    <a:pt x="1692166" y="51167"/>
                    <a:pt x="1690896" y="51167"/>
                    <a:pt x="1690896" y="49897"/>
                  </a:cubicBezTo>
                  <a:cubicBezTo>
                    <a:pt x="1688356" y="46087"/>
                    <a:pt x="1684546" y="44817"/>
                    <a:pt x="1679466" y="43547"/>
                  </a:cubicBezTo>
                  <a:cubicBezTo>
                    <a:pt x="1675656" y="43547"/>
                    <a:pt x="1673116" y="43547"/>
                    <a:pt x="1670576" y="44817"/>
                  </a:cubicBezTo>
                  <a:cubicBezTo>
                    <a:pt x="1664226" y="48627"/>
                    <a:pt x="1657876" y="52437"/>
                    <a:pt x="1652796" y="57517"/>
                  </a:cubicBezTo>
                  <a:cubicBezTo>
                    <a:pt x="1646446" y="62597"/>
                    <a:pt x="1641366" y="66407"/>
                    <a:pt x="1633746" y="62597"/>
                  </a:cubicBezTo>
                  <a:lnTo>
                    <a:pt x="1631206" y="62597"/>
                  </a:lnTo>
                  <a:cubicBezTo>
                    <a:pt x="1628666" y="61327"/>
                    <a:pt x="1624856" y="60057"/>
                    <a:pt x="1622316" y="58787"/>
                  </a:cubicBezTo>
                  <a:cubicBezTo>
                    <a:pt x="1621046" y="60057"/>
                    <a:pt x="1619776" y="61327"/>
                    <a:pt x="1615966" y="60057"/>
                  </a:cubicBezTo>
                  <a:cubicBezTo>
                    <a:pt x="1608346" y="58787"/>
                    <a:pt x="1601996" y="57517"/>
                    <a:pt x="1595646" y="52437"/>
                  </a:cubicBezTo>
                  <a:cubicBezTo>
                    <a:pt x="1594376" y="51167"/>
                    <a:pt x="1591836" y="51167"/>
                    <a:pt x="1590566" y="51167"/>
                  </a:cubicBezTo>
                  <a:cubicBezTo>
                    <a:pt x="1585486" y="49897"/>
                    <a:pt x="1579136" y="48627"/>
                    <a:pt x="1572786" y="46087"/>
                  </a:cubicBezTo>
                  <a:cubicBezTo>
                    <a:pt x="1577866" y="42277"/>
                    <a:pt x="1576596" y="39737"/>
                    <a:pt x="1574056" y="37197"/>
                  </a:cubicBezTo>
                  <a:cubicBezTo>
                    <a:pt x="1570246" y="32117"/>
                    <a:pt x="1565166" y="32117"/>
                    <a:pt x="1561356" y="34657"/>
                  </a:cubicBezTo>
                  <a:cubicBezTo>
                    <a:pt x="1552466" y="38467"/>
                    <a:pt x="1543576" y="43547"/>
                    <a:pt x="1533416" y="47357"/>
                  </a:cubicBezTo>
                  <a:cubicBezTo>
                    <a:pt x="1529606" y="49897"/>
                    <a:pt x="1524526" y="51167"/>
                    <a:pt x="1519446" y="52437"/>
                  </a:cubicBezTo>
                  <a:cubicBezTo>
                    <a:pt x="1515636" y="53707"/>
                    <a:pt x="1511826" y="52437"/>
                    <a:pt x="1508016" y="53707"/>
                  </a:cubicBezTo>
                  <a:cubicBezTo>
                    <a:pt x="1504206" y="54977"/>
                    <a:pt x="1500396" y="56247"/>
                    <a:pt x="1495316" y="54977"/>
                  </a:cubicBezTo>
                  <a:cubicBezTo>
                    <a:pt x="1494046" y="54977"/>
                    <a:pt x="1491506" y="56247"/>
                    <a:pt x="1490236" y="56247"/>
                  </a:cubicBezTo>
                  <a:cubicBezTo>
                    <a:pt x="1487696" y="57517"/>
                    <a:pt x="1486426" y="58787"/>
                    <a:pt x="1483886" y="57517"/>
                  </a:cubicBezTo>
                  <a:cubicBezTo>
                    <a:pt x="1478806" y="57517"/>
                    <a:pt x="1476266" y="60057"/>
                    <a:pt x="1473726" y="62597"/>
                  </a:cubicBezTo>
                  <a:cubicBezTo>
                    <a:pt x="1471186" y="65137"/>
                    <a:pt x="1468646" y="70217"/>
                    <a:pt x="1466106" y="71487"/>
                  </a:cubicBezTo>
                  <a:cubicBezTo>
                    <a:pt x="1462296" y="72757"/>
                    <a:pt x="1459756" y="75297"/>
                    <a:pt x="1457216" y="77837"/>
                  </a:cubicBezTo>
                  <a:cubicBezTo>
                    <a:pt x="1454676" y="80377"/>
                    <a:pt x="1452136" y="81647"/>
                    <a:pt x="1449596" y="82917"/>
                  </a:cubicBezTo>
                  <a:cubicBezTo>
                    <a:pt x="1445786" y="85457"/>
                    <a:pt x="1441976" y="86727"/>
                    <a:pt x="1438166" y="89267"/>
                  </a:cubicBezTo>
                  <a:cubicBezTo>
                    <a:pt x="1434356" y="93077"/>
                    <a:pt x="1429276" y="95617"/>
                    <a:pt x="1424196" y="95617"/>
                  </a:cubicBezTo>
                  <a:cubicBezTo>
                    <a:pt x="1419116" y="96887"/>
                    <a:pt x="1412766" y="96887"/>
                    <a:pt x="1407686" y="100697"/>
                  </a:cubicBezTo>
                  <a:cubicBezTo>
                    <a:pt x="1407686" y="100697"/>
                    <a:pt x="1406416" y="101967"/>
                    <a:pt x="1405146" y="101967"/>
                  </a:cubicBezTo>
                  <a:cubicBezTo>
                    <a:pt x="1400066" y="101967"/>
                    <a:pt x="1394986" y="100697"/>
                    <a:pt x="1389906" y="100697"/>
                  </a:cubicBezTo>
                  <a:cubicBezTo>
                    <a:pt x="1386096" y="100697"/>
                    <a:pt x="1379746" y="99427"/>
                    <a:pt x="1377206" y="105777"/>
                  </a:cubicBezTo>
                  <a:cubicBezTo>
                    <a:pt x="1377206" y="105777"/>
                    <a:pt x="1375936" y="107047"/>
                    <a:pt x="1374666" y="107047"/>
                  </a:cubicBezTo>
                  <a:cubicBezTo>
                    <a:pt x="1370856" y="108317"/>
                    <a:pt x="1367046" y="110857"/>
                    <a:pt x="1363236" y="112127"/>
                  </a:cubicBezTo>
                  <a:cubicBezTo>
                    <a:pt x="1363236" y="114667"/>
                    <a:pt x="1359426" y="115937"/>
                    <a:pt x="1356886" y="115937"/>
                  </a:cubicBezTo>
                  <a:cubicBezTo>
                    <a:pt x="1345456" y="114667"/>
                    <a:pt x="1335296" y="114667"/>
                    <a:pt x="1323866" y="110857"/>
                  </a:cubicBezTo>
                  <a:cubicBezTo>
                    <a:pt x="1318786" y="109587"/>
                    <a:pt x="1313706" y="107047"/>
                    <a:pt x="1307356" y="104507"/>
                  </a:cubicBezTo>
                  <a:cubicBezTo>
                    <a:pt x="1306086" y="104507"/>
                    <a:pt x="1304816" y="103237"/>
                    <a:pt x="1303546" y="103237"/>
                  </a:cubicBezTo>
                  <a:cubicBezTo>
                    <a:pt x="1294656" y="103237"/>
                    <a:pt x="1285766" y="104507"/>
                    <a:pt x="1275606" y="104507"/>
                  </a:cubicBezTo>
                  <a:lnTo>
                    <a:pt x="1274336" y="104507"/>
                  </a:lnTo>
                  <a:cubicBezTo>
                    <a:pt x="1269256" y="101967"/>
                    <a:pt x="1262906" y="103237"/>
                    <a:pt x="1257826" y="107047"/>
                  </a:cubicBezTo>
                  <a:cubicBezTo>
                    <a:pt x="1256556" y="108317"/>
                    <a:pt x="1254016" y="109587"/>
                    <a:pt x="1252746" y="109587"/>
                  </a:cubicBezTo>
                  <a:cubicBezTo>
                    <a:pt x="1246396" y="108317"/>
                    <a:pt x="1241316" y="107047"/>
                    <a:pt x="1234966" y="105777"/>
                  </a:cubicBezTo>
                  <a:cubicBezTo>
                    <a:pt x="1228616" y="104507"/>
                    <a:pt x="1223536" y="103237"/>
                    <a:pt x="1217186" y="103237"/>
                  </a:cubicBezTo>
                  <a:cubicBezTo>
                    <a:pt x="1212106" y="103237"/>
                    <a:pt x="1207026" y="101967"/>
                    <a:pt x="1201946" y="99427"/>
                  </a:cubicBezTo>
                  <a:cubicBezTo>
                    <a:pt x="1196866" y="96887"/>
                    <a:pt x="1191786" y="95617"/>
                    <a:pt x="1186706" y="93077"/>
                  </a:cubicBezTo>
                  <a:cubicBezTo>
                    <a:pt x="1184166" y="91807"/>
                    <a:pt x="1180356" y="91807"/>
                    <a:pt x="1176546" y="90537"/>
                  </a:cubicBezTo>
                  <a:cubicBezTo>
                    <a:pt x="1176546" y="86727"/>
                    <a:pt x="1177816" y="84187"/>
                    <a:pt x="1177816" y="81647"/>
                  </a:cubicBezTo>
                  <a:cubicBezTo>
                    <a:pt x="1171466" y="84187"/>
                    <a:pt x="1167656" y="82917"/>
                    <a:pt x="1163846" y="80377"/>
                  </a:cubicBezTo>
                  <a:cubicBezTo>
                    <a:pt x="1161306" y="79107"/>
                    <a:pt x="1157496" y="79107"/>
                    <a:pt x="1154956" y="77837"/>
                  </a:cubicBezTo>
                  <a:lnTo>
                    <a:pt x="1151146" y="77837"/>
                  </a:lnTo>
                  <a:cubicBezTo>
                    <a:pt x="1146066" y="75297"/>
                    <a:pt x="1139716" y="75297"/>
                    <a:pt x="1133366" y="75297"/>
                  </a:cubicBezTo>
                  <a:cubicBezTo>
                    <a:pt x="1125746" y="75297"/>
                    <a:pt x="1116856" y="74027"/>
                    <a:pt x="1109236" y="68947"/>
                  </a:cubicBezTo>
                  <a:cubicBezTo>
                    <a:pt x="1102886" y="65137"/>
                    <a:pt x="1095266" y="62597"/>
                    <a:pt x="1087646" y="63867"/>
                  </a:cubicBezTo>
                  <a:cubicBezTo>
                    <a:pt x="1083836" y="65137"/>
                    <a:pt x="1080026" y="67677"/>
                    <a:pt x="1076216" y="68947"/>
                  </a:cubicBezTo>
                  <a:cubicBezTo>
                    <a:pt x="1069866" y="71487"/>
                    <a:pt x="1064786" y="76567"/>
                    <a:pt x="1058436" y="79107"/>
                  </a:cubicBezTo>
                  <a:cubicBezTo>
                    <a:pt x="1052086" y="81647"/>
                    <a:pt x="1044466" y="84187"/>
                    <a:pt x="1036846" y="86727"/>
                  </a:cubicBezTo>
                  <a:cubicBezTo>
                    <a:pt x="1033036" y="87997"/>
                    <a:pt x="1029226" y="90537"/>
                    <a:pt x="1025416" y="91807"/>
                  </a:cubicBezTo>
                  <a:cubicBezTo>
                    <a:pt x="1019066" y="94347"/>
                    <a:pt x="1013986" y="95617"/>
                    <a:pt x="1007636" y="98157"/>
                  </a:cubicBezTo>
                  <a:cubicBezTo>
                    <a:pt x="1003826" y="99427"/>
                    <a:pt x="998746" y="103237"/>
                    <a:pt x="994936" y="104507"/>
                  </a:cubicBezTo>
                  <a:cubicBezTo>
                    <a:pt x="987316" y="107047"/>
                    <a:pt x="979696" y="110857"/>
                    <a:pt x="970806" y="112127"/>
                  </a:cubicBezTo>
                  <a:cubicBezTo>
                    <a:pt x="966996" y="113397"/>
                    <a:pt x="965726" y="115937"/>
                    <a:pt x="963186" y="117207"/>
                  </a:cubicBezTo>
                  <a:lnTo>
                    <a:pt x="951756" y="121017"/>
                  </a:lnTo>
                  <a:cubicBezTo>
                    <a:pt x="944136" y="123557"/>
                    <a:pt x="937786" y="126097"/>
                    <a:pt x="930166" y="127367"/>
                  </a:cubicBezTo>
                  <a:cubicBezTo>
                    <a:pt x="926356" y="128637"/>
                    <a:pt x="921276" y="129907"/>
                    <a:pt x="917466" y="131177"/>
                  </a:cubicBezTo>
                  <a:cubicBezTo>
                    <a:pt x="916196" y="131177"/>
                    <a:pt x="916196" y="132447"/>
                    <a:pt x="914926" y="132447"/>
                  </a:cubicBezTo>
                  <a:cubicBezTo>
                    <a:pt x="912386" y="134987"/>
                    <a:pt x="909846" y="137527"/>
                    <a:pt x="906036" y="138797"/>
                  </a:cubicBezTo>
                  <a:cubicBezTo>
                    <a:pt x="899686" y="141337"/>
                    <a:pt x="893336" y="143877"/>
                    <a:pt x="886986" y="145147"/>
                  </a:cubicBezTo>
                  <a:cubicBezTo>
                    <a:pt x="884446" y="146417"/>
                    <a:pt x="880636" y="146417"/>
                    <a:pt x="878096" y="146417"/>
                  </a:cubicBezTo>
                  <a:cubicBezTo>
                    <a:pt x="870476" y="147687"/>
                    <a:pt x="862856" y="151497"/>
                    <a:pt x="855236" y="154037"/>
                  </a:cubicBezTo>
                  <a:cubicBezTo>
                    <a:pt x="848886" y="156577"/>
                    <a:pt x="842536" y="157847"/>
                    <a:pt x="837456" y="160387"/>
                  </a:cubicBezTo>
                  <a:cubicBezTo>
                    <a:pt x="829836" y="162927"/>
                    <a:pt x="822216" y="165467"/>
                    <a:pt x="818406" y="173087"/>
                  </a:cubicBezTo>
                  <a:cubicBezTo>
                    <a:pt x="818406" y="174357"/>
                    <a:pt x="815866" y="174357"/>
                    <a:pt x="815866" y="174357"/>
                  </a:cubicBezTo>
                  <a:cubicBezTo>
                    <a:pt x="812056" y="175627"/>
                    <a:pt x="806976" y="176897"/>
                    <a:pt x="803166" y="178167"/>
                  </a:cubicBezTo>
                  <a:cubicBezTo>
                    <a:pt x="801896" y="179437"/>
                    <a:pt x="800626" y="178167"/>
                    <a:pt x="800626" y="176897"/>
                  </a:cubicBezTo>
                  <a:cubicBezTo>
                    <a:pt x="799356" y="171817"/>
                    <a:pt x="799356" y="165467"/>
                    <a:pt x="791736" y="162927"/>
                  </a:cubicBezTo>
                  <a:lnTo>
                    <a:pt x="790466" y="161657"/>
                  </a:lnTo>
                  <a:cubicBezTo>
                    <a:pt x="790466" y="155307"/>
                    <a:pt x="785386" y="152767"/>
                    <a:pt x="780306" y="150227"/>
                  </a:cubicBezTo>
                  <a:cubicBezTo>
                    <a:pt x="775226" y="147687"/>
                    <a:pt x="771416" y="146417"/>
                    <a:pt x="767606" y="141337"/>
                  </a:cubicBezTo>
                  <a:cubicBezTo>
                    <a:pt x="765066" y="137527"/>
                    <a:pt x="759986" y="134987"/>
                    <a:pt x="756176" y="131177"/>
                  </a:cubicBezTo>
                  <a:cubicBezTo>
                    <a:pt x="752366" y="128637"/>
                    <a:pt x="747286" y="127367"/>
                    <a:pt x="744746" y="122287"/>
                  </a:cubicBezTo>
                  <a:cubicBezTo>
                    <a:pt x="743476" y="119747"/>
                    <a:pt x="740936" y="118477"/>
                    <a:pt x="738396" y="115937"/>
                  </a:cubicBezTo>
                  <a:cubicBezTo>
                    <a:pt x="739666" y="115937"/>
                    <a:pt x="737126" y="115937"/>
                    <a:pt x="735856" y="114667"/>
                  </a:cubicBezTo>
                  <a:cubicBezTo>
                    <a:pt x="734586" y="113397"/>
                    <a:pt x="733316" y="113397"/>
                    <a:pt x="732046" y="112127"/>
                  </a:cubicBezTo>
                  <a:cubicBezTo>
                    <a:pt x="730776" y="109587"/>
                    <a:pt x="729506" y="107047"/>
                    <a:pt x="725696" y="107047"/>
                  </a:cubicBezTo>
                  <a:cubicBezTo>
                    <a:pt x="724426" y="107047"/>
                    <a:pt x="723156" y="105777"/>
                    <a:pt x="721886" y="104507"/>
                  </a:cubicBezTo>
                  <a:cubicBezTo>
                    <a:pt x="720616" y="104507"/>
                    <a:pt x="719346" y="103237"/>
                    <a:pt x="716806" y="103237"/>
                  </a:cubicBezTo>
                  <a:lnTo>
                    <a:pt x="701566" y="95617"/>
                  </a:lnTo>
                  <a:cubicBezTo>
                    <a:pt x="697756" y="93077"/>
                    <a:pt x="693946" y="89267"/>
                    <a:pt x="688866" y="87997"/>
                  </a:cubicBezTo>
                  <a:cubicBezTo>
                    <a:pt x="681246" y="85457"/>
                    <a:pt x="674896" y="81647"/>
                    <a:pt x="669816" y="75297"/>
                  </a:cubicBezTo>
                  <a:cubicBezTo>
                    <a:pt x="664736" y="68947"/>
                    <a:pt x="658386" y="65137"/>
                    <a:pt x="650766" y="61327"/>
                  </a:cubicBezTo>
                  <a:cubicBezTo>
                    <a:pt x="646956" y="58787"/>
                    <a:pt x="643146" y="57517"/>
                    <a:pt x="640606" y="56247"/>
                  </a:cubicBezTo>
                  <a:cubicBezTo>
                    <a:pt x="635526" y="52437"/>
                    <a:pt x="629176" y="49897"/>
                    <a:pt x="622826" y="47357"/>
                  </a:cubicBezTo>
                  <a:cubicBezTo>
                    <a:pt x="625366" y="43547"/>
                    <a:pt x="624096" y="43547"/>
                    <a:pt x="621556" y="42277"/>
                  </a:cubicBezTo>
                  <a:cubicBezTo>
                    <a:pt x="619016" y="41007"/>
                    <a:pt x="616476" y="41007"/>
                    <a:pt x="615206" y="39737"/>
                  </a:cubicBezTo>
                  <a:cubicBezTo>
                    <a:pt x="613936" y="35927"/>
                    <a:pt x="610126" y="35927"/>
                    <a:pt x="607586" y="33387"/>
                  </a:cubicBezTo>
                  <a:cubicBezTo>
                    <a:pt x="603776" y="29577"/>
                    <a:pt x="598696" y="25767"/>
                    <a:pt x="594886" y="21957"/>
                  </a:cubicBezTo>
                  <a:cubicBezTo>
                    <a:pt x="593616" y="20687"/>
                    <a:pt x="592346" y="19417"/>
                    <a:pt x="591076" y="19417"/>
                  </a:cubicBezTo>
                  <a:cubicBezTo>
                    <a:pt x="580916" y="18147"/>
                    <a:pt x="573296" y="11797"/>
                    <a:pt x="564406" y="7987"/>
                  </a:cubicBezTo>
                  <a:cubicBezTo>
                    <a:pt x="563136" y="6717"/>
                    <a:pt x="560596" y="5447"/>
                    <a:pt x="559326" y="5447"/>
                  </a:cubicBezTo>
                  <a:cubicBezTo>
                    <a:pt x="554246" y="5447"/>
                    <a:pt x="549166" y="6717"/>
                    <a:pt x="542816" y="6717"/>
                  </a:cubicBezTo>
                  <a:cubicBezTo>
                    <a:pt x="537736" y="6717"/>
                    <a:pt x="531386" y="5447"/>
                    <a:pt x="526306" y="4177"/>
                  </a:cubicBezTo>
                  <a:cubicBezTo>
                    <a:pt x="521226" y="2907"/>
                    <a:pt x="516146" y="2907"/>
                    <a:pt x="511066" y="367"/>
                  </a:cubicBezTo>
                  <a:cubicBezTo>
                    <a:pt x="505986" y="-903"/>
                    <a:pt x="502176" y="1637"/>
                    <a:pt x="498366" y="367"/>
                  </a:cubicBezTo>
                  <a:cubicBezTo>
                    <a:pt x="495826" y="1637"/>
                    <a:pt x="489476" y="4177"/>
                    <a:pt x="485666" y="6717"/>
                  </a:cubicBezTo>
                  <a:cubicBezTo>
                    <a:pt x="480586" y="9257"/>
                    <a:pt x="475506" y="13067"/>
                    <a:pt x="470426" y="16877"/>
                  </a:cubicBezTo>
                  <a:cubicBezTo>
                    <a:pt x="464076" y="20687"/>
                    <a:pt x="456456" y="24497"/>
                    <a:pt x="448836" y="28307"/>
                  </a:cubicBezTo>
                  <a:cubicBezTo>
                    <a:pt x="447566" y="29577"/>
                    <a:pt x="445026" y="29577"/>
                    <a:pt x="442486" y="28307"/>
                  </a:cubicBezTo>
                  <a:cubicBezTo>
                    <a:pt x="439946" y="27037"/>
                    <a:pt x="437406" y="28307"/>
                    <a:pt x="434866" y="29577"/>
                  </a:cubicBezTo>
                  <a:cubicBezTo>
                    <a:pt x="431056" y="32117"/>
                    <a:pt x="425976" y="33387"/>
                    <a:pt x="422166" y="35927"/>
                  </a:cubicBezTo>
                  <a:cubicBezTo>
                    <a:pt x="415816" y="41007"/>
                    <a:pt x="409466" y="47357"/>
                    <a:pt x="400576" y="48627"/>
                  </a:cubicBezTo>
                  <a:cubicBezTo>
                    <a:pt x="395496" y="48627"/>
                    <a:pt x="390416" y="52437"/>
                    <a:pt x="385336" y="52437"/>
                  </a:cubicBezTo>
                  <a:cubicBezTo>
                    <a:pt x="381526" y="52437"/>
                    <a:pt x="378986" y="52437"/>
                    <a:pt x="375176" y="53707"/>
                  </a:cubicBezTo>
                  <a:cubicBezTo>
                    <a:pt x="370096" y="54977"/>
                    <a:pt x="365016" y="57517"/>
                    <a:pt x="358666" y="57517"/>
                  </a:cubicBezTo>
                  <a:cubicBezTo>
                    <a:pt x="351046" y="57517"/>
                    <a:pt x="344696" y="61327"/>
                    <a:pt x="337076" y="63867"/>
                  </a:cubicBezTo>
                  <a:cubicBezTo>
                    <a:pt x="329456" y="67677"/>
                    <a:pt x="323106" y="71487"/>
                    <a:pt x="315486" y="75297"/>
                  </a:cubicBezTo>
                  <a:cubicBezTo>
                    <a:pt x="310406" y="77837"/>
                    <a:pt x="305326" y="77837"/>
                    <a:pt x="298976" y="76567"/>
                  </a:cubicBezTo>
                  <a:cubicBezTo>
                    <a:pt x="295166" y="76567"/>
                    <a:pt x="292626" y="75297"/>
                    <a:pt x="290086" y="77837"/>
                  </a:cubicBezTo>
                  <a:lnTo>
                    <a:pt x="278656" y="85457"/>
                  </a:lnTo>
                  <a:cubicBezTo>
                    <a:pt x="273576" y="89267"/>
                    <a:pt x="269766" y="94347"/>
                    <a:pt x="265956" y="98157"/>
                  </a:cubicBezTo>
                  <a:cubicBezTo>
                    <a:pt x="260876" y="104507"/>
                    <a:pt x="258336" y="112127"/>
                    <a:pt x="250716" y="115937"/>
                  </a:cubicBezTo>
                  <a:cubicBezTo>
                    <a:pt x="249446" y="117207"/>
                    <a:pt x="248176" y="119747"/>
                    <a:pt x="246906" y="122287"/>
                  </a:cubicBezTo>
                  <a:cubicBezTo>
                    <a:pt x="245636" y="123557"/>
                    <a:pt x="245636" y="124827"/>
                    <a:pt x="244366" y="126097"/>
                  </a:cubicBezTo>
                  <a:cubicBezTo>
                    <a:pt x="240556" y="129907"/>
                    <a:pt x="236746" y="133717"/>
                    <a:pt x="234206" y="138797"/>
                  </a:cubicBezTo>
                  <a:cubicBezTo>
                    <a:pt x="231666" y="143877"/>
                    <a:pt x="225316" y="145147"/>
                    <a:pt x="222776" y="148957"/>
                  </a:cubicBezTo>
                  <a:cubicBezTo>
                    <a:pt x="218966" y="154037"/>
                    <a:pt x="211346" y="156577"/>
                    <a:pt x="206266" y="159117"/>
                  </a:cubicBezTo>
                  <a:cubicBezTo>
                    <a:pt x="198646" y="162927"/>
                    <a:pt x="192296" y="168007"/>
                    <a:pt x="188486" y="175627"/>
                  </a:cubicBezTo>
                  <a:cubicBezTo>
                    <a:pt x="188486" y="176897"/>
                    <a:pt x="188486" y="176897"/>
                    <a:pt x="187216" y="178167"/>
                  </a:cubicBezTo>
                  <a:cubicBezTo>
                    <a:pt x="178326" y="183247"/>
                    <a:pt x="169436" y="187057"/>
                    <a:pt x="160546" y="192137"/>
                  </a:cubicBezTo>
                  <a:cubicBezTo>
                    <a:pt x="154196" y="195947"/>
                    <a:pt x="146576" y="195947"/>
                    <a:pt x="140226" y="201027"/>
                  </a:cubicBezTo>
                  <a:cubicBezTo>
                    <a:pt x="137686" y="203567"/>
                    <a:pt x="133876" y="204837"/>
                    <a:pt x="130066" y="206107"/>
                  </a:cubicBezTo>
                  <a:cubicBezTo>
                    <a:pt x="122446" y="209917"/>
                    <a:pt x="114826" y="211187"/>
                    <a:pt x="109746" y="217537"/>
                  </a:cubicBezTo>
                  <a:cubicBezTo>
                    <a:pt x="103396" y="225157"/>
                    <a:pt x="94506" y="227697"/>
                    <a:pt x="88156" y="232777"/>
                  </a:cubicBezTo>
                  <a:cubicBezTo>
                    <a:pt x="79266" y="239127"/>
                    <a:pt x="70376" y="245477"/>
                    <a:pt x="61486" y="253097"/>
                  </a:cubicBezTo>
                  <a:cubicBezTo>
                    <a:pt x="56406" y="255637"/>
                    <a:pt x="51326" y="256907"/>
                    <a:pt x="46246" y="254367"/>
                  </a:cubicBezTo>
                  <a:cubicBezTo>
                    <a:pt x="43706" y="253097"/>
                    <a:pt x="41166" y="251827"/>
                    <a:pt x="39896" y="253097"/>
                  </a:cubicBezTo>
                  <a:cubicBezTo>
                    <a:pt x="34816" y="256907"/>
                    <a:pt x="28466" y="258177"/>
                    <a:pt x="22116" y="259447"/>
                  </a:cubicBezTo>
                  <a:cubicBezTo>
                    <a:pt x="20846" y="259447"/>
                    <a:pt x="19576" y="260717"/>
                    <a:pt x="18306" y="260717"/>
                  </a:cubicBezTo>
                  <a:cubicBezTo>
                    <a:pt x="15766" y="406767"/>
                    <a:pt x="9416" y="554087"/>
                    <a:pt x="3066" y="700137"/>
                  </a:cubicBezTo>
                  <a:cubicBezTo>
                    <a:pt x="-3284" y="857617"/>
                    <a:pt x="6876" y="994777"/>
                    <a:pt x="5606" y="1152257"/>
                  </a:cubicBezTo>
                  <a:cubicBezTo>
                    <a:pt x="4336" y="1311007"/>
                    <a:pt x="-7094" y="1486267"/>
                    <a:pt x="6876" y="1643747"/>
                  </a:cubicBezTo>
                  <a:cubicBezTo>
                    <a:pt x="19576" y="1799957"/>
                    <a:pt x="34816" y="1956167"/>
                    <a:pt x="47516" y="2112377"/>
                  </a:cubicBezTo>
                  <a:lnTo>
                    <a:pt x="48786" y="2112377"/>
                  </a:lnTo>
                  <a:cubicBezTo>
                    <a:pt x="53866" y="2111107"/>
                    <a:pt x="58946" y="2111107"/>
                    <a:pt x="65296" y="2111107"/>
                  </a:cubicBezTo>
                  <a:cubicBezTo>
                    <a:pt x="72916" y="2109837"/>
                    <a:pt x="79266" y="2107297"/>
                    <a:pt x="86886" y="2107297"/>
                  </a:cubicBezTo>
                  <a:cubicBezTo>
                    <a:pt x="95776" y="2107297"/>
                    <a:pt x="104666" y="2108567"/>
                    <a:pt x="113556" y="2108567"/>
                  </a:cubicBezTo>
                  <a:cubicBezTo>
                    <a:pt x="122446" y="2108567"/>
                    <a:pt x="131336" y="2109837"/>
                    <a:pt x="138956" y="2111107"/>
                  </a:cubicBezTo>
                  <a:cubicBezTo>
                    <a:pt x="146576" y="2112377"/>
                    <a:pt x="152926" y="2112377"/>
                    <a:pt x="159276" y="2108567"/>
                  </a:cubicBezTo>
                  <a:lnTo>
                    <a:pt x="160546" y="2108567"/>
                  </a:lnTo>
                  <a:cubicBezTo>
                    <a:pt x="168166" y="2107297"/>
                    <a:pt x="175786" y="2106027"/>
                    <a:pt x="184676" y="2104757"/>
                  </a:cubicBezTo>
                  <a:cubicBezTo>
                    <a:pt x="187216" y="2104757"/>
                    <a:pt x="191026" y="2104757"/>
                    <a:pt x="192296" y="2106027"/>
                  </a:cubicBezTo>
                  <a:cubicBezTo>
                    <a:pt x="197376" y="2111107"/>
                    <a:pt x="202456" y="2109837"/>
                    <a:pt x="208806" y="2108567"/>
                  </a:cubicBezTo>
                  <a:cubicBezTo>
                    <a:pt x="215156" y="2107297"/>
                    <a:pt x="218966" y="2108567"/>
                    <a:pt x="224046" y="2111107"/>
                  </a:cubicBezTo>
                  <a:cubicBezTo>
                    <a:pt x="226586" y="2112377"/>
                    <a:pt x="229126" y="2112377"/>
                    <a:pt x="231666" y="2112377"/>
                  </a:cubicBezTo>
                  <a:lnTo>
                    <a:pt x="248176" y="2112377"/>
                  </a:lnTo>
                  <a:cubicBezTo>
                    <a:pt x="251986" y="2112377"/>
                    <a:pt x="255796" y="2114917"/>
                    <a:pt x="259606" y="2114917"/>
                  </a:cubicBezTo>
                  <a:cubicBezTo>
                    <a:pt x="264686" y="2116187"/>
                    <a:pt x="271036" y="2116187"/>
                    <a:pt x="276116" y="2116187"/>
                  </a:cubicBezTo>
                  <a:cubicBezTo>
                    <a:pt x="278656" y="2116187"/>
                    <a:pt x="281196" y="2118727"/>
                    <a:pt x="282466" y="2119997"/>
                  </a:cubicBezTo>
                  <a:cubicBezTo>
                    <a:pt x="293896" y="2123807"/>
                    <a:pt x="304056" y="2121267"/>
                    <a:pt x="315486" y="2121267"/>
                  </a:cubicBezTo>
                  <a:cubicBezTo>
                    <a:pt x="318026" y="2121267"/>
                    <a:pt x="320566" y="2118727"/>
                    <a:pt x="323106" y="2118727"/>
                  </a:cubicBezTo>
                  <a:cubicBezTo>
                    <a:pt x="331996" y="2117457"/>
                    <a:pt x="339616" y="2118727"/>
                    <a:pt x="347236" y="2122537"/>
                  </a:cubicBezTo>
                  <a:cubicBezTo>
                    <a:pt x="351046" y="2123807"/>
                    <a:pt x="356126" y="2123807"/>
                    <a:pt x="361206" y="2123807"/>
                  </a:cubicBezTo>
                  <a:lnTo>
                    <a:pt x="365016" y="2123807"/>
                  </a:lnTo>
                  <a:cubicBezTo>
                    <a:pt x="370096" y="2125077"/>
                    <a:pt x="373906" y="2127617"/>
                    <a:pt x="378986" y="2126347"/>
                  </a:cubicBezTo>
                  <a:cubicBezTo>
                    <a:pt x="385336" y="2125077"/>
                    <a:pt x="391686" y="2125077"/>
                    <a:pt x="399306" y="2123807"/>
                  </a:cubicBezTo>
                  <a:cubicBezTo>
                    <a:pt x="405656" y="2122537"/>
                    <a:pt x="412006" y="2123807"/>
                    <a:pt x="418356" y="2125077"/>
                  </a:cubicBezTo>
                  <a:cubicBezTo>
                    <a:pt x="419626" y="2125077"/>
                    <a:pt x="420896" y="2126347"/>
                    <a:pt x="422166" y="2125077"/>
                  </a:cubicBezTo>
                  <a:cubicBezTo>
                    <a:pt x="428516" y="2123807"/>
                    <a:pt x="433596" y="2121267"/>
                    <a:pt x="439946" y="2122537"/>
                  </a:cubicBezTo>
                  <a:cubicBezTo>
                    <a:pt x="445026" y="2123807"/>
                    <a:pt x="448836" y="2125077"/>
                    <a:pt x="453916" y="2126347"/>
                  </a:cubicBezTo>
                  <a:cubicBezTo>
                    <a:pt x="458996" y="2127617"/>
                    <a:pt x="462806" y="2128887"/>
                    <a:pt x="467886" y="2130157"/>
                  </a:cubicBezTo>
                  <a:cubicBezTo>
                    <a:pt x="474236" y="2131427"/>
                    <a:pt x="480586" y="2131427"/>
                    <a:pt x="485666" y="2132697"/>
                  </a:cubicBezTo>
                  <a:cubicBezTo>
                    <a:pt x="492016" y="2133967"/>
                    <a:pt x="495826" y="2139047"/>
                    <a:pt x="502176" y="2139047"/>
                  </a:cubicBezTo>
                  <a:cubicBezTo>
                    <a:pt x="508526" y="2139047"/>
                    <a:pt x="513606" y="2142857"/>
                    <a:pt x="519956" y="2145397"/>
                  </a:cubicBezTo>
                  <a:cubicBezTo>
                    <a:pt x="522496" y="2146667"/>
                    <a:pt x="525036" y="2146667"/>
                    <a:pt x="528846" y="2147937"/>
                  </a:cubicBezTo>
                  <a:cubicBezTo>
                    <a:pt x="536466" y="2149207"/>
                    <a:pt x="542816" y="2149207"/>
                    <a:pt x="550436" y="2150477"/>
                  </a:cubicBezTo>
                  <a:cubicBezTo>
                    <a:pt x="556786" y="2151747"/>
                    <a:pt x="563136" y="2154287"/>
                    <a:pt x="569486" y="2153017"/>
                  </a:cubicBezTo>
                  <a:cubicBezTo>
                    <a:pt x="579646" y="2151747"/>
                    <a:pt x="587266" y="2154287"/>
                    <a:pt x="596156" y="2156827"/>
                  </a:cubicBezTo>
                  <a:cubicBezTo>
                    <a:pt x="602506" y="2158097"/>
                    <a:pt x="607586" y="2161907"/>
                    <a:pt x="613936" y="2161907"/>
                  </a:cubicBezTo>
                  <a:cubicBezTo>
                    <a:pt x="621556" y="2163177"/>
                    <a:pt x="629176" y="2164447"/>
                    <a:pt x="634256" y="2169527"/>
                  </a:cubicBezTo>
                  <a:cubicBezTo>
                    <a:pt x="635526" y="2168257"/>
                    <a:pt x="636796" y="2168257"/>
                    <a:pt x="636796" y="2168257"/>
                  </a:cubicBezTo>
                  <a:cubicBezTo>
                    <a:pt x="640606" y="2169527"/>
                    <a:pt x="645686" y="2169527"/>
                    <a:pt x="649496" y="2170797"/>
                  </a:cubicBezTo>
                  <a:cubicBezTo>
                    <a:pt x="657116" y="2172067"/>
                    <a:pt x="663466" y="2174607"/>
                    <a:pt x="669816" y="2175877"/>
                  </a:cubicBezTo>
                  <a:cubicBezTo>
                    <a:pt x="673626" y="2177147"/>
                    <a:pt x="677436" y="2177147"/>
                    <a:pt x="679976" y="2179687"/>
                  </a:cubicBezTo>
                  <a:cubicBezTo>
                    <a:pt x="683786" y="2182227"/>
                    <a:pt x="687596" y="2183497"/>
                    <a:pt x="691406" y="2182227"/>
                  </a:cubicBezTo>
                  <a:cubicBezTo>
                    <a:pt x="695216" y="2182227"/>
                    <a:pt x="697756" y="2180957"/>
                    <a:pt x="701566" y="2182227"/>
                  </a:cubicBezTo>
                  <a:cubicBezTo>
                    <a:pt x="709186" y="2183497"/>
                    <a:pt x="715536" y="2187307"/>
                    <a:pt x="723156" y="2188577"/>
                  </a:cubicBezTo>
                  <a:cubicBezTo>
                    <a:pt x="725696" y="2189847"/>
                    <a:pt x="729506" y="2189847"/>
                    <a:pt x="733316" y="2188577"/>
                  </a:cubicBezTo>
                  <a:cubicBezTo>
                    <a:pt x="743476" y="2186037"/>
                    <a:pt x="753636" y="2186037"/>
                    <a:pt x="763796" y="2188577"/>
                  </a:cubicBezTo>
                  <a:cubicBezTo>
                    <a:pt x="770146" y="2189847"/>
                    <a:pt x="777766" y="2193657"/>
                    <a:pt x="784116" y="2191117"/>
                  </a:cubicBezTo>
                  <a:cubicBezTo>
                    <a:pt x="789196" y="2189847"/>
                    <a:pt x="793006" y="2189847"/>
                    <a:pt x="796816" y="2189847"/>
                  </a:cubicBezTo>
                  <a:cubicBezTo>
                    <a:pt x="799356" y="2189847"/>
                    <a:pt x="801896" y="2191117"/>
                    <a:pt x="803166" y="2189847"/>
                  </a:cubicBezTo>
                  <a:cubicBezTo>
                    <a:pt x="809516" y="2183497"/>
                    <a:pt x="817136" y="2186037"/>
                    <a:pt x="824756" y="2186037"/>
                  </a:cubicBezTo>
                  <a:cubicBezTo>
                    <a:pt x="829836" y="2187307"/>
                    <a:pt x="836186" y="2187307"/>
                    <a:pt x="841266" y="2184767"/>
                  </a:cubicBezTo>
                  <a:lnTo>
                    <a:pt x="843806" y="2184767"/>
                  </a:lnTo>
                  <a:cubicBezTo>
                    <a:pt x="851426" y="2184767"/>
                    <a:pt x="859046" y="2186037"/>
                    <a:pt x="866666" y="2186037"/>
                  </a:cubicBezTo>
                  <a:lnTo>
                    <a:pt x="869206" y="2186037"/>
                  </a:lnTo>
                  <a:cubicBezTo>
                    <a:pt x="874286" y="2184767"/>
                    <a:pt x="878096" y="2182227"/>
                    <a:pt x="883176" y="2180957"/>
                  </a:cubicBezTo>
                  <a:cubicBezTo>
                    <a:pt x="890796" y="2178417"/>
                    <a:pt x="898416" y="2177147"/>
                    <a:pt x="906036" y="2175877"/>
                  </a:cubicBezTo>
                  <a:cubicBezTo>
                    <a:pt x="912386" y="2174607"/>
                    <a:pt x="917466" y="2175877"/>
                    <a:pt x="923816" y="2174607"/>
                  </a:cubicBezTo>
                  <a:cubicBezTo>
                    <a:pt x="925086" y="2174607"/>
                    <a:pt x="926356" y="2174607"/>
                    <a:pt x="927626" y="2173337"/>
                  </a:cubicBezTo>
                  <a:cubicBezTo>
                    <a:pt x="931436" y="2170797"/>
                    <a:pt x="937786" y="2173337"/>
                    <a:pt x="939056" y="2168257"/>
                  </a:cubicBezTo>
                  <a:lnTo>
                    <a:pt x="940326" y="2168257"/>
                  </a:lnTo>
                  <a:cubicBezTo>
                    <a:pt x="942866" y="2168257"/>
                    <a:pt x="946676" y="2168257"/>
                    <a:pt x="949216" y="2165717"/>
                  </a:cubicBezTo>
                  <a:cubicBezTo>
                    <a:pt x="954296" y="2161907"/>
                    <a:pt x="958106" y="2163177"/>
                    <a:pt x="963186" y="2164447"/>
                  </a:cubicBezTo>
                  <a:cubicBezTo>
                    <a:pt x="969536" y="2165717"/>
                    <a:pt x="975886" y="2166987"/>
                    <a:pt x="980966" y="2165717"/>
                  </a:cubicBezTo>
                  <a:cubicBezTo>
                    <a:pt x="987316" y="2164447"/>
                    <a:pt x="994936" y="2161907"/>
                    <a:pt x="1001286" y="2160637"/>
                  </a:cubicBezTo>
                  <a:cubicBezTo>
                    <a:pt x="1002556" y="2160637"/>
                    <a:pt x="1003826" y="2159367"/>
                    <a:pt x="1005096" y="2158097"/>
                  </a:cubicBezTo>
                  <a:cubicBezTo>
                    <a:pt x="1008906" y="2155557"/>
                    <a:pt x="1011446" y="2151747"/>
                    <a:pt x="1015256" y="2149207"/>
                  </a:cubicBezTo>
                  <a:cubicBezTo>
                    <a:pt x="1015256" y="2149207"/>
                    <a:pt x="1016526" y="2147937"/>
                    <a:pt x="1017796" y="2147937"/>
                  </a:cubicBezTo>
                  <a:cubicBezTo>
                    <a:pt x="1024146" y="2150477"/>
                    <a:pt x="1026686" y="2144127"/>
                    <a:pt x="1030496" y="2141587"/>
                  </a:cubicBezTo>
                  <a:cubicBezTo>
                    <a:pt x="1035576" y="2139047"/>
                    <a:pt x="1038116" y="2131427"/>
                    <a:pt x="1045736" y="2132697"/>
                  </a:cubicBezTo>
                  <a:lnTo>
                    <a:pt x="1047006" y="2132697"/>
                  </a:lnTo>
                  <a:cubicBezTo>
                    <a:pt x="1052086" y="2130157"/>
                    <a:pt x="1057166" y="2126347"/>
                    <a:pt x="1060976" y="2123807"/>
                  </a:cubicBezTo>
                  <a:cubicBezTo>
                    <a:pt x="1062246" y="2122537"/>
                    <a:pt x="1063516" y="2121267"/>
                    <a:pt x="1063516" y="2119997"/>
                  </a:cubicBezTo>
                  <a:cubicBezTo>
                    <a:pt x="1064786" y="2118727"/>
                    <a:pt x="1066056" y="2116187"/>
                    <a:pt x="1068596" y="2114917"/>
                  </a:cubicBezTo>
                  <a:cubicBezTo>
                    <a:pt x="1077486" y="2108567"/>
                    <a:pt x="1086376" y="2103487"/>
                    <a:pt x="1095266" y="2097137"/>
                  </a:cubicBezTo>
                  <a:cubicBezTo>
                    <a:pt x="1099076" y="2094597"/>
                    <a:pt x="1105426" y="2092057"/>
                    <a:pt x="1105426" y="2084437"/>
                  </a:cubicBezTo>
                  <a:cubicBezTo>
                    <a:pt x="1105426" y="2076817"/>
                    <a:pt x="1113046" y="2074277"/>
                    <a:pt x="1118126" y="2071737"/>
                  </a:cubicBezTo>
                  <a:cubicBezTo>
                    <a:pt x="1121936" y="2069197"/>
                    <a:pt x="1127016" y="2069197"/>
                    <a:pt x="1132096" y="2067927"/>
                  </a:cubicBezTo>
                  <a:cubicBezTo>
                    <a:pt x="1134636" y="2067927"/>
                    <a:pt x="1135906" y="2066657"/>
                    <a:pt x="1138446" y="2066657"/>
                  </a:cubicBezTo>
                  <a:cubicBezTo>
                    <a:pt x="1140986" y="2066657"/>
                    <a:pt x="1143526" y="2066657"/>
                    <a:pt x="1144796" y="2064117"/>
                  </a:cubicBezTo>
                  <a:cubicBezTo>
                    <a:pt x="1146066" y="2062847"/>
                    <a:pt x="1147336" y="2062847"/>
                    <a:pt x="1148606" y="2061577"/>
                  </a:cubicBezTo>
                  <a:cubicBezTo>
                    <a:pt x="1151146" y="2060307"/>
                    <a:pt x="1153686" y="2059037"/>
                    <a:pt x="1154956" y="2057767"/>
                  </a:cubicBezTo>
                  <a:lnTo>
                    <a:pt x="1162576" y="2057767"/>
                  </a:lnTo>
                  <a:cubicBezTo>
                    <a:pt x="1167656" y="2060307"/>
                    <a:pt x="1171466" y="2062847"/>
                    <a:pt x="1175276" y="2064117"/>
                  </a:cubicBezTo>
                  <a:cubicBezTo>
                    <a:pt x="1175276" y="2064117"/>
                    <a:pt x="1176546" y="2062847"/>
                    <a:pt x="1177816" y="2062847"/>
                  </a:cubicBezTo>
                  <a:cubicBezTo>
                    <a:pt x="1175276" y="2061577"/>
                    <a:pt x="1174006" y="2060307"/>
                    <a:pt x="1171466" y="2059037"/>
                  </a:cubicBezTo>
                  <a:cubicBezTo>
                    <a:pt x="1171466" y="2056497"/>
                    <a:pt x="1171466" y="2055227"/>
                    <a:pt x="1172736" y="2052687"/>
                  </a:cubicBezTo>
                  <a:cubicBezTo>
                    <a:pt x="1175276" y="2053957"/>
                    <a:pt x="1179086" y="2055227"/>
                    <a:pt x="1177816" y="2050147"/>
                  </a:cubicBezTo>
                  <a:lnTo>
                    <a:pt x="1179086" y="2048877"/>
                  </a:lnTo>
                  <a:cubicBezTo>
                    <a:pt x="1181626" y="2046337"/>
                    <a:pt x="1184166" y="2043797"/>
                    <a:pt x="1187976" y="2045067"/>
                  </a:cubicBezTo>
                  <a:cubicBezTo>
                    <a:pt x="1187976" y="2045067"/>
                    <a:pt x="1189246" y="2043797"/>
                    <a:pt x="1190516" y="2043797"/>
                  </a:cubicBezTo>
                  <a:lnTo>
                    <a:pt x="1198136" y="2047607"/>
                  </a:lnTo>
                  <a:cubicBezTo>
                    <a:pt x="1198136" y="2046337"/>
                    <a:pt x="1198136" y="2045067"/>
                    <a:pt x="1196866" y="2045067"/>
                  </a:cubicBezTo>
                  <a:lnTo>
                    <a:pt x="1198136" y="2045067"/>
                  </a:lnTo>
                  <a:cubicBezTo>
                    <a:pt x="1199406" y="2046337"/>
                    <a:pt x="1200676" y="2046337"/>
                    <a:pt x="1203216" y="2047607"/>
                  </a:cubicBezTo>
                  <a:cubicBezTo>
                    <a:pt x="1203216" y="2045067"/>
                    <a:pt x="1209566" y="2041257"/>
                    <a:pt x="1210836" y="2042527"/>
                  </a:cubicBezTo>
                  <a:lnTo>
                    <a:pt x="1212106" y="2042527"/>
                  </a:lnTo>
                  <a:cubicBezTo>
                    <a:pt x="1213376" y="2046337"/>
                    <a:pt x="1215916" y="2048877"/>
                    <a:pt x="1217186" y="2052687"/>
                  </a:cubicBezTo>
                  <a:cubicBezTo>
                    <a:pt x="1219726" y="2051417"/>
                    <a:pt x="1222266" y="2048877"/>
                    <a:pt x="1224806" y="2047607"/>
                  </a:cubicBezTo>
                  <a:cubicBezTo>
                    <a:pt x="1226076" y="2050147"/>
                    <a:pt x="1226076" y="2052687"/>
                    <a:pt x="1227346" y="2056497"/>
                  </a:cubicBezTo>
                  <a:cubicBezTo>
                    <a:pt x="1229886" y="2053957"/>
                    <a:pt x="1231156" y="2052687"/>
                    <a:pt x="1231156" y="2051417"/>
                  </a:cubicBezTo>
                  <a:cubicBezTo>
                    <a:pt x="1234966" y="2052687"/>
                    <a:pt x="1238776" y="2052687"/>
                    <a:pt x="1241316" y="2053957"/>
                  </a:cubicBezTo>
                  <a:cubicBezTo>
                    <a:pt x="1245126" y="2056497"/>
                    <a:pt x="1248936" y="2056497"/>
                    <a:pt x="1252746" y="2055227"/>
                  </a:cubicBezTo>
                  <a:cubicBezTo>
                    <a:pt x="1255286" y="2053957"/>
                    <a:pt x="1256556" y="2052687"/>
                    <a:pt x="1259096" y="2051417"/>
                  </a:cubicBezTo>
                  <a:cubicBezTo>
                    <a:pt x="1260366" y="2053957"/>
                    <a:pt x="1261636" y="2055227"/>
                    <a:pt x="1264176" y="2056497"/>
                  </a:cubicBezTo>
                  <a:cubicBezTo>
                    <a:pt x="1262906" y="2056497"/>
                    <a:pt x="1261636" y="2057767"/>
                    <a:pt x="1260366" y="2057767"/>
                  </a:cubicBezTo>
                  <a:cubicBezTo>
                    <a:pt x="1257826" y="2059037"/>
                    <a:pt x="1256556" y="2060307"/>
                    <a:pt x="1255286" y="2062847"/>
                  </a:cubicBezTo>
                  <a:cubicBezTo>
                    <a:pt x="1254016" y="2065387"/>
                    <a:pt x="1254016" y="2067927"/>
                    <a:pt x="1251476" y="2069197"/>
                  </a:cubicBezTo>
                  <a:cubicBezTo>
                    <a:pt x="1248936" y="2070467"/>
                    <a:pt x="1248936" y="2067927"/>
                    <a:pt x="1246396" y="2067927"/>
                  </a:cubicBezTo>
                  <a:cubicBezTo>
                    <a:pt x="1248936" y="2066657"/>
                    <a:pt x="1250206" y="2066657"/>
                    <a:pt x="1251476" y="2066657"/>
                  </a:cubicBezTo>
                  <a:lnTo>
                    <a:pt x="1251476" y="2064117"/>
                  </a:lnTo>
                  <a:cubicBezTo>
                    <a:pt x="1243856" y="2066657"/>
                    <a:pt x="1236236" y="2062847"/>
                    <a:pt x="1227346" y="2064117"/>
                  </a:cubicBezTo>
                  <a:cubicBezTo>
                    <a:pt x="1232426" y="2066657"/>
                    <a:pt x="1237506" y="2067927"/>
                    <a:pt x="1242586" y="2069197"/>
                  </a:cubicBezTo>
                  <a:lnTo>
                    <a:pt x="1240046" y="2071737"/>
                  </a:lnTo>
                  <a:cubicBezTo>
                    <a:pt x="1242586" y="2073007"/>
                    <a:pt x="1245126" y="2073007"/>
                    <a:pt x="1247666" y="2073007"/>
                  </a:cubicBezTo>
                  <a:lnTo>
                    <a:pt x="1247666" y="2074277"/>
                  </a:lnTo>
                  <a:cubicBezTo>
                    <a:pt x="1245126" y="2074277"/>
                    <a:pt x="1243856" y="2075547"/>
                    <a:pt x="1241316" y="2075547"/>
                  </a:cubicBezTo>
                  <a:lnTo>
                    <a:pt x="1241316" y="2076817"/>
                  </a:lnTo>
                  <a:lnTo>
                    <a:pt x="1252746" y="2076817"/>
                  </a:lnTo>
                  <a:cubicBezTo>
                    <a:pt x="1255286" y="2070467"/>
                    <a:pt x="1262906" y="2073007"/>
                    <a:pt x="1266716" y="2069197"/>
                  </a:cubicBezTo>
                  <a:lnTo>
                    <a:pt x="1269256" y="2069197"/>
                  </a:lnTo>
                  <a:lnTo>
                    <a:pt x="1265446" y="2073007"/>
                  </a:lnTo>
                  <a:cubicBezTo>
                    <a:pt x="1266716" y="2074277"/>
                    <a:pt x="1267986" y="2074277"/>
                    <a:pt x="1269256" y="2075547"/>
                  </a:cubicBezTo>
                  <a:cubicBezTo>
                    <a:pt x="1270526" y="2076817"/>
                    <a:pt x="1271796" y="2076817"/>
                    <a:pt x="1273066" y="2078087"/>
                  </a:cubicBezTo>
                  <a:cubicBezTo>
                    <a:pt x="1275606" y="2076817"/>
                    <a:pt x="1276876" y="2076817"/>
                    <a:pt x="1279416" y="2075547"/>
                  </a:cubicBezTo>
                  <a:cubicBezTo>
                    <a:pt x="1278146" y="2078087"/>
                    <a:pt x="1278146" y="2079357"/>
                    <a:pt x="1278146" y="2080627"/>
                  </a:cubicBezTo>
                  <a:lnTo>
                    <a:pt x="1284496" y="2080627"/>
                  </a:lnTo>
                  <a:lnTo>
                    <a:pt x="1284496" y="2076817"/>
                  </a:lnTo>
                  <a:cubicBezTo>
                    <a:pt x="1284496" y="2073007"/>
                    <a:pt x="1287036" y="2073007"/>
                    <a:pt x="1289576" y="2074277"/>
                  </a:cubicBezTo>
                  <a:cubicBezTo>
                    <a:pt x="1293386" y="2076817"/>
                    <a:pt x="1295926" y="2075547"/>
                    <a:pt x="1299736" y="2074277"/>
                  </a:cubicBezTo>
                  <a:cubicBezTo>
                    <a:pt x="1303546" y="2074277"/>
                    <a:pt x="1306086" y="2071737"/>
                    <a:pt x="1307356" y="2067927"/>
                  </a:cubicBezTo>
                  <a:lnTo>
                    <a:pt x="1302276" y="2067927"/>
                  </a:lnTo>
                  <a:cubicBezTo>
                    <a:pt x="1302276" y="2066657"/>
                    <a:pt x="1303546" y="2065387"/>
                    <a:pt x="1303546" y="2064117"/>
                  </a:cubicBezTo>
                  <a:lnTo>
                    <a:pt x="1303546" y="2059037"/>
                  </a:lnTo>
                  <a:lnTo>
                    <a:pt x="1304816" y="2059037"/>
                  </a:lnTo>
                  <a:cubicBezTo>
                    <a:pt x="1304816" y="2061577"/>
                    <a:pt x="1306086" y="2062847"/>
                    <a:pt x="1306086" y="2065387"/>
                  </a:cubicBezTo>
                  <a:cubicBezTo>
                    <a:pt x="1308626" y="2064117"/>
                    <a:pt x="1312436" y="2064117"/>
                    <a:pt x="1316246" y="2062847"/>
                  </a:cubicBezTo>
                  <a:lnTo>
                    <a:pt x="1316246" y="2066657"/>
                  </a:lnTo>
                  <a:cubicBezTo>
                    <a:pt x="1320056" y="2067927"/>
                    <a:pt x="1323866" y="2070467"/>
                    <a:pt x="1326406" y="2075547"/>
                  </a:cubicBezTo>
                  <a:cubicBezTo>
                    <a:pt x="1326406" y="2075547"/>
                    <a:pt x="1327676" y="2076817"/>
                    <a:pt x="1327676" y="2075547"/>
                  </a:cubicBezTo>
                  <a:lnTo>
                    <a:pt x="1339106" y="2071737"/>
                  </a:lnTo>
                  <a:cubicBezTo>
                    <a:pt x="1344186" y="2070467"/>
                    <a:pt x="1347996" y="2069197"/>
                    <a:pt x="1353076" y="2067927"/>
                  </a:cubicBezTo>
                  <a:cubicBezTo>
                    <a:pt x="1355616" y="2067927"/>
                    <a:pt x="1356886" y="2070467"/>
                    <a:pt x="1360696" y="2073007"/>
                  </a:cubicBezTo>
                  <a:cubicBezTo>
                    <a:pt x="1364506" y="2073007"/>
                    <a:pt x="1377206" y="2075547"/>
                    <a:pt x="1382286" y="2079357"/>
                  </a:cubicBezTo>
                  <a:cubicBezTo>
                    <a:pt x="1383556" y="2080627"/>
                    <a:pt x="1386096" y="2079357"/>
                    <a:pt x="1387366" y="2079357"/>
                  </a:cubicBezTo>
                  <a:cubicBezTo>
                    <a:pt x="1391176" y="2078087"/>
                    <a:pt x="1394986" y="2078087"/>
                    <a:pt x="1398796" y="2076817"/>
                  </a:cubicBezTo>
                  <a:lnTo>
                    <a:pt x="1400066" y="2078087"/>
                  </a:lnTo>
                  <a:cubicBezTo>
                    <a:pt x="1401336" y="2080627"/>
                    <a:pt x="1401336" y="2083167"/>
                    <a:pt x="1401336" y="2085707"/>
                  </a:cubicBezTo>
                  <a:cubicBezTo>
                    <a:pt x="1405146" y="2089517"/>
                    <a:pt x="1408956" y="2093327"/>
                    <a:pt x="1414036" y="2086977"/>
                  </a:cubicBezTo>
                  <a:cubicBezTo>
                    <a:pt x="1414036" y="2088247"/>
                    <a:pt x="1412766" y="2089517"/>
                    <a:pt x="1412766" y="2090787"/>
                  </a:cubicBezTo>
                  <a:cubicBezTo>
                    <a:pt x="1414036" y="2090787"/>
                    <a:pt x="1414036" y="2092057"/>
                    <a:pt x="1415306" y="2092057"/>
                  </a:cubicBezTo>
                  <a:cubicBezTo>
                    <a:pt x="1417846" y="2093327"/>
                    <a:pt x="1425466" y="2094597"/>
                    <a:pt x="1426736" y="2092057"/>
                  </a:cubicBezTo>
                  <a:cubicBezTo>
                    <a:pt x="1428006" y="2088247"/>
                    <a:pt x="1430546" y="2089517"/>
                    <a:pt x="1431816" y="2089517"/>
                  </a:cubicBezTo>
                  <a:cubicBezTo>
                    <a:pt x="1433086" y="2090787"/>
                    <a:pt x="1433086" y="2093327"/>
                    <a:pt x="1434356" y="2095867"/>
                  </a:cubicBezTo>
                  <a:lnTo>
                    <a:pt x="1434356" y="2086977"/>
                  </a:lnTo>
                  <a:cubicBezTo>
                    <a:pt x="1436896" y="2089517"/>
                    <a:pt x="1438166" y="2090787"/>
                    <a:pt x="1439436" y="2093327"/>
                  </a:cubicBezTo>
                  <a:cubicBezTo>
                    <a:pt x="1440706" y="2094597"/>
                    <a:pt x="1440706" y="2095867"/>
                    <a:pt x="1440706" y="2097137"/>
                  </a:cubicBezTo>
                  <a:cubicBezTo>
                    <a:pt x="1439436" y="2097137"/>
                    <a:pt x="1438166" y="2097137"/>
                    <a:pt x="1436896" y="2098407"/>
                  </a:cubicBezTo>
                  <a:lnTo>
                    <a:pt x="1433086" y="2098407"/>
                  </a:lnTo>
                  <a:cubicBezTo>
                    <a:pt x="1436896" y="2100947"/>
                    <a:pt x="1435626" y="2107297"/>
                    <a:pt x="1440706" y="2104757"/>
                  </a:cubicBezTo>
                  <a:cubicBezTo>
                    <a:pt x="1441976" y="2103487"/>
                    <a:pt x="1443246" y="2100947"/>
                    <a:pt x="1444516" y="2099677"/>
                  </a:cubicBezTo>
                  <a:cubicBezTo>
                    <a:pt x="1444516" y="2100947"/>
                    <a:pt x="1445786" y="2103487"/>
                    <a:pt x="1445786" y="2104757"/>
                  </a:cubicBezTo>
                  <a:cubicBezTo>
                    <a:pt x="1447056" y="2104757"/>
                    <a:pt x="1448326" y="2104757"/>
                    <a:pt x="1449596" y="2106027"/>
                  </a:cubicBezTo>
                  <a:cubicBezTo>
                    <a:pt x="1452136" y="2109837"/>
                    <a:pt x="1455946" y="2108567"/>
                    <a:pt x="1459756" y="2109837"/>
                  </a:cubicBezTo>
                  <a:cubicBezTo>
                    <a:pt x="1462296" y="2109837"/>
                    <a:pt x="1463566" y="2112377"/>
                    <a:pt x="1464836" y="2113647"/>
                  </a:cubicBezTo>
                  <a:cubicBezTo>
                    <a:pt x="1466106" y="2116187"/>
                    <a:pt x="1467376" y="2118727"/>
                    <a:pt x="1471186" y="2118727"/>
                  </a:cubicBezTo>
                  <a:cubicBezTo>
                    <a:pt x="1473726" y="2118727"/>
                    <a:pt x="1476266" y="2121267"/>
                    <a:pt x="1478806" y="2123807"/>
                  </a:cubicBezTo>
                  <a:cubicBezTo>
                    <a:pt x="1482616" y="2126347"/>
                    <a:pt x="1486426" y="2131427"/>
                    <a:pt x="1490236" y="2133967"/>
                  </a:cubicBezTo>
                  <a:cubicBezTo>
                    <a:pt x="1496586" y="2137777"/>
                    <a:pt x="1502936" y="2142857"/>
                    <a:pt x="1510556" y="2141587"/>
                  </a:cubicBezTo>
                  <a:cubicBezTo>
                    <a:pt x="1514366" y="2141587"/>
                    <a:pt x="1518176" y="2144127"/>
                    <a:pt x="1521986" y="2144127"/>
                  </a:cubicBezTo>
                  <a:cubicBezTo>
                    <a:pt x="1525796" y="2144127"/>
                    <a:pt x="1530876" y="2144127"/>
                    <a:pt x="1535956" y="2142857"/>
                  </a:cubicBezTo>
                  <a:cubicBezTo>
                    <a:pt x="1535956" y="2146667"/>
                    <a:pt x="1535956" y="2147937"/>
                    <a:pt x="1539766" y="2147937"/>
                  </a:cubicBezTo>
                  <a:cubicBezTo>
                    <a:pt x="1542306" y="2147937"/>
                    <a:pt x="1544846" y="2147937"/>
                    <a:pt x="1547386" y="2149207"/>
                  </a:cubicBezTo>
                  <a:cubicBezTo>
                    <a:pt x="1555006" y="2149207"/>
                    <a:pt x="1561356" y="2153017"/>
                    <a:pt x="1568976" y="2151747"/>
                  </a:cubicBezTo>
                  <a:cubicBezTo>
                    <a:pt x="1571516" y="2151747"/>
                    <a:pt x="1574056" y="2153017"/>
                    <a:pt x="1576596" y="2154287"/>
                  </a:cubicBezTo>
                  <a:cubicBezTo>
                    <a:pt x="1584216" y="2156827"/>
                    <a:pt x="1589296" y="2163177"/>
                    <a:pt x="1598186" y="2161907"/>
                  </a:cubicBezTo>
                  <a:cubicBezTo>
                    <a:pt x="1599456" y="2161907"/>
                    <a:pt x="1601996" y="2161907"/>
                    <a:pt x="1603266" y="2163177"/>
                  </a:cubicBezTo>
                  <a:cubicBezTo>
                    <a:pt x="1605806" y="2165717"/>
                    <a:pt x="1607076" y="2164447"/>
                    <a:pt x="1608346" y="2163177"/>
                  </a:cubicBezTo>
                  <a:cubicBezTo>
                    <a:pt x="1610886" y="2161907"/>
                    <a:pt x="1613426" y="2160637"/>
                    <a:pt x="1614696" y="2161907"/>
                  </a:cubicBezTo>
                  <a:cubicBezTo>
                    <a:pt x="1619776" y="2163177"/>
                    <a:pt x="1626126" y="2164447"/>
                    <a:pt x="1631206" y="2165717"/>
                  </a:cubicBezTo>
                  <a:lnTo>
                    <a:pt x="1636286" y="2165717"/>
                  </a:lnTo>
                  <a:cubicBezTo>
                    <a:pt x="1640096" y="2164447"/>
                    <a:pt x="1645176" y="2163177"/>
                    <a:pt x="1648986" y="2163177"/>
                  </a:cubicBezTo>
                  <a:cubicBezTo>
                    <a:pt x="1655336" y="2161907"/>
                    <a:pt x="1661686" y="2161907"/>
                    <a:pt x="1668036" y="2161907"/>
                  </a:cubicBezTo>
                  <a:lnTo>
                    <a:pt x="1670576" y="2161907"/>
                  </a:lnTo>
                  <a:cubicBezTo>
                    <a:pt x="1679466" y="2159367"/>
                    <a:pt x="1689626" y="2156827"/>
                    <a:pt x="1698516" y="2154287"/>
                  </a:cubicBezTo>
                  <a:cubicBezTo>
                    <a:pt x="1704866" y="2153017"/>
                    <a:pt x="1711216" y="2151747"/>
                    <a:pt x="1718836" y="2150477"/>
                  </a:cubicBezTo>
                  <a:cubicBezTo>
                    <a:pt x="1726456" y="2149207"/>
                    <a:pt x="1732806" y="2146667"/>
                    <a:pt x="1740426" y="2145397"/>
                  </a:cubicBezTo>
                  <a:cubicBezTo>
                    <a:pt x="1742966" y="2145397"/>
                    <a:pt x="1745506" y="2145397"/>
                    <a:pt x="1749316" y="2144127"/>
                  </a:cubicBezTo>
                  <a:cubicBezTo>
                    <a:pt x="1759476" y="2142857"/>
                    <a:pt x="1769636" y="2139047"/>
                    <a:pt x="1779796" y="2144127"/>
                  </a:cubicBezTo>
                  <a:lnTo>
                    <a:pt x="1795036" y="2147937"/>
                  </a:lnTo>
                  <a:cubicBezTo>
                    <a:pt x="1801386" y="2149207"/>
                    <a:pt x="1806466" y="2153017"/>
                    <a:pt x="1812816" y="2153017"/>
                  </a:cubicBezTo>
                  <a:cubicBezTo>
                    <a:pt x="1814086" y="2153017"/>
                    <a:pt x="1816626" y="2154287"/>
                    <a:pt x="1817896" y="2154287"/>
                  </a:cubicBezTo>
                  <a:cubicBezTo>
                    <a:pt x="1825516" y="2156827"/>
                    <a:pt x="1831866" y="2163177"/>
                    <a:pt x="1840756" y="2160637"/>
                  </a:cubicBezTo>
                  <a:cubicBezTo>
                    <a:pt x="1844566" y="2159367"/>
                    <a:pt x="1850916" y="2161907"/>
                    <a:pt x="1854726" y="2163177"/>
                  </a:cubicBezTo>
                  <a:cubicBezTo>
                    <a:pt x="1858536" y="2164447"/>
                    <a:pt x="1862346" y="2164447"/>
                    <a:pt x="1866156" y="2165717"/>
                  </a:cubicBezTo>
                  <a:lnTo>
                    <a:pt x="1866156" y="2168257"/>
                  </a:lnTo>
                  <a:cubicBezTo>
                    <a:pt x="1873776" y="2168257"/>
                    <a:pt x="1881396" y="2169527"/>
                    <a:pt x="1889016" y="2165717"/>
                  </a:cubicBezTo>
                  <a:cubicBezTo>
                    <a:pt x="1891556" y="2164447"/>
                    <a:pt x="1892826" y="2163177"/>
                    <a:pt x="1895366" y="2163177"/>
                  </a:cubicBezTo>
                  <a:cubicBezTo>
                    <a:pt x="1900446" y="2161907"/>
                    <a:pt x="1906796" y="2161907"/>
                    <a:pt x="1911876" y="2164447"/>
                  </a:cubicBezTo>
                  <a:cubicBezTo>
                    <a:pt x="1915686" y="2165717"/>
                    <a:pt x="1922036" y="2164447"/>
                    <a:pt x="1925846" y="2161907"/>
                  </a:cubicBezTo>
                  <a:cubicBezTo>
                    <a:pt x="1930926" y="2159367"/>
                    <a:pt x="1937276" y="2160637"/>
                    <a:pt x="1942356" y="2160637"/>
                  </a:cubicBezTo>
                  <a:cubicBezTo>
                    <a:pt x="1947436" y="2160637"/>
                    <a:pt x="1951246" y="2161907"/>
                    <a:pt x="1956326" y="2160637"/>
                  </a:cubicBezTo>
                  <a:cubicBezTo>
                    <a:pt x="1967756" y="2159367"/>
                    <a:pt x="1977916" y="2155557"/>
                    <a:pt x="1990616" y="2156827"/>
                  </a:cubicBezTo>
                  <a:cubicBezTo>
                    <a:pt x="1995696" y="2156827"/>
                    <a:pt x="2000776" y="2158097"/>
                    <a:pt x="2005856" y="2156827"/>
                  </a:cubicBezTo>
                  <a:cubicBezTo>
                    <a:pt x="2016016" y="2155557"/>
                    <a:pt x="2023636" y="2159367"/>
                    <a:pt x="2031256" y="2164447"/>
                  </a:cubicBezTo>
                  <a:cubicBezTo>
                    <a:pt x="2037606" y="2169527"/>
                    <a:pt x="2045226" y="2173337"/>
                    <a:pt x="2052846" y="2177147"/>
                  </a:cubicBezTo>
                  <a:cubicBezTo>
                    <a:pt x="2057926" y="2179687"/>
                    <a:pt x="2065546" y="2174607"/>
                    <a:pt x="2065546" y="2168257"/>
                  </a:cubicBezTo>
                  <a:lnTo>
                    <a:pt x="2065546" y="2156827"/>
                  </a:lnTo>
                  <a:cubicBezTo>
                    <a:pt x="2065546" y="2123807"/>
                    <a:pt x="2065546" y="2092057"/>
                    <a:pt x="2066816" y="2059037"/>
                  </a:cubicBezTo>
                  <a:cubicBezTo>
                    <a:pt x="2066816" y="2036177"/>
                    <a:pt x="2068086" y="2013317"/>
                    <a:pt x="2068086" y="1989187"/>
                  </a:cubicBezTo>
                  <a:cubicBezTo>
                    <a:pt x="2068086" y="1963787"/>
                    <a:pt x="2066816" y="446137"/>
                    <a:pt x="2066816" y="420737"/>
                  </a:cubicBezTo>
                  <a:cubicBezTo>
                    <a:pt x="2074436" y="409307"/>
                    <a:pt x="2071896" y="400417"/>
                    <a:pt x="2078246" y="394067"/>
                  </a:cubicBezTo>
                  <a:close/>
                  <a:moveTo>
                    <a:pt x="1256556" y="2051417"/>
                  </a:moveTo>
                  <a:cubicBezTo>
                    <a:pt x="1259096" y="2045067"/>
                    <a:pt x="1264176" y="2046337"/>
                    <a:pt x="1267986" y="2047607"/>
                  </a:cubicBezTo>
                  <a:cubicBezTo>
                    <a:pt x="1265446" y="2052687"/>
                    <a:pt x="1260366" y="2050147"/>
                    <a:pt x="1256556" y="2051417"/>
                  </a:cubicBezTo>
                  <a:close/>
                  <a:moveTo>
                    <a:pt x="1267986" y="2057767"/>
                  </a:moveTo>
                  <a:cubicBezTo>
                    <a:pt x="1269256" y="2055227"/>
                    <a:pt x="1269256" y="2051417"/>
                    <a:pt x="1273066" y="2051417"/>
                  </a:cubicBezTo>
                  <a:cubicBezTo>
                    <a:pt x="1274336" y="2051417"/>
                    <a:pt x="1276876" y="2052687"/>
                    <a:pt x="1278146" y="2052687"/>
                  </a:cubicBezTo>
                  <a:cubicBezTo>
                    <a:pt x="1276876" y="2055227"/>
                    <a:pt x="1275606" y="2056497"/>
                    <a:pt x="1274336" y="2059037"/>
                  </a:cubicBezTo>
                  <a:cubicBezTo>
                    <a:pt x="1273066" y="2059037"/>
                    <a:pt x="1270526" y="2059037"/>
                    <a:pt x="1267986" y="2057767"/>
                  </a:cubicBezTo>
                  <a:close/>
                  <a:moveTo>
                    <a:pt x="1273066" y="2070467"/>
                  </a:moveTo>
                  <a:cubicBezTo>
                    <a:pt x="1275606" y="2069197"/>
                    <a:pt x="1276876" y="2066657"/>
                    <a:pt x="1279416" y="2065387"/>
                  </a:cubicBezTo>
                  <a:cubicBezTo>
                    <a:pt x="1280686" y="2065387"/>
                    <a:pt x="1281956" y="2066657"/>
                    <a:pt x="1283226" y="2066657"/>
                  </a:cubicBezTo>
                  <a:cubicBezTo>
                    <a:pt x="1283226" y="2071737"/>
                    <a:pt x="1278146" y="2073007"/>
                    <a:pt x="1273066" y="2070467"/>
                  </a:cubicBezTo>
                  <a:close/>
                  <a:moveTo>
                    <a:pt x="1278146" y="2029827"/>
                  </a:moveTo>
                  <a:cubicBezTo>
                    <a:pt x="1279416" y="2031097"/>
                    <a:pt x="1279416" y="2032367"/>
                    <a:pt x="1281956" y="2033637"/>
                  </a:cubicBezTo>
                  <a:lnTo>
                    <a:pt x="1270526" y="2033637"/>
                  </a:lnTo>
                  <a:cubicBezTo>
                    <a:pt x="1270526" y="2032367"/>
                    <a:pt x="1270526" y="2031097"/>
                    <a:pt x="1271796" y="2029827"/>
                  </a:cubicBezTo>
                  <a:cubicBezTo>
                    <a:pt x="1276876" y="2029827"/>
                    <a:pt x="1278146" y="2029827"/>
                    <a:pt x="1278146" y="2024747"/>
                  </a:cubicBezTo>
                  <a:cubicBezTo>
                    <a:pt x="1281956" y="2026017"/>
                    <a:pt x="1287036" y="2022207"/>
                    <a:pt x="1288306" y="2028557"/>
                  </a:cubicBezTo>
                  <a:cubicBezTo>
                    <a:pt x="1284496" y="2029827"/>
                    <a:pt x="1281956" y="2029827"/>
                    <a:pt x="1278146" y="2029827"/>
                  </a:cubicBezTo>
                  <a:close/>
                </a:path>
              </a:pathLst>
            </a:custGeom>
            <a:blipFill>
              <a:blip r:embed="rId4"/>
              <a:stretch>
                <a:fillRect l="-4861" r="-486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88139" y="2090710"/>
            <a:ext cx="8896836" cy="68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  <a:spcBef>
                <a:spcPct val="0"/>
              </a:spcBef>
            </a:pPr>
            <a:r>
              <a:rPr lang="en-US" sz="3796" b="1">
                <a:solidFill>
                  <a:srgbClr val="26BC8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Female Stories Unheard (výzva REM, 2022) </a:t>
            </a:r>
          </a:p>
        </p:txBody>
      </p:sp>
      <p:sp>
        <p:nvSpPr>
          <p:cNvPr id="8" name="Freeform 8" descr="Obsah obrázku Barevnost, kruh, Grafika, umění  Popis byl vytvořen automaticky"/>
          <p:cNvSpPr/>
          <p:nvPr/>
        </p:nvSpPr>
        <p:spPr>
          <a:xfrm>
            <a:off x="-5841461" y="831305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TextBox 9"/>
          <p:cNvSpPr txBox="1"/>
          <p:nvPr/>
        </p:nvSpPr>
        <p:spPr>
          <a:xfrm>
            <a:off x="2388138" y="3060445"/>
            <a:ext cx="10032461" cy="372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3779" lvl="1" indent="-341889" algn="l">
              <a:lnSpc>
                <a:spcPts val="4909"/>
              </a:lnSpc>
              <a:buFont typeface="Arial"/>
              <a:buChar char="•"/>
            </a:pP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Trojnárodní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soutěž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esejů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mezi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Německem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Polskem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a</a:t>
            </a:r>
            <a:r>
              <a:rPr lang="cs-CZ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ČR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marL="683779" lvl="1" indent="-341889" algn="l">
              <a:lnSpc>
                <a:spcPts val="4909"/>
              </a:lnSpc>
              <a:buFont typeface="Arial"/>
              <a:buChar char="•"/>
            </a:pP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Cílem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bylo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připomenout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ženy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v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odboji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proti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nacismu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jejich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často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opomíjené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příběhy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a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přínos</a:t>
            </a:r>
            <a:endParaRPr lang="en-US" sz="3167" dirty="0">
              <a:solidFill>
                <a:srgbClr val="373737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683779" lvl="1" indent="-341889" algn="l">
              <a:lnSpc>
                <a:spcPts val="4909"/>
              </a:lnSpc>
              <a:buFont typeface="Arial"/>
              <a:buChar char="•"/>
            </a:pP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Projekt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zdůrazňuje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jejich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odvahu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odolnost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a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oběti</a:t>
            </a:r>
            <a:endParaRPr lang="en-US" sz="3167" dirty="0">
              <a:solidFill>
                <a:srgbClr val="373737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683779" lvl="1" indent="-341889" algn="l">
              <a:lnSpc>
                <a:spcPts val="4909"/>
              </a:lnSpc>
              <a:buFont typeface="Arial"/>
              <a:buChar char="•"/>
            </a:pP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ČR: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organizace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ANTIKOMPLEX –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Hnutí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proti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167" dirty="0" err="1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xenofobii</a:t>
            </a:r>
            <a:r>
              <a:rPr lang="en-US" sz="3167" dirty="0">
                <a:solidFill>
                  <a:srgbClr val="373737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algn="l">
              <a:lnSpc>
                <a:spcPts val="4909"/>
              </a:lnSpc>
            </a:pPr>
            <a:endParaRPr lang="en-US" sz="3167" dirty="0">
              <a:solidFill>
                <a:srgbClr val="373737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90851" y="679133"/>
            <a:ext cx="10306297" cy="68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4"/>
              </a:lnSpc>
              <a:spcBef>
                <a:spcPct val="0"/>
              </a:spcBef>
            </a:pPr>
            <a:r>
              <a:rPr lang="en-US" sz="4499" b="1">
                <a:solidFill>
                  <a:srgbClr val="3737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ÚSPĚŠNÝ PROJEKT s českou účastí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344233" y="7471573"/>
            <a:ext cx="1943767" cy="16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  <a:spcBef>
                <a:spcPct val="0"/>
              </a:spcBef>
            </a:pPr>
            <a:r>
              <a:rPr lang="en-US" sz="1300" b="1" u="sng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 tooltip="https://www.women-in-resistance.eu/essay-contest/"/>
              </a:rPr>
              <a:t>zdroj</a:t>
            </a:r>
            <a:r>
              <a:rPr lang="en-US" sz="1300" b="1" u="sng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 tooltip="https://www.women-in-resistance.eu/essay-contest/"/>
              </a:rPr>
              <a:t> </a:t>
            </a:r>
            <a:r>
              <a:rPr lang="en-US" sz="1300" b="1" u="sng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 tooltip="https://www.women-in-resistance.eu/essay-contest/"/>
              </a:rPr>
              <a:t>obrázku</a:t>
            </a:r>
            <a:r>
              <a:rPr lang="en-US" sz="1300" b="1" u="sng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 tooltip="https://www.women-in-resistance.eu/essay-contest/"/>
              </a:rPr>
              <a:t>: web </a:t>
            </a:r>
            <a:r>
              <a:rPr lang="en-US" sz="1300" b="1" u="sng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 tooltip="https://www.women-in-resistance.eu/essay-contest/"/>
              </a:rPr>
              <a:t>projektu</a:t>
            </a:r>
            <a:endParaRPr lang="en-US" sz="1300" b="1" u="sng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C92AE21-B28F-AA36-BB6A-C97AA39EEB88}"/>
              </a:ext>
            </a:extLst>
          </p:cNvPr>
          <p:cNvSpPr txBox="1"/>
          <p:nvPr/>
        </p:nvSpPr>
        <p:spPr>
          <a:xfrm>
            <a:off x="3200400" y="949355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Více informací o projektu </a:t>
            </a:r>
            <a:r>
              <a:rPr lang="cs-CZ" sz="2400" b="1" dirty="0">
                <a:hlinkClick r:id="rId7"/>
              </a:rPr>
              <a:t>ZDE</a:t>
            </a:r>
            <a:endParaRPr lang="cs-CZ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19F95F53B3F0469C7D7CD3016A95CB" ma:contentTypeVersion="19" ma:contentTypeDescription="Vytvoří nový dokument" ma:contentTypeScope="" ma:versionID="2d18f9735f9ad96d6055584188d3855b">
  <xsd:schema xmlns:xsd="http://www.w3.org/2001/XMLSchema" xmlns:xs="http://www.w3.org/2001/XMLSchema" xmlns:p="http://schemas.microsoft.com/office/2006/metadata/properties" xmlns:ns2="86929e96-4e0c-4b8c-b402-5747692292e1" xmlns:ns3="a1b83faa-3ce2-4c13-a4b6-d8dc90d9f3be" targetNamespace="http://schemas.microsoft.com/office/2006/metadata/properties" ma:root="true" ma:fieldsID="63810e5c55742ffa54f1c0ea93a06a39" ns2:_="" ns3:_="">
    <xsd:import namespace="86929e96-4e0c-4b8c-b402-5747692292e1"/>
    <xsd:import namespace="a1b83faa-3ce2-4c13-a4b6-d8dc90d9f3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29e96-4e0c-4b8c-b402-574769229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963bf98-57c4-4760-a4ee-5cd875bb70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83faa-3ce2-4c13-a4b6-d8dc90d9f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734989-f5d5-48b8-8905-bc4fd07334d2}" ma:internalName="TaxCatchAll" ma:showField="CatchAllData" ma:web="a1b83faa-3ce2-4c13-a4b6-d8dc90d9f3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b83faa-3ce2-4c13-a4b6-d8dc90d9f3be" xsi:nil="true"/>
    <lcf76f155ced4ddcb4097134ff3c332f xmlns="86929e96-4e0c-4b8c-b402-5747692292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3FB51D-1025-424B-BF83-A8A75C67E192}"/>
</file>

<file path=customXml/itemProps2.xml><?xml version="1.0" encoding="utf-8"?>
<ds:datastoreItem xmlns:ds="http://schemas.openxmlformats.org/officeDocument/2006/customXml" ds:itemID="{9202CCBB-3212-4F58-AE1A-5A95525E905B}"/>
</file>

<file path=customXml/itemProps3.xml><?xml version="1.0" encoding="utf-8"?>
<ds:datastoreItem xmlns:ds="http://schemas.openxmlformats.org/officeDocument/2006/customXml" ds:itemID="{2D2D1182-9C72-4E32-985F-0F0934122B0D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1428</Words>
  <Application>Microsoft Office PowerPoint</Application>
  <PresentationFormat>Vlastní</PresentationFormat>
  <Paragraphs>210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Calibri (MS)</vt:lpstr>
      <vt:lpstr>IBM Plex Sans Bold</vt:lpstr>
      <vt:lpstr>Calibri (MS) Bold</vt:lpstr>
      <vt:lpstr>Arial</vt:lpstr>
      <vt:lpstr>Calibri</vt:lpstr>
      <vt:lpstr>Canva Sans 2 Bold</vt:lpstr>
      <vt:lpstr>Gotham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KE- prezentace 25.3..pptx</dc:title>
  <cp:lastModifiedBy>Barbora Nováková</cp:lastModifiedBy>
  <cp:revision>4</cp:revision>
  <dcterms:created xsi:type="dcterms:W3CDTF">2006-08-16T00:00:00Z</dcterms:created>
  <dcterms:modified xsi:type="dcterms:W3CDTF">2026-03-18T09:33:23Z</dcterms:modified>
  <dc:identifier>DAHER0pbkUo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0x0101002719F95F53B3F0469C7D7CD3016A95CB</vt:lpwstr>
  </property>
  <property fmtid="{D5CDD505-2E9C-101B-9397-08002B2CF9AE}" pid="3" name="MediaServiceImageTags">
    <vt:lpwstr/>
  </property>
</Properties>
</file>