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0" r:id="rId2"/>
  </p:sldMasterIdLst>
  <p:notesMasterIdLst>
    <p:notesMasterId r:id="rId14"/>
  </p:notesMasterIdLst>
  <p:sldIdLst>
    <p:sldId id="313" r:id="rId3"/>
    <p:sldId id="266" r:id="rId4"/>
    <p:sldId id="347" r:id="rId5"/>
    <p:sldId id="355" r:id="rId6"/>
    <p:sldId id="356" r:id="rId7"/>
    <p:sldId id="354" r:id="rId8"/>
    <p:sldId id="351" r:id="rId9"/>
    <p:sldId id="352" r:id="rId10"/>
    <p:sldId id="358" r:id="rId11"/>
    <p:sldId id="357" r:id="rId12"/>
    <p:sldId id="349" r:id="rId13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FF9933"/>
    <a:srgbClr val="012EF6"/>
    <a:srgbClr val="86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3067" autoAdjust="0"/>
  </p:normalViewPr>
  <p:slideViewPr>
    <p:cSldViewPr snapToGrid="0" snapToObjects="1">
      <p:cViewPr varScale="1">
        <p:scale>
          <a:sx n="59" d="100"/>
          <a:sy n="59" d="100"/>
        </p:scale>
        <p:origin x="94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32CC-AE2F-4A5F-A7C4-ECD17DC5443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8D78A-A576-435A-A84D-FBE992D1F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3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8D78A-A576-435A-A84D-FBE992D1F2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67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717A7-9B25-329A-2DEF-6071A1917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E7B8547-B07E-D253-51D9-187C4D0E3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1D47228-D494-701D-C7EF-33E0A7860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DAFE35-11F3-B448-4834-72E3820E1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47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EFB8-CD6C-E019-04CA-A727EECBF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2908EC8-F148-B527-9AFC-FE4AFF9AF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E0D31B5-BCF5-FE5F-1493-D0E020181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EA4CDC-6714-7B4A-C051-347D8E76D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12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6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79739-46A6-7BC6-4579-39CA1546C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C2BA065-A5F7-659C-8CB2-F4B089F2B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A35A2B8-9BDD-13B0-B541-F63DD4B87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A499F4-3954-8DCD-E5D2-254317A8C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61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7025F-9881-4A36-C8A4-71C868168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71775E7-F990-F0D8-D576-BFB01D389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C45419B-B71D-7548-7C62-F5F7F7950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C31A4B-C11D-0981-FD4C-A92961712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52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543C-2FCC-6981-D42C-68BF18778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6983C47-EAA3-A83A-29CD-9DEBE4527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B12A906-924E-6B25-1A71-41D90F3E7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D3AC8B-8C7A-ED10-71B6-BF69C1CDD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59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70F71-3B00-D23C-3D59-06C018D53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A777D9B-ABB8-745B-434A-3CA799F30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BAF441-088E-77BA-BF35-AA4B5ED95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2E3121-E55A-35AE-860D-71B2977E5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41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F98C2-B389-D98D-09B6-0F2712B84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B6523E5-7047-723C-6D27-FCD419411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E316F47-4504-85C6-2BDE-A630A4E9A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19EA72-DC71-CD6E-4860-CF36E7FCD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8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060B9-84B8-9464-F535-3E9069682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96A473A-CD14-D443-5696-075661A8A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D9B0DBC-9D3F-9E46-D5D9-7D28CFF54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4A8FCE-AAF8-A82A-75AE-D31D9B95F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3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C3C89-B011-4262-0FD3-D969B156E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1699E28-D974-549D-ECE4-5B9AD1724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BEF9E7D-8049-8CAD-F927-01F90C067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8DE2AD-D137-A8BB-55D4-EDA5C270B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8D78A-A576-435A-A84D-FBE992D1F2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65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EB26-1196-16AC-7A77-3F69BE9B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2DAE5-DF93-6DBD-8901-AF7DDC30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3D2B8-F5B9-C97C-7797-4C72895B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CBD45-18B5-C0F1-077F-7D07270C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893E-DCB5-DD44-F44D-97F7605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7921-525B-EB79-C45E-EE3AB05A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29FB5-D123-DBC5-DFF0-F7253896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EBC7E-51F9-D665-C850-204F084A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4E15B-26E4-1A1B-3807-A132FA5E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2576E-42AF-0063-15A3-03BE796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2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BCC85-076D-6B4C-4057-2DBDB30A0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1C4CB-81E5-71B3-454C-4E26D403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FC5F2-E0A8-B235-8DFF-D980B0DF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16C4-EC82-64A2-D8DC-677583FD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F8336-171A-BB85-5B94-454D8DC1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9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531" y="4581129"/>
            <a:ext cx="9409045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14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531" y="1988841"/>
            <a:ext cx="9710869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pic>
        <p:nvPicPr>
          <p:cNvPr id="19" name="Obrázek 18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71" y="692697"/>
            <a:ext cx="3356531" cy="6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Podnadpis 2"/>
          <p:cNvSpPr txBox="1">
            <a:spLocks/>
          </p:cNvSpPr>
          <p:nvPr userDrawn="1"/>
        </p:nvSpPr>
        <p:spPr>
          <a:xfrm>
            <a:off x="1871531" y="3789041"/>
            <a:ext cx="9612245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1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</p:spTree>
    <p:extLst>
      <p:ext uri="{BB962C8B-B14F-4D97-AF65-F5344CB8AC3E}">
        <p14:creationId xmlns:p14="http://schemas.microsoft.com/office/powerpoint/2010/main" val="10503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1916832"/>
            <a:ext cx="11055019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336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88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216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216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7" name="Obrázek 6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7"/>
            <a:ext cx="2688299" cy="530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/>
          <a:lstStyle>
            <a:lvl1pPr algn="l">
              <a:defRPr sz="384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27385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1484784"/>
            <a:ext cx="11055019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336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88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216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216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1" y="620689"/>
            <a:ext cx="2688300" cy="530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90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672C-1336-4791-429F-DD22FF7F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2104-A1EC-671F-A1F4-AE9B6476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66E07-AFBC-0194-206A-08EE1BA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54F3-A48B-EECB-0451-0BCF437C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F9CC8-A368-D4FA-DB93-67A7A3B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4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FBF8-A680-8104-B441-9AC17E1B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0632F-9B48-B821-98F1-5F0932A7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3637D-69E2-D11A-6168-30C1251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12803-1DAE-C754-BCCC-9B203E5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430C6-6ADE-5C13-9F53-1A880F62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0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706C-1267-CCEE-5722-F591AD1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8AB9-8166-7AC8-ABAB-CBD96FA17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9FE11-0167-194C-15C5-7636C0DA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C786B-2769-DE38-A718-97BFE13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7CC91-1680-B851-C605-5EDD09EC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A93AB-AFDA-B590-70A4-B533355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1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32DB-12F1-E199-61DC-B10515DC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954E6-0B6A-28DF-F471-FF825EC8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0A220-8A31-66B0-2833-DBA100E2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A8916-09ED-5F5D-9CF8-9C959AE69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DDE32-E53D-C3F4-F848-A9B7E6544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AA18B-185C-E9CC-B38F-5806301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33D08-8B87-9384-ECDE-C640AC93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60CFB-E1DE-E99C-196A-ACFCB94F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6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F918-8A26-090E-A298-BA726C31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97B50-9734-F2D4-1666-BBCE1196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620E3-F89C-E332-80C2-1581B123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E89E2-FA96-CF92-845F-3C137E7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CAD80-BDF5-29C3-BC81-16AFE753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7CB78-2049-0A05-20E0-1135AEFF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554CB-A97A-E4FA-BB69-FB677AE7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5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716F-A135-9408-84CD-1178AC4E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6E5BD-ABC2-556C-56E4-EEC97B3C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93B45-2991-EB1E-13E3-B1917C1A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EE27F-3293-73BE-251A-6891EFFD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C2AA-97FE-1212-DEB8-6F037146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6AAB9-084B-E4B7-1289-8E6A159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BBF9-157B-B057-C7B6-DAAD539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FB2DD-770E-979C-3057-BA9210CA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4A13C-3C3B-DE31-B888-15503AF1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08AF7-A1AA-EE75-7C9A-6C2B45E6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39C82-10FF-C9C9-73D4-97843E41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E32FD-B83F-DC59-D0DE-0DC5B30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4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30FDF-0CAD-C3FE-0391-689B65A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6745D-D9AA-4F86-9050-43981A50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D22E-38CF-228D-8875-76D0913DA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25AD-CB4F-3147-AAB7-8E1CA73C82AD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3F3F4-C534-CF96-C583-2F65C3D6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888F8-9715-4316-B9E2-3D08AC8E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dtisk_modry.emf"/>
          <p:cNvPicPr>
            <a:picLocks noChangeAspect="1"/>
          </p:cNvPicPr>
          <p:nvPr userDrawn="1"/>
        </p:nvPicPr>
        <p:blipFill>
          <a:blip r:embed="rId5" cstate="print"/>
          <a:srcRect l="17008" b="8622"/>
          <a:stretch>
            <a:fillRect/>
          </a:stretch>
        </p:blipFill>
        <p:spPr>
          <a:xfrm>
            <a:off x="5" y="1988842"/>
            <a:ext cx="9840412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 userDrawn="1"/>
        </p:nvSpPr>
        <p:spPr>
          <a:xfrm>
            <a:off x="0" y="2"/>
            <a:ext cx="12192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60" dirty="0">
              <a:noFill/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0" y="260650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6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1655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reg-danube.eu/" TargetMode="External"/><Relationship Id="rId5" Type="http://schemas.openxmlformats.org/officeDocument/2006/relationships/hyperlink" Target="https://www.dotaceeu.cz/cs/evropske-fondy-v-cr/kohezni-politika-po-roce-2020/programy/programy-nadnarodni-a-meziregionalni-spoluprace/interreg-danube-(2021-2027)" TargetMode="External"/><Relationship Id="rId4" Type="http://schemas.openxmlformats.org/officeDocument/2006/relationships/hyperlink" Target="mailto:adela.kissova@mmr.gov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00D1-B531-495A-6EB6-67799FB6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76" y="2828405"/>
            <a:ext cx="5670134" cy="1622845"/>
          </a:xfrm>
        </p:spPr>
        <p:txBody>
          <a:bodyPr>
            <a:noAutofit/>
          </a:bodyPr>
          <a:lstStyle/>
          <a:p>
            <a:pPr algn="l"/>
            <a:br>
              <a:rPr lang="cs-CZ" sz="4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 sz="4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DANUBE Region Programme</a:t>
            </a:r>
            <a:br>
              <a:rPr lang="cs-CZ" sz="3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– 2027 </a:t>
            </a:r>
            <a:endParaRPr lang="en-GB" sz="36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ázek 5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B8B0269E-07A6-6880-3562-9790ACD73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000" cy="1369040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6E19BA40-BEA0-F954-7899-2568B1EDCF23}"/>
              </a:ext>
            </a:extLst>
          </p:cNvPr>
          <p:cNvSpPr txBox="1"/>
          <p:nvPr/>
        </p:nvSpPr>
        <p:spPr>
          <a:xfrm>
            <a:off x="303376" y="5736659"/>
            <a:ext cx="30435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Adéla Kiššová</a:t>
            </a:r>
            <a:endParaRPr lang="en-US" sz="1300" b="1" dirty="0"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cs-CZ" sz="1300" dirty="0">
                <a:ea typeface="Open Sans" panose="020B0606030504020204" pitchFamily="34" charset="0"/>
                <a:cs typeface="Open Sans" panose="020B0606030504020204" pitchFamily="34" charset="0"/>
              </a:rPr>
              <a:t>Odbor evropské územní spolupráce MMR</a:t>
            </a:r>
            <a:endParaRPr lang="en-GB" sz="1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79FCAFB2-A85B-6C9A-83E2-95BBB9F22302}"/>
              </a:ext>
            </a:extLst>
          </p:cNvPr>
          <p:cNvSpPr txBox="1"/>
          <p:nvPr/>
        </p:nvSpPr>
        <p:spPr>
          <a:xfrm>
            <a:off x="374397" y="6229102"/>
            <a:ext cx="2161032" cy="292388"/>
          </a:xfrm>
          <a:prstGeom prst="rect">
            <a:avLst/>
          </a:prstGeom>
          <a:solidFill>
            <a:srgbClr val="034EA2"/>
          </a:solidFill>
          <a:ln>
            <a:solidFill>
              <a:srgbClr val="034E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25. března 2026</a:t>
            </a:r>
            <a:endParaRPr lang="en-US" sz="13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82B52CC-8239-F84A-4E21-70B83B81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3682" y="5736659"/>
            <a:ext cx="1666240" cy="7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7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942EB-1198-EC89-03C8-1ADEE5005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8253797-3586-0FAA-F877-2E01A1BBF045}"/>
              </a:ext>
            </a:extLst>
          </p:cNvPr>
          <p:cNvSpPr txBox="1"/>
          <p:nvPr/>
        </p:nvSpPr>
        <p:spPr>
          <a:xfrm>
            <a:off x="2060985" y="1244670"/>
            <a:ext cx="7732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25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ROMAN LEGACY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EA1968-85FF-1AC0-3E4D-DF7299274841}"/>
              </a:ext>
            </a:extLst>
          </p:cNvPr>
          <p:cNvSpPr txBox="1"/>
          <p:nvPr/>
        </p:nvSpPr>
        <p:spPr>
          <a:xfrm>
            <a:off x="1593253" y="2062398"/>
            <a:ext cx="9005493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očekávané výstupy: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Římské stezky - deset turistických a cyklistických tras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Kompletní průvodce po stopách římského dobrodružství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Interaktivní vizualizace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Webové stránky a aplikace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Pilotní akce a kulturní aktivity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6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16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5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31F7AA-E07E-DCAC-AF03-85C9FDDB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4" y="101901"/>
            <a:ext cx="4258041" cy="139279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138B015-72BD-D26A-07D2-8CCCAE3E4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511" y="3671584"/>
            <a:ext cx="5323010" cy="29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9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41E27-6703-61B6-F3B0-3BADABE14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0B283A15-E58B-AC18-3F49-53E8791E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257634" y="1864487"/>
            <a:ext cx="5901875" cy="502596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1D4181-E2AA-B2AF-1D27-3DBC455FB777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ileron" pitchFamily="2" charset="77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1F3DD0-65ED-8E07-5DFC-AC366CC3951A}"/>
              </a:ext>
            </a:extLst>
          </p:cNvPr>
          <p:cNvSpPr txBox="1"/>
          <p:nvPr/>
        </p:nvSpPr>
        <p:spPr>
          <a:xfrm>
            <a:off x="1328055" y="1367759"/>
            <a:ext cx="95358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5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naleznete další informace?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4BEB66F-13FE-A13E-36A2-20509CA26FFC}"/>
              </a:ext>
            </a:extLst>
          </p:cNvPr>
          <p:cNvSpPr txBox="1"/>
          <p:nvPr/>
        </p:nvSpPr>
        <p:spPr>
          <a:xfrm>
            <a:off x="1929950" y="3100197"/>
            <a:ext cx="60104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Adéla Kiššová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Odbor evropské územní spolupráce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Ministerstvo pro místní rozvoj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cs-CZ" sz="1600" u="sng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adela.kissova@mmr.gov.cz</a:t>
            </a:r>
            <a:endParaRPr lang="cs-CZ" sz="1600" u="sng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endParaRPr lang="cs-CZ" sz="1600" b="1" u="sng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WEB: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DotaceEU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Interreg DANUBE (2021-2027)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www.interreg-danube.eu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tel.: +420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731 628 420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Obrázek 8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32EFBF59-C26F-2C5B-0420-E7CBAF7F1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9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4359F8A9-B36A-42DF-9BFA-4C1058C2A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125" y="1820867"/>
            <a:ext cx="5901875" cy="502596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38887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ileron" pitchFamily="2" charset="77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845CE8-34C5-72D4-08D8-DE3FAB08AD3D}"/>
              </a:ext>
            </a:extLst>
          </p:cNvPr>
          <p:cNvSpPr txBox="1"/>
          <p:nvPr/>
        </p:nvSpPr>
        <p:spPr>
          <a:xfrm>
            <a:off x="569437" y="2160217"/>
            <a:ext cx="8671625" cy="211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nadnárodní spolupráce v </a:t>
            </a: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dunajském makroregionu</a:t>
            </a:r>
          </a:p>
          <a:p>
            <a:pPr marL="285750" lvl="0" indent="-285750">
              <a:lnSpc>
                <a:spcPct val="200000"/>
              </a:lnSpc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zapojených států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řídící orgán: Ministerstvo pro regionální rozvoj v Budapešti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spolufinancováno 80 % z </a:t>
            </a:r>
            <a:r>
              <a:rPr kumimoji="0" lang="cs-CZ" sz="17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ERDF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5BAB058-C778-4704-59B1-5B7084AEAE03}"/>
              </a:ext>
            </a:extLst>
          </p:cNvPr>
          <p:cNvSpPr txBox="1"/>
          <p:nvPr/>
        </p:nvSpPr>
        <p:spPr>
          <a:xfrm>
            <a:off x="6613472" y="582902"/>
            <a:ext cx="47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region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barriers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 region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cs-CZ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flows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</p:txBody>
      </p:sp>
      <p:pic>
        <p:nvPicPr>
          <p:cNvPr id="2" name="Obrázek 1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DA3CFC0F-0B46-41A0-AB1E-F160F0BED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107F5-0FE8-2523-2B12-17E15C952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C7BAF6B2-3010-AA90-AEFF-26C29131D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5CCD165-9940-3025-6BAA-410E898826B2}"/>
              </a:ext>
            </a:extLst>
          </p:cNvPr>
          <p:cNvSpPr txBox="1"/>
          <p:nvPr/>
        </p:nvSpPr>
        <p:spPr>
          <a:xfrm>
            <a:off x="2060985" y="1458678"/>
            <a:ext cx="7732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25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Zaměření programu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06AD90-B3EE-47C9-60AC-125E67AF1B89}"/>
              </a:ext>
            </a:extLst>
          </p:cNvPr>
          <p:cNvSpPr txBox="1"/>
          <p:nvPr/>
        </p:nvSpPr>
        <p:spPr>
          <a:xfrm>
            <a:off x="1600405" y="2296255"/>
            <a:ext cx="8991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řešení společných výzev, přesahující hranice jednoho státu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měkké projekty s omezenou mírou investic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600" b="1" i="0" u="sng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Mezi hlavní výstupy projektů patří: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Spolupráce a výměna zkušeností mezi subjekty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cs-CZ" sz="1600" b="0" i="1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 a akční plány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cs-CZ" sz="1600" b="0" i="1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Konkrétní pilotní investice malého rozsahu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cs-CZ" sz="1600" b="0" i="1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Řešení využitelná ve více lokalitách regionu (postupy, nástroje, služby)</a:t>
            </a:r>
          </a:p>
        </p:txBody>
      </p:sp>
    </p:spTree>
    <p:extLst>
      <p:ext uri="{BB962C8B-B14F-4D97-AF65-F5344CB8AC3E}">
        <p14:creationId xmlns:p14="http://schemas.microsoft.com/office/powerpoint/2010/main" val="356317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3599F-F3AF-6A28-6FBC-42200CBE9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E3D56DC4-FDD4-E3FC-BACF-701B4DD0D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9D24F53-9FBF-0227-A523-A072FC4B9E50}"/>
              </a:ext>
            </a:extLst>
          </p:cNvPr>
          <p:cNvSpPr txBox="1"/>
          <p:nvPr/>
        </p:nvSpPr>
        <p:spPr>
          <a:xfrm>
            <a:off x="1600405" y="2369622"/>
            <a:ext cx="8991189" cy="294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34EA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Vzdělávací a výzkumné instituce</a:t>
            </a:r>
            <a:r>
              <a:rPr lang="cs-CZ" sz="1600" b="0" i="0" dirty="0">
                <a:solidFill>
                  <a:srgbClr val="034EA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univerzity, výzkumné ústavy</a:t>
            </a:r>
          </a:p>
          <a:p>
            <a:pPr marL="285750" indent="-285750" algn="l">
              <a:lnSpc>
                <a:spcPct val="2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34EA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Neziskové organizace</a:t>
            </a: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i="0" dirty="0">
                <a:solidFill>
                  <a:srgbClr val="034EA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zájmová sdružení</a:t>
            </a:r>
          </a:p>
          <a:p>
            <a:pPr marL="285750" indent="-285750" algn="l">
              <a:lnSpc>
                <a:spcPct val="2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34EA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Soukromý sektor</a:t>
            </a:r>
            <a:r>
              <a:rPr lang="cs-CZ" sz="1600" b="0" i="0" dirty="0">
                <a:solidFill>
                  <a:srgbClr val="034EA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podniky (zejména SME), obchodní komory či klastry</a:t>
            </a:r>
          </a:p>
          <a:p>
            <a:pPr marL="285750" indent="-285750">
              <a:lnSpc>
                <a:spcPct val="2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Veřejná správa</a:t>
            </a: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místní, regionální i národní orgány (obce, kraje, ministerstva)</a:t>
            </a:r>
            <a:endParaRPr lang="cs-CZ" sz="1600" b="0" i="0" dirty="0">
              <a:solidFill>
                <a:srgbClr val="034EA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2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34EA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organizace</a:t>
            </a:r>
            <a:r>
              <a:rPr lang="cs-CZ" sz="1600" b="0" i="0" dirty="0">
                <a:solidFill>
                  <a:srgbClr val="034EA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působící v rámci relevantních oblastí programu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777CC22-5278-FACA-F9AA-48BB8691FD78}"/>
              </a:ext>
            </a:extLst>
          </p:cNvPr>
          <p:cNvSpPr txBox="1"/>
          <p:nvPr/>
        </p:nvSpPr>
        <p:spPr>
          <a:xfrm>
            <a:off x="2060985" y="1458678"/>
            <a:ext cx="7732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25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Obvyklí žadatelé</a:t>
            </a:r>
          </a:p>
        </p:txBody>
      </p:sp>
    </p:spTree>
    <p:extLst>
      <p:ext uri="{BB962C8B-B14F-4D97-AF65-F5344CB8AC3E}">
        <p14:creationId xmlns:p14="http://schemas.microsoft.com/office/powerpoint/2010/main" val="351712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21110-50E6-50E2-856B-C0FA3A95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F603D362-CBA6-4AFD-5E97-025E68B07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D0074B6-D280-EE01-81BC-D40FC61E4E5B}"/>
              </a:ext>
            </a:extLst>
          </p:cNvPr>
          <p:cNvSpPr txBox="1"/>
          <p:nvPr/>
        </p:nvSpPr>
        <p:spPr>
          <a:xfrm>
            <a:off x="1596415" y="2266632"/>
            <a:ext cx="10412083" cy="294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034EA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min. 3 partneři ze 3 různých států</a:t>
            </a:r>
          </a:p>
          <a:p>
            <a:pPr marL="285750" indent="-285750">
              <a:lnSpc>
                <a:spcPct val="2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 „lead partnera“</a:t>
            </a:r>
            <a:endParaRPr lang="cs-CZ" sz="1600" b="0" i="0" dirty="0">
              <a:solidFill>
                <a:srgbClr val="034EA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2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600" i="0" dirty="0">
                <a:solidFill>
                  <a:srgbClr val="034EA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cíleno na vyvážené partnerství</a:t>
            </a:r>
          </a:p>
          <a:p>
            <a:pPr marL="285750" indent="-285750">
              <a:lnSpc>
                <a:spcPct val="2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žádost předkládána v AJ</a:t>
            </a:r>
          </a:p>
          <a:p>
            <a:pPr marL="285750" indent="-285750">
              <a:lnSpc>
                <a:spcPct val="2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600" i="0" u="none" strike="noStrike" baseline="0" dirty="0">
                <a:solidFill>
                  <a:srgbClr val="034EA1"/>
                </a:solidFill>
                <a:latin typeface="Open Sans" panose="020B0606030504020204" pitchFamily="34" charset="0"/>
              </a:rPr>
              <a:t>pro snadnější navázání projektové spolupráce                 </a:t>
            </a:r>
            <a:r>
              <a:rPr lang="cs-CZ" sz="1600" b="1" i="0" u="none" strike="noStrike" baseline="0" dirty="0" err="1">
                <a:solidFill>
                  <a:srgbClr val="034EA1"/>
                </a:solidFill>
                <a:latin typeface="Open Sans" panose="020B0606030504020204" pitchFamily="34" charset="0"/>
              </a:rPr>
              <a:t>InterregDanubeMatchmakingPlatform</a:t>
            </a:r>
            <a:endParaRPr lang="cs-CZ" sz="16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B352380-3931-5CFE-0670-287725E053A2}"/>
              </a:ext>
            </a:extLst>
          </p:cNvPr>
          <p:cNvSpPr txBox="1"/>
          <p:nvPr/>
        </p:nvSpPr>
        <p:spPr>
          <a:xfrm>
            <a:off x="2060985" y="1458678"/>
            <a:ext cx="7732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25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Projektová žádost 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CFA35AE3-F8F7-7DF1-3B5A-85401DB27957}"/>
              </a:ext>
            </a:extLst>
          </p:cNvPr>
          <p:cNvSpPr/>
          <p:nvPr/>
        </p:nvSpPr>
        <p:spPr>
          <a:xfrm>
            <a:off x="6475444" y="4923423"/>
            <a:ext cx="513183" cy="192891"/>
          </a:xfrm>
          <a:prstGeom prst="rightArrow">
            <a:avLst/>
          </a:prstGeom>
          <a:solidFill>
            <a:srgbClr val="034EA2"/>
          </a:solidFill>
          <a:ln>
            <a:solidFill>
              <a:srgbClr val="034E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11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056E3-2DDF-9743-06FA-BCDA0C96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30E33F-E511-2F50-1608-610C76D285A0}"/>
              </a:ext>
            </a:extLst>
          </p:cNvPr>
          <p:cNvSpPr>
            <a:spLocks noGrp="1"/>
          </p:cNvSpPr>
          <p:nvPr/>
        </p:nvSpPr>
        <p:spPr>
          <a:xfrm>
            <a:off x="3373966" y="138887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ileron" pitchFamily="2" charset="77"/>
              <a:ea typeface="+mn-ea"/>
              <a:cs typeface="+mn-cs"/>
            </a:endParaRPr>
          </a:p>
        </p:txBody>
      </p:sp>
      <p:pic>
        <p:nvPicPr>
          <p:cNvPr id="2" name="Obrázek 1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54A46A7F-7A3A-CD0C-4BDE-C8E12EB1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1"/>
            <a:ext cx="5927211" cy="133113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4DD3738-AB3C-4F96-3B34-E92D36D38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76065" r="75411" b="3954"/>
          <a:stretch/>
        </p:blipFill>
        <p:spPr bwMode="auto">
          <a:xfrm>
            <a:off x="7652772" y="2251842"/>
            <a:ext cx="1277063" cy="12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B7FA17C-C8C3-79EE-462F-DD99223D6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4974" r="75207" b="75252"/>
          <a:stretch/>
        </p:blipFill>
        <p:spPr bwMode="auto">
          <a:xfrm>
            <a:off x="3373966" y="2218197"/>
            <a:ext cx="1221012" cy="11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B42963E-913C-B16A-1801-4A3FFD2FA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27416" r="75211" b="52553"/>
          <a:stretch/>
        </p:blipFill>
        <p:spPr bwMode="auto">
          <a:xfrm>
            <a:off x="4786697" y="2249412"/>
            <a:ext cx="1240414" cy="11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A5B4709-43BD-5AA5-F479-9B6D39DF6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51720" r="75226" b="28006"/>
          <a:stretch/>
        </p:blipFill>
        <p:spPr bwMode="auto">
          <a:xfrm>
            <a:off x="6218830" y="2268528"/>
            <a:ext cx="1242223" cy="11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AB99850-74B3-862A-7BEC-14A7393DAA44}"/>
              </a:ext>
            </a:extLst>
          </p:cNvPr>
          <p:cNvSpPr txBox="1"/>
          <p:nvPr/>
        </p:nvSpPr>
        <p:spPr>
          <a:xfrm>
            <a:off x="3577419" y="3520077"/>
            <a:ext cx="811058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50" b="1" dirty="0" err="1">
                <a:solidFill>
                  <a:srgbClr val="86CC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Smarter</a:t>
            </a:r>
            <a:endParaRPr lang="en-GB" sz="1150" i="1" dirty="0">
              <a:solidFill>
                <a:srgbClr val="86CCC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8B04C81-435E-AB8D-45BE-C80F32C5E8CB}"/>
              </a:ext>
            </a:extLst>
          </p:cNvPr>
          <p:cNvSpPr txBox="1"/>
          <p:nvPr/>
        </p:nvSpPr>
        <p:spPr>
          <a:xfrm>
            <a:off x="4721611" y="3499822"/>
            <a:ext cx="137058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50" b="1" dirty="0" err="1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Greener</a:t>
            </a:r>
            <a:r>
              <a:rPr lang="cs-CZ" sz="115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algn="ctr"/>
            <a:r>
              <a:rPr lang="cs-CZ" sz="1150" b="1" dirty="0" err="1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</a:t>
            </a:r>
            <a:r>
              <a:rPr lang="cs-CZ" sz="115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150" b="1" dirty="0" err="1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carbon</a:t>
            </a:r>
            <a:endParaRPr lang="cs-CZ" sz="1150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1184898-F3FD-E1DF-F010-09F18B6D56B6}"/>
              </a:ext>
            </a:extLst>
          </p:cNvPr>
          <p:cNvSpPr txBox="1"/>
          <p:nvPr/>
        </p:nvSpPr>
        <p:spPr>
          <a:xfrm>
            <a:off x="6263914" y="3517495"/>
            <a:ext cx="115205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5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</a:t>
            </a:r>
            <a:r>
              <a:rPr lang="cs-CZ" sz="115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</a:t>
            </a:r>
            <a:r>
              <a:rPr lang="cs-CZ" sz="115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sz="115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inclusive</a:t>
            </a:r>
            <a:endParaRPr lang="cs-CZ" sz="115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8FA30CA-8486-0BC8-8C8B-DB32BF980CAB}"/>
              </a:ext>
            </a:extLst>
          </p:cNvPr>
          <p:cNvSpPr txBox="1"/>
          <p:nvPr/>
        </p:nvSpPr>
        <p:spPr>
          <a:xfrm>
            <a:off x="7730310" y="3532531"/>
            <a:ext cx="112198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50" b="1" dirty="0" err="1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</a:t>
            </a:r>
            <a:endParaRPr lang="cs-CZ" sz="115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sz="1150" b="1" dirty="0" err="1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cs-CZ" sz="115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150" b="1" dirty="0" err="1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Governance</a:t>
            </a:r>
            <a:endParaRPr lang="cs-CZ" sz="115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183CA4B5-366A-C606-E152-375EC56A9D23}"/>
              </a:ext>
            </a:extLst>
          </p:cNvPr>
          <p:cNvSpPr/>
          <p:nvPr/>
        </p:nvSpPr>
        <p:spPr>
          <a:xfrm>
            <a:off x="6758288" y="4181926"/>
            <a:ext cx="197481" cy="5770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A29E5A80-0D48-3D55-4156-7D0A11AB0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899" y="4938087"/>
            <a:ext cx="3998265" cy="106207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anchor="ctr"/>
          <a:lstStyle>
            <a:defPPr>
              <a:defRPr lang="cs-CZ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cs-CZ" altLang="cs-CZ" sz="13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3.3 Posílení úlohy kultury a cestovního ruchu v hospodářském rozvoji, sociálním začleňování a sociálních inovacích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0EC6303-733E-32E8-986F-0BD39BFF69DA}"/>
              </a:ext>
            </a:extLst>
          </p:cNvPr>
          <p:cNvSpPr txBox="1"/>
          <p:nvPr/>
        </p:nvSpPr>
        <p:spPr>
          <a:xfrm>
            <a:off x="2397688" y="1393539"/>
            <a:ext cx="7732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25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Tematické priority</a:t>
            </a:r>
          </a:p>
        </p:txBody>
      </p:sp>
    </p:spTree>
    <p:extLst>
      <p:ext uri="{BB962C8B-B14F-4D97-AF65-F5344CB8AC3E}">
        <p14:creationId xmlns:p14="http://schemas.microsoft.com/office/powerpoint/2010/main" val="205146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8E6AB-4415-8198-CF24-E0A8990F0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F640B4F-5F4A-17B6-A7BE-C494823A7185}"/>
              </a:ext>
            </a:extLst>
          </p:cNvPr>
          <p:cNvSpPr txBox="1"/>
          <p:nvPr/>
        </p:nvSpPr>
        <p:spPr>
          <a:xfrm>
            <a:off x="2060985" y="1244670"/>
            <a:ext cx="7732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25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COMMHERITOUR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B9E93B-DA91-0726-76BA-94BC21FA22B5}"/>
              </a:ext>
            </a:extLst>
          </p:cNvPr>
          <p:cNvSpPr txBox="1"/>
          <p:nvPr/>
        </p:nvSpPr>
        <p:spPr>
          <a:xfrm>
            <a:off x="763295" y="2062398"/>
            <a:ext cx="11067921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posilování úlohy tradičních řemesel v socioekonomickém rozvoji venkovských/odlehlých oblastí Podunají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17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partnerství: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partnerů </a:t>
            </a: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8 států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7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ČR: </a:t>
            </a: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Regionální rozvojová agentura jižních Čech - RERA a.s.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  Ústav sociálních inovací, o.p.s.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realizace projektu: </a:t>
            </a:r>
            <a:r>
              <a:rPr kumimoji="0" lang="cs-CZ" sz="17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1. 2024 - 30.</a:t>
            </a: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6. 2026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rozpočet: </a:t>
            </a:r>
            <a:r>
              <a:rPr lang="cs-CZ" sz="17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2,5 mil. EUR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15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5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265741-CB6C-A5E6-4A7F-47E094C3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" y="291822"/>
            <a:ext cx="3713584" cy="96135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C7111FE-87A0-5CA2-FCCE-12350BD4904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627656" y="2801316"/>
            <a:ext cx="4203560" cy="31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2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C579C-AACD-DBF4-AFA3-33062F47D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FF718D2C-9D38-0973-EEFB-94FE1FAE2091}"/>
              </a:ext>
            </a:extLst>
          </p:cNvPr>
          <p:cNvSpPr txBox="1"/>
          <p:nvPr/>
        </p:nvSpPr>
        <p:spPr>
          <a:xfrm>
            <a:off x="2229774" y="1080951"/>
            <a:ext cx="7732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25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Pilotní akce</a:t>
            </a:r>
            <a:endParaRPr lang="cs-CZ" sz="14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29F6B7B-4CFC-02F8-7AB3-966552A0FA7D}"/>
              </a:ext>
            </a:extLst>
          </p:cNvPr>
          <p:cNvSpPr txBox="1"/>
          <p:nvPr/>
        </p:nvSpPr>
        <p:spPr>
          <a:xfrm>
            <a:off x="1125344" y="2384578"/>
            <a:ext cx="223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Folklorní festival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Dolních Dunajovicích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EDB8C7-73D6-BE5A-40B7-248655195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" y="291822"/>
            <a:ext cx="3713584" cy="96135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FA0C52-37A8-0ED4-01B3-F5199019A92E}"/>
              </a:ext>
            </a:extLst>
          </p:cNvPr>
          <p:cNvSpPr txBox="1"/>
          <p:nvPr/>
        </p:nvSpPr>
        <p:spPr>
          <a:xfrm>
            <a:off x="4429066" y="2390944"/>
            <a:ext cx="351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 barvení vlny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oživení tradice v rumunské Sibiu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2996D1-00D1-372A-C7A9-3E5F2E9411A6}"/>
              </a:ext>
            </a:extLst>
          </p:cNvPr>
          <p:cNvSpPr txBox="1"/>
          <p:nvPr/>
        </p:nvSpPr>
        <p:spPr>
          <a:xfrm>
            <a:off x="8156849" y="2396216"/>
            <a:ext cx="39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Bylinkářský workshop „Od květu k sáčku“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slovinském klášteře </a:t>
            </a:r>
            <a:r>
              <a:rPr lang="cs-CZ" sz="1400" b="1" dirty="0" err="1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Mekinje</a:t>
            </a:r>
            <a:endParaRPr lang="cs-CZ" sz="14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D0ABA4D3-883C-2358-D3E3-0CF9CC41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91" y="3123242"/>
            <a:ext cx="3497181" cy="233265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B61246F9-AC6F-2139-B7E8-E6A9A0BC8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975" y="3123242"/>
            <a:ext cx="3517641" cy="2345387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AE91E52-37AF-46F2-B766-56DD57B3E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9019" y="3129608"/>
            <a:ext cx="3110206" cy="23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9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3187C-3286-6253-3109-F6B85A41A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F8FAC53B-A8B7-763C-1069-FE7EA42ADA87}"/>
              </a:ext>
            </a:extLst>
          </p:cNvPr>
          <p:cNvSpPr txBox="1"/>
          <p:nvPr/>
        </p:nvSpPr>
        <p:spPr>
          <a:xfrm>
            <a:off x="2060985" y="1244670"/>
            <a:ext cx="7732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25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ROMAN LEGACY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4B3BB9-C530-89A4-9DF9-599937685C78}"/>
              </a:ext>
            </a:extLst>
          </p:cNvPr>
          <p:cNvSpPr txBox="1"/>
          <p:nvPr/>
        </p:nvSpPr>
        <p:spPr>
          <a:xfrm>
            <a:off x="763295" y="2062398"/>
            <a:ext cx="110679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cílem je posílit soudržnost dunajského regionu prostřednictvím společného římského dědictví a vytvořit kulturní trasu podél římského Dunajského </a:t>
            </a:r>
            <a:r>
              <a:rPr lang="cs-CZ" sz="1600" dirty="0" err="1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Limesu</a:t>
            </a: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která bude oficiálně uznána jako Kulturní trasa Rady Evropy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partnerství: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 partnerů </a:t>
            </a: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11 států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ČR: </a:t>
            </a: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Archeologický ústav AV ČR, Brno, v. v. i.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realizace projektu: 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4. 2025 - 31.</a:t>
            </a: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8. 2028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rozpočet: </a:t>
            </a: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2,9 mil. EUR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15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5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07788D-419C-C550-3AB7-9BF929EC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4" y="101901"/>
            <a:ext cx="4258041" cy="13927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6790298-48FD-7033-C6F9-410991620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211" y="3306670"/>
            <a:ext cx="5323010" cy="29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4817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D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RP" id="{8ED3F101-20EE-5141-AA4D-F42071547E93}" vid="{E742672A-305B-EB46-9FDC-E5A96C0CA7B2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19F95F53B3F0469C7D7CD3016A95CB" ma:contentTypeVersion="19" ma:contentTypeDescription="Vytvoří nový dokument" ma:contentTypeScope="" ma:versionID="2d18f9735f9ad96d6055584188d3855b">
  <xsd:schema xmlns:xsd="http://www.w3.org/2001/XMLSchema" xmlns:xs="http://www.w3.org/2001/XMLSchema" xmlns:p="http://schemas.microsoft.com/office/2006/metadata/properties" xmlns:ns2="86929e96-4e0c-4b8c-b402-5747692292e1" xmlns:ns3="a1b83faa-3ce2-4c13-a4b6-d8dc90d9f3be" targetNamespace="http://schemas.microsoft.com/office/2006/metadata/properties" ma:root="true" ma:fieldsID="63810e5c55742ffa54f1c0ea93a06a39" ns2:_="" ns3:_="">
    <xsd:import namespace="86929e96-4e0c-4b8c-b402-5747692292e1"/>
    <xsd:import namespace="a1b83faa-3ce2-4c13-a4b6-d8dc90d9f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29e96-4e0c-4b8c-b402-574769229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963bf98-57c4-4760-a4ee-5cd875bb70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83faa-3ce2-4c13-a4b6-d8dc90d9f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734989-f5d5-48b8-8905-bc4fd07334d2}" ma:internalName="TaxCatchAll" ma:showField="CatchAllData" ma:web="a1b83faa-3ce2-4c13-a4b6-d8dc90d9f3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b83faa-3ce2-4c13-a4b6-d8dc90d9f3be" xsi:nil="true"/>
    <lcf76f155ced4ddcb4097134ff3c332f xmlns="86929e96-4e0c-4b8c-b402-5747692292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5B09DA-9FB6-4868-8F05-C5E696C1ABFF}"/>
</file>

<file path=customXml/itemProps2.xml><?xml version="1.0" encoding="utf-8"?>
<ds:datastoreItem xmlns:ds="http://schemas.openxmlformats.org/officeDocument/2006/customXml" ds:itemID="{C44CEF94-BFD6-4A0E-920D-A54D7DC23537}"/>
</file>

<file path=customXml/itemProps3.xml><?xml version="1.0" encoding="utf-8"?>
<ds:datastoreItem xmlns:ds="http://schemas.openxmlformats.org/officeDocument/2006/customXml" ds:itemID="{698D907B-734E-4E93-9B9F-E7EE460C17F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8148</TotalTime>
  <Words>479</Words>
  <Application>Microsoft Office PowerPoint</Application>
  <PresentationFormat>Širokoúhlá obrazovka</PresentationFormat>
  <Paragraphs>92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Aileron</vt:lpstr>
      <vt:lpstr>Arial</vt:lpstr>
      <vt:lpstr>Calibri</vt:lpstr>
      <vt:lpstr>Calibri Light</vt:lpstr>
      <vt:lpstr>Open Sans</vt:lpstr>
      <vt:lpstr>Open Sans Semibold</vt:lpstr>
      <vt:lpstr>PresentationDRP</vt:lpstr>
      <vt:lpstr>Vlastní návrh</vt:lpstr>
      <vt:lpstr>  DANUBE Region Programme 2021 – 2027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KSZF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dfdfsdfsdfsdfsdfsdfsdfsdfsdfsdfsdf</dc:title>
  <dc:creator>Liholot Natália</dc:creator>
  <cp:lastModifiedBy>Kiššová Adéla</cp:lastModifiedBy>
  <cp:revision>341</cp:revision>
  <cp:lastPrinted>2024-12-04T13:01:43Z</cp:lastPrinted>
  <dcterms:created xsi:type="dcterms:W3CDTF">2022-08-26T09:05:06Z</dcterms:created>
  <dcterms:modified xsi:type="dcterms:W3CDTF">2026-03-20T10:00:56Z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0x0101002719F95F53B3F0469C7D7CD3016A95CB</vt:lpwstr>
  </property>
  <property fmtid="{D5CDD505-2E9C-101B-9397-08002B2CF9AE}" pid="3" name="MediaServiceImageTags">
    <vt:lpwstr/>
  </property>
</Properties>
</file>