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99" r:id="rId4"/>
    <p:sldId id="266" r:id="rId5"/>
    <p:sldId id="290" r:id="rId6"/>
    <p:sldId id="297" r:id="rId7"/>
    <p:sldId id="289" r:id="rId8"/>
    <p:sldId id="291" r:id="rId9"/>
    <p:sldId id="298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135"/>
    <a:srgbClr val="BDA07D"/>
    <a:srgbClr val="F5F9F9"/>
    <a:srgbClr val="627272"/>
    <a:srgbClr val="93A5A8"/>
    <a:srgbClr val="3E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55" autoAdjust="0"/>
    <p:restoredTop sz="94873" autoAdjust="0"/>
  </p:normalViewPr>
  <p:slideViewPr>
    <p:cSldViewPr snapToGrid="0">
      <p:cViewPr varScale="1">
        <p:scale>
          <a:sx n="109" d="100"/>
          <a:sy n="109" d="100"/>
        </p:scale>
        <p:origin x="109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220C40-4EC0-BFB1-D615-1455BA15A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684897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3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layou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A750E0F3-3708-7BB7-7A9E-123ED3BAC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664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664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36976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792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07792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04104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4920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4920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571232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42048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048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738360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409176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09176" y="5431536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EAB4BA-80BD-7371-B929-19121B20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44474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5AB06E-DF62-F8F9-5394-965FE9EF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8818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99703C-0E17-F953-C69A-F4BE3C334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9959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4C6290-D338-8FBA-9D0B-CAF45DE68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9717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04D8C7-8727-8343-DFC8-E415C809B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78565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1314"/>
            <a:ext cx="12192000" cy="3806686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502920"/>
            <a:ext cx="5010912" cy="1627632"/>
          </a:xfrm>
          <a:prstGeom prst="rect">
            <a:avLst/>
          </a:prstGeom>
          <a:noFill/>
        </p:spPr>
        <p:txBody>
          <a:bodyPr lIns="91440" tIns="45720" rIns="91440" bIns="45720" anchor="t" anchorCtr="0"/>
          <a:lstStyle>
            <a:lvl1pPr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496" y="2752344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0288" y="1911096"/>
            <a:ext cx="2350008" cy="9966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noFill/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F8DE9-CF33-BBAF-FFA6-1487D09E6B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46136" y="0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37F6F0D-FCD4-63B1-5371-FFB63A75BB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6136" y="3602736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A62FB8A-A588-91BB-620B-64E5D2090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655546"/>
            <a:ext cx="12192001" cy="520245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6584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6584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C76B36E-858A-1EFF-2A70-C8D5ADDC0C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777FD6-2BEA-C70A-1C6D-8885D53E9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470543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ABE26A-0746-BC10-0802-C29EAD6C2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968402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7" r:id="rId4"/>
    <p:sldLayoutId id="2147483656" r:id="rId5"/>
    <p:sldLayoutId id="2147483652" r:id="rId6"/>
    <p:sldLayoutId id="214748365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rkoval@rera.cz" TargetMode="External"/><Relationship Id="rId2" Type="http://schemas.openxmlformats.org/officeDocument/2006/relationships/hyperlink" Target="mailto:hanzal@rera.cz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5529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54" y="1997887"/>
            <a:ext cx="5278514" cy="2862225"/>
          </a:xfrm>
        </p:spPr>
        <p:txBody>
          <a:bodyPr/>
          <a:lstStyle/>
          <a:p>
            <a:r>
              <a:rPr lang="en-US" sz="2400" b="1" dirty="0" err="1">
                <a:latin typeface="Helvetica" pitchFamily="2" charset="0"/>
              </a:rPr>
              <a:t>Máte</a:t>
            </a:r>
            <a:r>
              <a:rPr lang="en-US" sz="2400" b="1" dirty="0">
                <a:latin typeface="Helvetica" pitchFamily="2" charset="0"/>
              </a:rPr>
              <a:t> </a:t>
            </a:r>
            <a:r>
              <a:rPr lang="en-US" sz="2400" b="1" dirty="0" err="1">
                <a:latin typeface="Helvetica" pitchFamily="2" charset="0"/>
              </a:rPr>
              <a:t>podnikatelský</a:t>
            </a:r>
            <a:r>
              <a:rPr lang="en-US" sz="2400" b="1" dirty="0">
                <a:latin typeface="Helvetica" pitchFamily="2" charset="0"/>
              </a:rPr>
              <a:t> </a:t>
            </a:r>
            <a:r>
              <a:rPr lang="en-US" sz="2400" b="1" dirty="0" err="1">
                <a:latin typeface="Helvetica" pitchFamily="2" charset="0"/>
              </a:rPr>
              <a:t>nápad</a:t>
            </a:r>
            <a:r>
              <a:rPr lang="en-US" sz="2400" b="1" dirty="0">
                <a:latin typeface="Helvetica" pitchFamily="2" charset="0"/>
              </a:rPr>
              <a:t> a </a:t>
            </a:r>
            <a:r>
              <a:rPr lang="en-US" sz="2400" b="1" dirty="0" err="1">
                <a:latin typeface="Helvetica" pitchFamily="2" charset="0"/>
              </a:rPr>
              <a:t>chcete</a:t>
            </a:r>
            <a:r>
              <a:rPr lang="en-US" sz="2400" b="1" dirty="0">
                <a:latin typeface="Helvetica" pitchFamily="2" charset="0"/>
              </a:rPr>
              <a:t> </a:t>
            </a:r>
            <a:r>
              <a:rPr lang="en-US" sz="2400" b="1" dirty="0" err="1">
                <a:latin typeface="Helvetica" pitchFamily="2" charset="0"/>
              </a:rPr>
              <a:t>získat</a:t>
            </a:r>
            <a:r>
              <a:rPr lang="en-US" sz="2400" b="1" dirty="0">
                <a:latin typeface="Helvetica" pitchFamily="2" charset="0"/>
              </a:rPr>
              <a:t> </a:t>
            </a:r>
            <a:r>
              <a:rPr lang="en-US" sz="2400" b="1" dirty="0" err="1">
                <a:latin typeface="Helvetica" pitchFamily="2" charset="0"/>
              </a:rPr>
              <a:t>mezinárodní</a:t>
            </a:r>
            <a:r>
              <a:rPr lang="en-US" sz="2400" b="1" dirty="0">
                <a:latin typeface="Helvetica" pitchFamily="2" charset="0"/>
              </a:rPr>
              <a:t> </a:t>
            </a:r>
            <a:r>
              <a:rPr lang="en-US" sz="2400" b="1" dirty="0" err="1">
                <a:latin typeface="Helvetica" pitchFamily="2" charset="0"/>
              </a:rPr>
              <a:t>zkušenosti</a:t>
            </a:r>
            <a:r>
              <a:rPr lang="en-US" sz="2400" b="1" dirty="0">
                <a:latin typeface="Helvetica" pitchFamily="2" charset="0"/>
              </a:rPr>
              <a:t>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3C29D19-2732-6417-E1C3-8F45563C28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2488" y="1047526"/>
            <a:ext cx="5239512" cy="4965192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0868" y="0"/>
            <a:ext cx="1854749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88F944C-EE1C-CE50-0395-E4C2200335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31" y="465196"/>
            <a:ext cx="4232200" cy="116466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E4F68AA-46A6-C12E-50E9-13F374D7D1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17" y="160109"/>
            <a:ext cx="1981311" cy="6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0596A41C-F764-5D98-34EA-608B55906B15}"/>
              </a:ext>
            </a:extLst>
          </p:cNvPr>
          <p:cNvSpPr/>
          <p:nvPr/>
        </p:nvSpPr>
        <p:spPr>
          <a:xfrm>
            <a:off x="0" y="1592494"/>
            <a:ext cx="12192002" cy="5265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96C69C-DE71-897F-AE08-72D15D76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Helvetica" pitchFamily="2" charset="0"/>
              </a:rPr>
              <a:t>Kontaktujte nás!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B9E153-2318-50C7-1DC9-8EEA14201E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56963"/>
            <a:ext cx="3361073" cy="422365"/>
          </a:xfrm>
        </p:spPr>
        <p:txBody>
          <a:bodyPr>
            <a:noAutofit/>
          </a:bodyPr>
          <a:lstStyle/>
          <a:p>
            <a:r>
              <a:rPr lang="cs-CZ" sz="3200" dirty="0"/>
              <a:t>Zdeněk Hanzal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FE5239-1189-3D57-B8A7-984EF8D29E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7136" y="2356561"/>
            <a:ext cx="2743200" cy="2560320"/>
          </a:xfrm>
        </p:spPr>
        <p:txBody>
          <a:bodyPr/>
          <a:lstStyle/>
          <a:p>
            <a:r>
              <a:rPr lang="cs-CZ" sz="2400" dirty="0">
                <a:latin typeface="Aptos" panose="020B0004020202020204" pitchFamily="34" charset="0"/>
                <a:hlinkClick r:id="rId2"/>
              </a:rPr>
              <a:t>hanzal@rera.cz</a:t>
            </a:r>
            <a:endParaRPr lang="cs-CZ" sz="2400" dirty="0">
              <a:latin typeface="Aptos" panose="020B0004020202020204" pitchFamily="34" charset="0"/>
            </a:endParaRPr>
          </a:p>
          <a:p>
            <a:r>
              <a:rPr lang="cs-CZ" sz="2400" dirty="0">
                <a:latin typeface="Aptos" panose="020B0004020202020204" pitchFamily="34" charset="0"/>
              </a:rPr>
              <a:t>+420 731 503 328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8D3E461-A291-D86C-9666-F79C492F14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17971" y="1752023"/>
            <a:ext cx="3635829" cy="422365"/>
          </a:xfrm>
        </p:spPr>
        <p:txBody>
          <a:bodyPr>
            <a:noAutofit/>
          </a:bodyPr>
          <a:lstStyle/>
          <a:p>
            <a:r>
              <a:rPr lang="cs-CZ" sz="3200" dirty="0"/>
              <a:t>Romana Marková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8A1F186-7360-18DF-C3C9-3745207049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4285" y="2390511"/>
            <a:ext cx="2743200" cy="2560320"/>
          </a:xfrm>
        </p:spPr>
        <p:txBody>
          <a:bodyPr/>
          <a:lstStyle/>
          <a:p>
            <a:r>
              <a:rPr lang="cs-CZ" sz="2400" dirty="0">
                <a:latin typeface="Aptos" panose="020B0004020202020204" pitchFamily="34" charset="0"/>
                <a:hlinkClick r:id="rId3"/>
              </a:rPr>
              <a:t>markova@rera.cz</a:t>
            </a:r>
            <a:endParaRPr lang="cs-CZ" sz="2400" dirty="0">
              <a:latin typeface="Aptos" panose="020B0004020202020204" pitchFamily="34" charset="0"/>
            </a:endParaRPr>
          </a:p>
          <a:p>
            <a:r>
              <a:rPr lang="cs-CZ" sz="2400" dirty="0">
                <a:latin typeface="Aptos" panose="020B0004020202020204" pitchFamily="34" charset="0"/>
              </a:rPr>
              <a:t>+420 723 013 829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E1FB4D1-2513-51B0-3558-25B081BD33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085" y="5265553"/>
            <a:ext cx="1791829" cy="770860"/>
          </a:xfrm>
          <a:prstGeom prst="rect">
            <a:avLst/>
          </a:prstGeom>
        </p:spPr>
      </p:pic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4B8013F-C504-71DB-32D1-BDC68B05883E}"/>
              </a:ext>
            </a:extLst>
          </p:cNvPr>
          <p:cNvSpPr txBox="1">
            <a:spLocks/>
          </p:cNvSpPr>
          <p:nvPr/>
        </p:nvSpPr>
        <p:spPr>
          <a:xfrm>
            <a:off x="4334097" y="4294935"/>
            <a:ext cx="3361073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spc="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b="1" dirty="0" err="1">
                <a:solidFill>
                  <a:schemeClr val="tx1"/>
                </a:solidFill>
                <a:latin typeface="Helvetica" pitchFamily="2" charset="0"/>
              </a:rPr>
              <a:t>rera.cz</a:t>
            </a:r>
            <a:r>
              <a:rPr lang="cs-CZ" sz="4000" b="1" dirty="0">
                <a:solidFill>
                  <a:schemeClr val="tx1"/>
                </a:solidFill>
                <a:latin typeface="Helvetica" pitchFamily="2" charset="0"/>
              </a:rPr>
              <a:t>/EYE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D5E3B26-0428-2F29-0676-A193347B6B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95" y="3810186"/>
            <a:ext cx="3757094" cy="28172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C764262-09F3-15B5-C568-E8BAE45325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971" y="3857309"/>
            <a:ext cx="3711831" cy="27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4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856148-3910-0BC3-79A0-D0A794C6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189" y="3334453"/>
            <a:ext cx="3788310" cy="97840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A </a:t>
            </a:r>
            <a:r>
              <a:rPr lang="en-US" b="1" dirty="0" err="1">
                <a:solidFill>
                  <a:schemeClr val="accent1"/>
                </a:solidFill>
                <a:latin typeface="Helvetica" pitchFamily="2" charset="0"/>
              </a:rPr>
              <a:t>proč</a:t>
            </a: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Helvetica" pitchFamily="2" charset="0"/>
              </a:rPr>
              <a:t>zrovna</a:t>
            </a: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Helvetica" pitchFamily="2" charset="0"/>
              </a:rPr>
              <a:t>tento</a:t>
            </a: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 program?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72FF0-3C0E-499A-8DA6-324675513B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60346" y="2676980"/>
            <a:ext cx="5189163" cy="2129971"/>
          </a:xfrm>
        </p:spPr>
        <p:txBody>
          <a:bodyPr/>
          <a:lstStyle/>
          <a:p>
            <a:r>
              <a:rPr lang="cs-CZ" sz="1600" dirty="0">
                <a:latin typeface="Helvetica" pitchFamily="2" charset="0"/>
              </a:rPr>
              <a:t>mezinárodní výměnný program Evropské komise</a:t>
            </a:r>
          </a:p>
          <a:p>
            <a:r>
              <a:rPr lang="cs-CZ" sz="1600" dirty="0">
                <a:latin typeface="Helvetica" pitchFamily="2" charset="0"/>
              </a:rPr>
              <a:t>není součástí programu Erasmus+</a:t>
            </a:r>
          </a:p>
          <a:p>
            <a:r>
              <a:rPr lang="cs-CZ" sz="1600" dirty="0">
                <a:latin typeface="Helvetica" pitchFamily="2" charset="0"/>
              </a:rPr>
              <a:t>40 zemí Evropy</a:t>
            </a:r>
          </a:p>
          <a:p>
            <a:r>
              <a:rPr lang="cs-CZ" sz="1600" dirty="0">
                <a:latin typeface="Helvetica" pitchFamily="2" charset="0"/>
              </a:rPr>
              <a:t>1 - 6 měsíců</a:t>
            </a:r>
          </a:p>
          <a:p>
            <a:r>
              <a:rPr lang="cs-CZ" sz="1600" dirty="0">
                <a:latin typeface="Helvetica" pitchFamily="2" charset="0"/>
              </a:rPr>
              <a:t>až 1200 EUR/měsíc</a:t>
            </a:r>
          </a:p>
          <a:p>
            <a:r>
              <a:rPr lang="cs-CZ" sz="1600" dirty="0">
                <a:latin typeface="Helvetica" pitchFamily="2" charset="0"/>
              </a:rPr>
              <a:t>jakýkoliv obor podnikání</a:t>
            </a:r>
          </a:p>
        </p:txBody>
      </p:sp>
      <p:pic>
        <p:nvPicPr>
          <p:cNvPr id="23" name="Zástupný symbol obrázku 22">
            <a:extLst>
              <a:ext uri="{FF2B5EF4-FFF2-40B4-BE49-F238E27FC236}">
                <a16:creationId xmlns:a16="http://schemas.microsoft.com/office/drawing/2014/main" id="{DF0B4142-01DC-49AD-BFE7-4268DF304A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26D8AD94-7C71-C5FD-73A3-1E94913048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829" y="5596264"/>
            <a:ext cx="3695089" cy="101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9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0CD87ED8-D864-96EC-46B7-739594ADAA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71207"/>
            <a:ext cx="7772400" cy="65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2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>
            <a:extLst>
              <a:ext uri="{FF2B5EF4-FFF2-40B4-BE49-F238E27FC236}">
                <a16:creationId xmlns:a16="http://schemas.microsoft.com/office/drawing/2014/main" id="{E8BEA175-2295-9039-410E-C2C1E0939F0D}"/>
              </a:ext>
            </a:extLst>
          </p:cNvPr>
          <p:cNvSpPr/>
          <p:nvPr/>
        </p:nvSpPr>
        <p:spPr>
          <a:xfrm>
            <a:off x="0" y="1637211"/>
            <a:ext cx="12192002" cy="28912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9435" y="293919"/>
            <a:ext cx="4191652" cy="42236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chemeClr val="accent1"/>
                </a:solidFill>
                <a:latin typeface="Helvetica" pitchFamily="2" charset="0"/>
              </a:rPr>
              <a:t>Začínající</a:t>
            </a:r>
            <a:r>
              <a:rPr lang="en-US" sz="4000" b="1" dirty="0">
                <a:solidFill>
                  <a:schemeClr val="accent1"/>
                </a:solidFill>
                <a:latin typeface="Helvetica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Helvetica" pitchFamily="2" charset="0"/>
              </a:rPr>
              <a:t>podnikatel</a:t>
            </a:r>
            <a:endParaRPr lang="en-US" sz="4000" b="1" dirty="0">
              <a:solidFill>
                <a:schemeClr val="accent1"/>
              </a:solidFill>
              <a:latin typeface="Helvetica" pitchFamily="2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27C79B-F024-434C-825D-15CEE80923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41707" y="1802673"/>
            <a:ext cx="4594422" cy="256032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min. 18 let, </a:t>
            </a:r>
            <a:r>
              <a:rPr lang="en-US" sz="1600" dirty="0" err="1">
                <a:latin typeface="Helvetica" pitchFamily="2" charset="0"/>
              </a:rPr>
              <a:t>horní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hranice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není</a:t>
            </a:r>
            <a:endParaRPr lang="en-US" sz="1600" dirty="0"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Helvetica" pitchFamily="2" charset="0"/>
              </a:rPr>
              <a:t>podnikatelské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zkušenosti</a:t>
            </a:r>
            <a:r>
              <a:rPr lang="en-US" sz="1600" dirty="0">
                <a:latin typeface="Helvetica" pitchFamily="2" charset="0"/>
              </a:rPr>
              <a:t> max 3 </a:t>
            </a:r>
            <a:r>
              <a:rPr lang="en-US" sz="1600" dirty="0" err="1">
                <a:latin typeface="Helvetica" pitchFamily="2" charset="0"/>
              </a:rPr>
              <a:t>roky</a:t>
            </a:r>
            <a:r>
              <a:rPr lang="en-US" sz="1600" dirty="0">
                <a:latin typeface="Helvetica" pitchFamily="2" charset="0"/>
              </a:rPr>
              <a:t>, ale </a:t>
            </a:r>
            <a:r>
              <a:rPr lang="en-US" sz="1600" dirty="0" err="1">
                <a:latin typeface="Helvetica" pitchFamily="2" charset="0"/>
              </a:rPr>
              <a:t>není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nutné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mít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živnost</a:t>
            </a:r>
            <a:r>
              <a:rPr lang="en-US" sz="1600" dirty="0">
                <a:latin typeface="Helvetica" pitchFamily="2" charset="0"/>
              </a:rPr>
              <a:t> ani IČO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Helvetica" pitchFamily="2" charset="0"/>
              </a:rPr>
              <a:t>pobyt</a:t>
            </a:r>
            <a:r>
              <a:rPr lang="en-US" sz="1600" dirty="0">
                <a:latin typeface="Helvetica" pitchFamily="2" charset="0"/>
              </a:rPr>
              <a:t> v ČR min. 6 </a:t>
            </a:r>
            <a:r>
              <a:rPr lang="en-US" sz="1600" dirty="0" err="1">
                <a:latin typeface="Helvetica" pitchFamily="2" charset="0"/>
              </a:rPr>
              <a:t>měsíců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uplynulého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roku</a:t>
            </a:r>
            <a:endParaRPr lang="en-US" sz="1600" dirty="0"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po </a:t>
            </a:r>
            <a:r>
              <a:rPr lang="en-US" sz="1600" dirty="0" err="1">
                <a:latin typeface="Helvetica" pitchFamily="2" charset="0"/>
              </a:rPr>
              <a:t>návratu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nemusí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začít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podnikat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E769AD8-E32B-4302-A770-0424AC0A2A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86600" y="293918"/>
            <a:ext cx="3461657" cy="42236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chemeClr val="accent1"/>
                </a:solidFill>
                <a:latin typeface="Helvetica" pitchFamily="2" charset="0"/>
              </a:rPr>
              <a:t>Hostitelský</a:t>
            </a:r>
            <a:r>
              <a:rPr lang="en-US" sz="4000" b="1" dirty="0">
                <a:solidFill>
                  <a:schemeClr val="accent1"/>
                </a:solidFill>
                <a:latin typeface="Helvetica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Helvetica" pitchFamily="2" charset="0"/>
              </a:rPr>
              <a:t>podnikatel</a:t>
            </a:r>
            <a:endParaRPr lang="en-US" sz="4000" b="1" dirty="0">
              <a:solidFill>
                <a:schemeClr val="accent1"/>
              </a:solidFill>
              <a:latin typeface="Helvetica" pitchFamily="2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F231637-753A-4454-98CA-FD968C0D94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26037" y="1802673"/>
            <a:ext cx="4376057" cy="256032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min. 18 let, </a:t>
            </a:r>
            <a:r>
              <a:rPr lang="en-US" sz="1600" dirty="0" err="1">
                <a:latin typeface="Helvetica" pitchFamily="2" charset="0"/>
              </a:rPr>
              <a:t>horní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hranice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není</a:t>
            </a:r>
            <a:endParaRPr lang="en-US" sz="1600" dirty="0"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Helvetica" pitchFamily="2" charset="0"/>
              </a:rPr>
              <a:t>společnost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registrovaná</a:t>
            </a:r>
            <a:r>
              <a:rPr lang="en-US" sz="1600" dirty="0">
                <a:latin typeface="Helvetica" pitchFamily="2" charset="0"/>
              </a:rPr>
              <a:t> v ČR, </a:t>
            </a:r>
            <a:r>
              <a:rPr lang="en-US" sz="1600" dirty="0" err="1">
                <a:latin typeface="Helvetica" pitchFamily="2" charset="0"/>
              </a:rPr>
              <a:t>menší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nebo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střední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podnik</a:t>
            </a:r>
            <a:endParaRPr lang="en-US" sz="1600" dirty="0"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Helvetica" pitchFamily="2" charset="0"/>
              </a:rPr>
              <a:t>podnikatelské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zkušenosti</a:t>
            </a:r>
            <a:r>
              <a:rPr lang="en-US" sz="1600" dirty="0">
                <a:latin typeface="Helvetica" pitchFamily="2" charset="0"/>
              </a:rPr>
              <a:t> vice </a:t>
            </a:r>
            <a:r>
              <a:rPr lang="en-US" sz="1600" dirty="0" err="1">
                <a:latin typeface="Helvetica" pitchFamily="2" charset="0"/>
              </a:rPr>
              <a:t>než</a:t>
            </a:r>
            <a:r>
              <a:rPr lang="en-US" sz="1600" dirty="0">
                <a:latin typeface="Helvetica" pitchFamily="2" charset="0"/>
              </a:rPr>
              <a:t> 3 </a:t>
            </a:r>
            <a:r>
              <a:rPr lang="en-US" sz="1600" dirty="0" err="1">
                <a:latin typeface="Helvetica" pitchFamily="2" charset="0"/>
              </a:rPr>
              <a:t>roky</a:t>
            </a:r>
            <a:endParaRPr lang="en-US" sz="1600" dirty="0"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Helvetica" pitchFamily="2" charset="0"/>
              </a:rPr>
              <a:t>chuť spolupracovat a předávat zkušenosti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Helvetica" pitchFamily="2" charset="0"/>
            </a:endParaRPr>
          </a:p>
        </p:txBody>
      </p:sp>
      <p:pic>
        <p:nvPicPr>
          <p:cNvPr id="32" name="Zástupný symbol obrázku 31">
            <a:extLst>
              <a:ext uri="{FF2B5EF4-FFF2-40B4-BE49-F238E27FC236}">
                <a16:creationId xmlns:a16="http://schemas.microsoft.com/office/drawing/2014/main" id="{7759DF94-CFD5-3DB7-B88E-57FF81477E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529138"/>
            <a:ext cx="12192000" cy="2328862"/>
          </a:xfrm>
        </p:spPr>
      </p:pic>
    </p:spTree>
    <p:extLst>
      <p:ext uri="{BB962C8B-B14F-4D97-AF65-F5344CB8AC3E}">
        <p14:creationId xmlns:p14="http://schemas.microsoft.com/office/powerpoint/2010/main" val="376439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D1A2D-1F05-0B8C-178E-AA03359A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981"/>
            <a:ext cx="10515600" cy="567872"/>
          </a:xfrm>
        </p:spPr>
        <p:txBody>
          <a:bodyPr/>
          <a:lstStyle/>
          <a:p>
            <a:r>
              <a:rPr lang="cs-CZ" sz="4000" b="1" dirty="0">
                <a:latin typeface="Helvetica" pitchFamily="2" charset="0"/>
              </a:rPr>
              <a:t>A jak to celé probíhá?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46EF42E-E29A-B852-1B16-7173C28D8022}"/>
              </a:ext>
            </a:extLst>
          </p:cNvPr>
          <p:cNvSpPr/>
          <p:nvPr/>
        </p:nvSpPr>
        <p:spPr>
          <a:xfrm>
            <a:off x="0" y="1637211"/>
            <a:ext cx="12192002" cy="52207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688723F-86AC-2676-DA2B-919F59BB68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972"/>
            <a:ext cx="12192000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4CDCE0D-549A-6843-D39B-EB53AAF0CD6A}"/>
              </a:ext>
            </a:extLst>
          </p:cNvPr>
          <p:cNvSpPr/>
          <p:nvPr/>
        </p:nvSpPr>
        <p:spPr>
          <a:xfrm>
            <a:off x="0" y="1010245"/>
            <a:ext cx="12192002" cy="58477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BC9AD6-EF1C-C01C-1ACD-2602BF25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899" y="221526"/>
            <a:ext cx="10515600" cy="567872"/>
          </a:xfrm>
        </p:spPr>
        <p:txBody>
          <a:bodyPr/>
          <a:lstStyle/>
          <a:p>
            <a:r>
              <a:rPr lang="cs-CZ" sz="4000" b="1" dirty="0">
                <a:latin typeface="Helvetica" pitchFamily="2" charset="0"/>
              </a:rPr>
              <a:t>FAQ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86383A-99AA-C120-B2E9-7023F2F38655}"/>
              </a:ext>
            </a:extLst>
          </p:cNvPr>
          <p:cNvSpPr txBox="1"/>
          <p:nvPr/>
        </p:nvSpPr>
        <p:spPr>
          <a:xfrm>
            <a:off x="508572" y="1010245"/>
            <a:ext cx="1051559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  <a:latin typeface="Helvetica" pitchFamily="2" charset="0"/>
              </a:rPr>
              <a:t>V jakém jazyce mohu pobyt absolvovat?</a:t>
            </a:r>
          </a:p>
          <a:p>
            <a:r>
              <a:rPr lang="cs-CZ" sz="2200" dirty="0">
                <a:latin typeface="Helvetica" pitchFamily="2" charset="0"/>
              </a:rPr>
              <a:t>V jakémkoliv jazyce EU (angličtina, němčina, čeština/slovenština, …)</a:t>
            </a:r>
          </a:p>
          <a:p>
            <a:endParaRPr lang="cs-CZ" sz="2200" dirty="0">
              <a:latin typeface="Helvetica" pitchFamily="2" charset="0"/>
            </a:endParaRPr>
          </a:p>
          <a:p>
            <a:pPr algn="r"/>
            <a:r>
              <a:rPr lang="cs-CZ" sz="2200" dirty="0">
                <a:solidFill>
                  <a:schemeClr val="bg1"/>
                </a:solidFill>
                <a:latin typeface="Helvetica" pitchFamily="2" charset="0"/>
              </a:rPr>
              <a:t>Jak probíhá výplata stipendia?</a:t>
            </a:r>
          </a:p>
          <a:p>
            <a:pPr algn="r"/>
            <a:r>
              <a:rPr lang="cs-CZ" sz="2200" dirty="0">
                <a:latin typeface="Helvetica" pitchFamily="2" charset="0"/>
              </a:rPr>
              <a:t>Každý měsíc, vyplácí RERA na tvůj účet.</a:t>
            </a:r>
          </a:p>
          <a:p>
            <a:endParaRPr lang="cs-CZ" sz="22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cs-CZ" sz="2200" dirty="0">
                <a:solidFill>
                  <a:schemeClr val="bg1"/>
                </a:solidFill>
                <a:latin typeface="Helvetica" pitchFamily="2" charset="0"/>
              </a:rPr>
              <a:t>Mám už několik let živnostenský list, ale nepodnikám, vadí to?</a:t>
            </a:r>
          </a:p>
          <a:p>
            <a:r>
              <a:rPr lang="cs-CZ" sz="2200" dirty="0">
                <a:latin typeface="Helvetica" pitchFamily="2" charset="0"/>
              </a:rPr>
              <a:t>Nutná individuální konzultace, lze vyjet i tak.</a:t>
            </a:r>
          </a:p>
          <a:p>
            <a:endParaRPr lang="cs-CZ" sz="2200" dirty="0">
              <a:latin typeface="Helvetica" pitchFamily="2" charset="0"/>
            </a:endParaRPr>
          </a:p>
          <a:p>
            <a:pPr algn="r"/>
            <a:r>
              <a:rPr lang="cs-CZ" sz="2200" dirty="0">
                <a:solidFill>
                  <a:schemeClr val="bg1"/>
                </a:solidFill>
                <a:latin typeface="Helvetica" pitchFamily="2" charset="0"/>
              </a:rPr>
              <a:t>Jak se řeší praktické otázky jako ubytování, strava, MHD, atd.?</a:t>
            </a:r>
          </a:p>
          <a:p>
            <a:pPr algn="r"/>
            <a:r>
              <a:rPr lang="cs-CZ" sz="2200" dirty="0">
                <a:latin typeface="Helvetica" pitchFamily="2" charset="0"/>
              </a:rPr>
              <a:t>Každý si řeší sám, hostitelský podnikatel může pomoci.</a:t>
            </a:r>
          </a:p>
          <a:p>
            <a:endParaRPr lang="cs-CZ" sz="22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cs-CZ" sz="2200" dirty="0">
                <a:solidFill>
                  <a:schemeClr val="bg1"/>
                </a:solidFill>
                <a:latin typeface="Helvetica" pitchFamily="2" charset="0"/>
              </a:rPr>
              <a:t>Existuje hostitel, ke kterému vyjet nesmím?</a:t>
            </a:r>
          </a:p>
          <a:p>
            <a:r>
              <a:rPr lang="cs-CZ" sz="2200" dirty="0">
                <a:latin typeface="Helvetica" pitchFamily="2" charset="0"/>
              </a:rPr>
              <a:t>Neměli byste mít předchozí vazby např. z letní brigády atd.</a:t>
            </a:r>
          </a:p>
          <a:p>
            <a:endParaRPr lang="cs-CZ" sz="2200" dirty="0">
              <a:latin typeface="Helvetica" pitchFamily="2" charset="0"/>
            </a:endParaRPr>
          </a:p>
          <a:p>
            <a:pPr algn="r"/>
            <a:r>
              <a:rPr lang="cs-CZ" sz="2200" dirty="0">
                <a:solidFill>
                  <a:schemeClr val="bg1"/>
                </a:solidFill>
                <a:latin typeface="Helvetica" pitchFamily="2" charset="0"/>
              </a:rPr>
              <a:t>Nemám české občanství, vadí to?</a:t>
            </a:r>
          </a:p>
          <a:p>
            <a:pPr algn="r"/>
            <a:r>
              <a:rPr lang="cs-CZ" sz="2200" dirty="0">
                <a:latin typeface="Helvetica" pitchFamily="2" charset="0"/>
              </a:rPr>
              <a:t>Nevadí, vycestovat mohou i cizinci, důležité je pravidlo 183 z 365 dní v ČR.</a:t>
            </a:r>
          </a:p>
        </p:txBody>
      </p:sp>
    </p:spTree>
    <p:extLst>
      <p:ext uri="{BB962C8B-B14F-4D97-AF65-F5344CB8AC3E}">
        <p14:creationId xmlns:p14="http://schemas.microsoft.com/office/powerpoint/2010/main" val="63384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F94F693B-48C8-2EDD-9D04-30A31A0924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955" y="1254200"/>
            <a:ext cx="5721421" cy="4715535"/>
          </a:xfrm>
          <a:prstGeom prst="rect">
            <a:avLst/>
          </a:prstGeom>
        </p:spPr>
      </p:pic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33E9BCA2-99FC-7D25-C46C-615DC425D51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579" y="1235746"/>
            <a:ext cx="5721421" cy="473399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6A08D5-DE03-22B9-F70F-1D7F963E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764" y="358885"/>
            <a:ext cx="5863045" cy="162763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Helvetica" pitchFamily="2" charset="0"/>
              </a:rPr>
              <a:t>Příklady</a:t>
            </a: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 z </a:t>
            </a:r>
            <a:r>
              <a:rPr lang="en-US" b="1" dirty="0" err="1">
                <a:solidFill>
                  <a:schemeClr val="accent1"/>
                </a:solidFill>
                <a:latin typeface="Helvetica" pitchFamily="2" charset="0"/>
              </a:rPr>
              <a:t>praxe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1BE1FE9-2423-EEC3-E7FF-AE3EDF6BCF02}"/>
              </a:ext>
            </a:extLst>
          </p:cNvPr>
          <p:cNvSpPr txBox="1"/>
          <p:nvPr/>
        </p:nvSpPr>
        <p:spPr>
          <a:xfrm>
            <a:off x="457200" y="1857642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1"/>
                </a:solidFill>
                <a:latin typeface="Aptos" panose="020B0004020202020204" pitchFamily="34" charset="0"/>
              </a:rPr>
              <a:t>Začínající podnikatelka LENKA - ČR</a:t>
            </a:r>
          </a:p>
          <a:p>
            <a:endParaRPr lang="cs-CZ" dirty="0">
              <a:latin typeface="Aptos" panose="020B00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>
                <a:latin typeface="Aptos" panose="020B0004020202020204" pitchFamily="34" charset="0"/>
              </a:rPr>
              <a:t>baví ji fotografie a grafický design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cs-CZ" dirty="0">
              <a:latin typeface="Aptos" panose="020B00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>
                <a:latin typeface="Aptos" panose="020B0004020202020204" pitchFamily="34" charset="0"/>
              </a:rPr>
              <a:t>ve volných chvílích spravuje soc. sítě</a:t>
            </a:r>
          </a:p>
          <a:p>
            <a:endParaRPr lang="cs-CZ" dirty="0">
              <a:latin typeface="Aptos" panose="020B00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>
                <a:latin typeface="Aptos" panose="020B0004020202020204" pitchFamily="34" charset="0"/>
              </a:rPr>
              <a:t>chce si založit svoje studio (foto/video, grafika)</a:t>
            </a:r>
          </a:p>
          <a:p>
            <a:endParaRPr lang="cs-CZ" dirty="0">
              <a:latin typeface="Aptos" panose="020B00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>
                <a:latin typeface="Aptos" panose="020B0004020202020204" pitchFamily="34" charset="0"/>
              </a:rPr>
              <a:t>chce se naučit více využívat video v online marketingu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3CC5A4B-977F-B16A-3C66-A0FD23DD516B}"/>
              </a:ext>
            </a:extLst>
          </p:cNvPr>
          <p:cNvSpPr txBox="1"/>
          <p:nvPr/>
        </p:nvSpPr>
        <p:spPr>
          <a:xfrm>
            <a:off x="6328955" y="1857642"/>
            <a:ext cx="57214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1"/>
                </a:solidFill>
                <a:latin typeface="Aptos" panose="020B0004020202020204" pitchFamily="34" charset="0"/>
              </a:rPr>
              <a:t>Hostitelský podnikatel PHIL - VELKÁ BRITÁNIE</a:t>
            </a:r>
          </a:p>
          <a:p>
            <a:endParaRPr lang="cs-CZ" dirty="0">
              <a:latin typeface="Aptos" panose="020B00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>
                <a:latin typeface="Aptos" panose="020B0004020202020204" pitchFamily="34" charset="0"/>
              </a:rPr>
              <a:t>vlastní tvůrčí a marketingovou agenturu</a:t>
            </a:r>
          </a:p>
          <a:p>
            <a:endParaRPr lang="cs-CZ" dirty="0">
              <a:latin typeface="Aptos" panose="020B00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>
                <a:latin typeface="Aptos" panose="020B0004020202020204" pitchFamily="34" charset="0"/>
              </a:rPr>
              <a:t>chce s firmou růst, ale k tomu potřebuje dobrou prezentaci na sociálních sítích</a:t>
            </a:r>
          </a:p>
          <a:p>
            <a:endParaRPr lang="cs-CZ" dirty="0">
              <a:latin typeface="Aptos" panose="020B00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>
                <a:latin typeface="Aptos" panose="020B0004020202020204" pitchFamily="34" charset="0"/>
              </a:rPr>
              <a:t>hledá fotografa, který bude schopný připravovat kvalitní obsah na sociální sítě</a:t>
            </a:r>
          </a:p>
        </p:txBody>
      </p:sp>
    </p:spTree>
    <p:extLst>
      <p:ext uri="{BB962C8B-B14F-4D97-AF65-F5344CB8AC3E}">
        <p14:creationId xmlns:p14="http://schemas.microsoft.com/office/powerpoint/2010/main" val="170111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9FF7EA10-F8F1-3598-2C47-ED627821C8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2693" y="2407281"/>
            <a:ext cx="4981971" cy="39284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6A08D5-DE03-22B9-F70F-1D7F963E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979" y="522317"/>
            <a:ext cx="5863045" cy="162763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Jak </a:t>
            </a:r>
            <a:r>
              <a:rPr lang="en-US" b="1" dirty="0" err="1">
                <a:solidFill>
                  <a:schemeClr val="accent1"/>
                </a:solidFill>
                <a:latin typeface="Helvetica" pitchFamily="2" charset="0"/>
              </a:rPr>
              <a:t>konkrétně</a:t>
            </a: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Helvetica" pitchFamily="2" charset="0"/>
              </a:rPr>
              <a:t>vypadá</a:t>
            </a: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 </a:t>
            </a:r>
            <a:br>
              <a:rPr lang="en-US" b="1" dirty="0">
                <a:solidFill>
                  <a:schemeClr val="accent1"/>
                </a:solidFill>
                <a:latin typeface="Helvetica" pitchFamily="2" charset="0"/>
              </a:rPr>
            </a:br>
            <a:r>
              <a:rPr lang="en-US" b="1" dirty="0" err="1">
                <a:solidFill>
                  <a:schemeClr val="accent1"/>
                </a:solidFill>
                <a:latin typeface="Helvetica" pitchFamily="2" charset="0"/>
              </a:rPr>
              <a:t>spolupráce</a:t>
            </a: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3CC5A4B-977F-B16A-3C66-A0FD23DD516B}"/>
              </a:ext>
            </a:extLst>
          </p:cNvPr>
          <p:cNvSpPr txBox="1"/>
          <p:nvPr/>
        </p:nvSpPr>
        <p:spPr>
          <a:xfrm>
            <a:off x="5187041" y="1728020"/>
            <a:ext cx="714647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cs-CZ" sz="1800" b="1" dirty="0">
              <a:solidFill>
                <a:schemeClr val="accent1"/>
              </a:solidFill>
              <a:latin typeface="Helvetica" pitchFamily="2" charset="0"/>
            </a:endParaRPr>
          </a:p>
          <a:p>
            <a:pPr algn="ctr"/>
            <a:r>
              <a:rPr lang="cs-CZ" sz="1600" dirty="0">
                <a:solidFill>
                  <a:schemeClr val="accent1"/>
                </a:solidFill>
                <a:latin typeface="Helvetica" pitchFamily="2" charset="0"/>
              </a:rPr>
              <a:t>M1 </a:t>
            </a:r>
          </a:p>
          <a:p>
            <a:pPr marL="177800" indent="-177800" algn="ctr">
              <a:buFont typeface="Arial" panose="020B0604020202020204" pitchFamily="34" charset="0"/>
              <a:buChar char="•"/>
            </a:pPr>
            <a:r>
              <a:rPr lang="cs-CZ" sz="1600" dirty="0">
                <a:latin typeface="Helvetica" pitchFamily="2" charset="0"/>
              </a:rPr>
              <a:t>Lenka se zorientuje ve firmě,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>
                <a:latin typeface="Helvetica" pitchFamily="2" charset="0"/>
              </a:rPr>
              <a:t>nastavení spolupráce, setkání s klienty,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>
                <a:latin typeface="Helvetica" pitchFamily="2" charset="0"/>
              </a:rPr>
              <a:t>Phil naučí Lenku jak získat klienty a jak si je udržet</a:t>
            </a:r>
          </a:p>
          <a:p>
            <a:pPr algn="ctr"/>
            <a:endParaRPr lang="cs-CZ" sz="1600" dirty="0">
              <a:latin typeface="Helvetica" pitchFamily="2" charset="0"/>
            </a:endParaRPr>
          </a:p>
          <a:p>
            <a:pPr algn="ctr"/>
            <a:r>
              <a:rPr lang="cs-CZ" sz="1600" dirty="0">
                <a:solidFill>
                  <a:schemeClr val="accent1"/>
                </a:solidFill>
                <a:latin typeface="Helvetica" pitchFamily="2" charset="0"/>
              </a:rPr>
              <a:t>M2  </a:t>
            </a:r>
          </a:p>
          <a:p>
            <a:pPr marL="177800" indent="-177800" algn="ctr">
              <a:buFont typeface="Arial" panose="020B0604020202020204" pitchFamily="34" charset="0"/>
              <a:buChar char="•"/>
            </a:pPr>
            <a:r>
              <a:rPr lang="cs-CZ" sz="1600" dirty="0">
                <a:latin typeface="Helvetica" pitchFamily="2" charset="0"/>
              </a:rPr>
              <a:t>Lenka naučí Phila s produkty Adobe a proces tvorby videa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>
                <a:latin typeface="Helvetica" pitchFamily="2" charset="0"/>
              </a:rPr>
              <a:t>Phil Lence vysvětlí aspekty svého businessu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>
                <a:latin typeface="Helvetica" pitchFamily="2" charset="0"/>
              </a:rPr>
              <a:t>zahajují společně 2 foto a video projekty</a:t>
            </a:r>
          </a:p>
          <a:p>
            <a:pPr algn="ctr"/>
            <a:endParaRPr lang="cs-CZ" sz="1600" dirty="0">
              <a:latin typeface="Helvetica" pitchFamily="2" charset="0"/>
            </a:endParaRPr>
          </a:p>
          <a:p>
            <a:pPr algn="ctr"/>
            <a:r>
              <a:rPr lang="cs-CZ" sz="1600" dirty="0">
                <a:solidFill>
                  <a:schemeClr val="accent1"/>
                </a:solidFill>
                <a:latin typeface="Helvetica" pitchFamily="2" charset="0"/>
              </a:rPr>
              <a:t>M3 </a:t>
            </a:r>
          </a:p>
          <a:p>
            <a:pPr marL="177800" indent="-177800" algn="ctr">
              <a:buFont typeface="Arial" panose="020B0604020202020204" pitchFamily="34" charset="0"/>
              <a:buChar char="•"/>
            </a:pPr>
            <a:r>
              <a:rPr lang="cs-CZ" sz="1600" dirty="0">
                <a:latin typeface="Helvetica" pitchFamily="2" charset="0"/>
              </a:rPr>
              <a:t>společně pracují na projektech</a:t>
            </a:r>
          </a:p>
          <a:p>
            <a:pPr marL="177800" indent="-177800" algn="ctr">
              <a:buFont typeface="Arial" panose="020B0604020202020204" pitchFamily="34" charset="0"/>
              <a:buChar char="•"/>
            </a:pPr>
            <a:r>
              <a:rPr lang="cs-CZ" sz="1600" dirty="0">
                <a:latin typeface="Helvetica" pitchFamily="2" charset="0"/>
              </a:rPr>
              <a:t>Lenka pomáhá s administrativou ve firmě,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>
                <a:latin typeface="Helvetica" pitchFamily="2" charset="0"/>
              </a:rPr>
              <a:t>Phil pro Lenku organizuje kurz v softwaru</a:t>
            </a:r>
          </a:p>
          <a:p>
            <a:pPr algn="ctr"/>
            <a:endParaRPr lang="cs-CZ" sz="1600" dirty="0">
              <a:latin typeface="Helvetica" pitchFamily="2" charset="0"/>
            </a:endParaRPr>
          </a:p>
          <a:p>
            <a:pPr algn="ctr"/>
            <a:r>
              <a:rPr lang="cs-CZ" sz="1600" dirty="0">
                <a:solidFill>
                  <a:schemeClr val="accent1"/>
                </a:solidFill>
                <a:latin typeface="Helvetica" pitchFamily="2" charset="0"/>
              </a:rPr>
              <a:t>M4 </a:t>
            </a:r>
          </a:p>
          <a:p>
            <a:pPr marL="177800" indent="-177800" algn="ctr">
              <a:buFont typeface="Arial" panose="020B0604020202020204" pitchFamily="34" charset="0"/>
              <a:buChar char="•"/>
            </a:pPr>
            <a:r>
              <a:rPr lang="cs-CZ" sz="1600" dirty="0">
                <a:latin typeface="Helvetica" pitchFamily="2" charset="0"/>
              </a:rPr>
              <a:t>Phil pomůže Lence s úpravou jejího business plánu</a:t>
            </a:r>
          </a:p>
          <a:p>
            <a:pPr marL="177800" indent="-177800" algn="ctr">
              <a:buFont typeface="Arial" panose="020B0604020202020204" pitchFamily="34" charset="0"/>
              <a:buChar char="•"/>
            </a:pPr>
            <a:r>
              <a:rPr lang="cs-CZ" sz="1600" dirty="0">
                <a:latin typeface="Helvetica" pitchFamily="2" charset="0"/>
              </a:rPr>
              <a:t>finalizují foto a video projekty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A317D6B-4129-0A6E-26FE-4900FAF9B819}"/>
              </a:ext>
            </a:extLst>
          </p:cNvPr>
          <p:cNvSpPr txBox="1"/>
          <p:nvPr/>
        </p:nvSpPr>
        <p:spPr>
          <a:xfrm>
            <a:off x="5619749" y="894336"/>
            <a:ext cx="628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1"/>
                </a:solidFill>
                <a:latin typeface="Helvetica" pitchFamily="2" charset="0"/>
              </a:rPr>
              <a:t>Pobyt 4 měsíce</a:t>
            </a:r>
          </a:p>
        </p:txBody>
      </p:sp>
    </p:spTree>
    <p:extLst>
      <p:ext uri="{BB962C8B-B14F-4D97-AF65-F5344CB8AC3E}">
        <p14:creationId xmlns:p14="http://schemas.microsoft.com/office/powerpoint/2010/main" val="420805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606721F-E768-1255-D70B-D4F39A3DBD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42" y="1173826"/>
            <a:ext cx="10147439" cy="50737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7FCA87C-B5A2-B3FF-AF31-95F322DB7970}"/>
              </a:ext>
            </a:extLst>
          </p:cNvPr>
          <p:cNvSpPr/>
          <p:nvPr/>
        </p:nvSpPr>
        <p:spPr>
          <a:xfrm>
            <a:off x="5126805" y="1836505"/>
            <a:ext cx="6226139" cy="41918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CC155A2-3DF0-E433-6E84-17B24F9FF907}"/>
              </a:ext>
            </a:extLst>
          </p:cNvPr>
          <p:cNvSpPr txBox="1"/>
          <p:nvPr/>
        </p:nvSpPr>
        <p:spPr>
          <a:xfrm>
            <a:off x="5404207" y="2013735"/>
            <a:ext cx="6113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Helvetica" pitchFamily="2" charset="0"/>
              </a:rPr>
              <a:t>cíl: začít podnikat po dvanácti letech práce na částečné úvazky</a:t>
            </a:r>
          </a:p>
          <a:p>
            <a:endParaRPr lang="cs-CZ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Helvetica" pitchFamily="2" charset="0"/>
              </a:rPr>
              <a:t>průběh pobytu: možnost vidět fungování podniku přímo v praxi, načerpání inspirace z německého prostředí</a:t>
            </a:r>
          </a:p>
          <a:p>
            <a:endParaRPr lang="cs-CZ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Helvetica" pitchFamily="2" charset="0"/>
              </a:rPr>
              <a:t>výstup: získání potřebných znalostí o využívání správných postupů, fungování v praxi – např. jak se pracuje na žádosti o dotace, jak správně organizovat čas atp.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009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7">
      <a:dk1>
        <a:srgbClr val="000000"/>
      </a:dk1>
      <a:lt1>
        <a:srgbClr val="FFFFFF"/>
      </a:lt1>
      <a:dk2>
        <a:srgbClr val="BBAA9C"/>
      </a:dk2>
      <a:lt2>
        <a:srgbClr val="E7E6E6"/>
      </a:lt2>
      <a:accent1>
        <a:srgbClr val="668A60"/>
      </a:accent1>
      <a:accent2>
        <a:srgbClr val="702128"/>
      </a:accent2>
      <a:accent3>
        <a:srgbClr val="46708C"/>
      </a:accent3>
      <a:accent4>
        <a:srgbClr val="BB2606"/>
      </a:accent4>
      <a:accent5>
        <a:srgbClr val="F1910F"/>
      </a:accent5>
      <a:accent6>
        <a:srgbClr val="FBD5AD"/>
      </a:accent6>
      <a:hlink>
        <a:srgbClr val="6F2127"/>
      </a:hlink>
      <a:folHlink>
        <a:srgbClr val="BB2606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stal_Presentation_TM33468121_Win32_JC_SL_v3" id="{EB91EBED-606F-4526-98F2-0BC37D122083}" vid="{0066A017-97AF-4FCB-BD31-68FEF3C01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73384E94E71345AAF9D16E1CADE79E" ma:contentTypeVersion="18" ma:contentTypeDescription="Vytvoří nový dokument" ma:contentTypeScope="" ma:versionID="c2a863794ce2cdaaefa6fcad8bce6b57">
  <xsd:schema xmlns:xsd="http://www.w3.org/2001/XMLSchema" xmlns:xs="http://www.w3.org/2001/XMLSchema" xmlns:p="http://schemas.microsoft.com/office/2006/metadata/properties" xmlns:ns2="1530bb67-9f1e-41f0-af7c-d2e17f25a78b" xmlns:ns3="cbc8d43b-9b26-4121-841c-0856bdde9e38" targetNamespace="http://schemas.microsoft.com/office/2006/metadata/properties" ma:root="true" ma:fieldsID="bc16e9c532bffb0d2fa592d9213acc81" ns2:_="" ns3:_="">
    <xsd:import namespace="1530bb67-9f1e-41f0-af7c-d2e17f25a78b"/>
    <xsd:import namespace="cbc8d43b-9b26-4121-841c-0856bdde9e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0bb67-9f1e-41f0-af7c-d2e17f25a7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b963bf98-57c4-4760-a4ee-5cd875bb70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8d43b-9b26-4121-841c-0856bdde9e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70e9708-6656-4c3c-b882-3b8be65d3e11}" ma:internalName="TaxCatchAll" ma:showField="CatchAllData" ma:web="cbc8d43b-9b26-4121-841c-0856bdde9e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c8d43b-9b26-4121-841c-0856bdde9e38" xsi:nil="true"/>
    <lcf76f155ced4ddcb4097134ff3c332f xmlns="1530bb67-9f1e-41f0-af7c-d2e17f25a78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57DBBC-822F-48C1-B0FD-1BA04A45BE7A}"/>
</file>

<file path=customXml/itemProps2.xml><?xml version="1.0" encoding="utf-8"?>
<ds:datastoreItem xmlns:ds="http://schemas.openxmlformats.org/officeDocument/2006/customXml" ds:itemID="{9DDD68DD-9085-417F-860A-EFCD3DDB83E2}"/>
</file>

<file path=customXml/itemProps3.xml><?xml version="1.0" encoding="utf-8"?>
<ds:datastoreItem xmlns:ds="http://schemas.openxmlformats.org/officeDocument/2006/customXml" ds:itemID="{577087D4-07CF-4FC8-BC28-6A47C5999BE0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500</Words>
  <Application>Microsoft Office PowerPoint</Application>
  <PresentationFormat>Širokoúhlá obrazovka</PresentationFormat>
  <Paragraphs>88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Helvetica</vt:lpstr>
      <vt:lpstr>Segoe UI</vt:lpstr>
      <vt:lpstr>Segoe UI Light</vt:lpstr>
      <vt:lpstr>Office Theme</vt:lpstr>
      <vt:lpstr>Máte podnikatelský nápad a chcete získat mezinárodní zkušenosti?</vt:lpstr>
      <vt:lpstr>A proč zrovna tento program?</vt:lpstr>
      <vt:lpstr>Prezentace aplikace PowerPoint</vt:lpstr>
      <vt:lpstr>Prezentace aplikace PowerPoint</vt:lpstr>
      <vt:lpstr>A jak to celé probíhá? </vt:lpstr>
      <vt:lpstr>FAQ</vt:lpstr>
      <vt:lpstr>Příklady z praxe </vt:lpstr>
      <vt:lpstr>Jak konkrétně vypadá  spolupráce? </vt:lpstr>
      <vt:lpstr>Prezentace aplikace PowerPoint</vt:lpstr>
      <vt:lpstr>Kontaktujte nás!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2023-02-03T18:15:18Z</dcterms:created>
  <dcterms:modified xsi:type="dcterms:W3CDTF">2026-03-09T12:31:17Z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0x010100CE73384E94E71345AAF9D16E1CADE79E</vt:lpwstr>
  </property>
</Properties>
</file>