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5"/>
  </p:notesMasterIdLst>
  <p:sldIdLst>
    <p:sldId id="256" r:id="rId5"/>
    <p:sldId id="286" r:id="rId6"/>
    <p:sldId id="280" r:id="rId7"/>
    <p:sldId id="334" r:id="rId8"/>
    <p:sldId id="336" r:id="rId9"/>
    <p:sldId id="335" r:id="rId10"/>
    <p:sldId id="270" r:id="rId11"/>
    <p:sldId id="332" r:id="rId12"/>
    <p:sldId id="269" r:id="rId13"/>
    <p:sldId id="325" r:id="rId1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Light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0528A8-D171-04DE-C974-6A27B811B135}" name="Magdalena Müllerová | Kreativní Evropa Kultura" initials="MK" userId="S::magdalena.mullerova@kreativnievropa.cz::d8024ec6-bd25-4d9b-8a78-11b52470fd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6FE"/>
    <a:srgbClr val="655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80"/>
    <p:restoredTop sz="94638"/>
  </p:normalViewPr>
  <p:slideViewPr>
    <p:cSldViewPr snapToGrid="0">
      <p:cViewPr varScale="1">
        <p:scale>
          <a:sx n="202" d="100"/>
          <a:sy n="202" d="100"/>
        </p:scale>
        <p:origin x="52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41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35ff0128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135ff0128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44B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595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35ff0128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135ff0128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44B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25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35ff0128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135ff0128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44B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66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35ff0128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135ff0128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44B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565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35ff0128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135ff0128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74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29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800">
                <a:solidFill>
                  <a:srgbClr val="F6675E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1800">
                <a:solidFill>
                  <a:srgbClr val="F6675E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1800">
                <a:solidFill>
                  <a:srgbClr val="F6675E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1800">
                <a:solidFill>
                  <a:srgbClr val="F6675E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1800">
                <a:solidFill>
                  <a:srgbClr val="F6675E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1800">
                <a:solidFill>
                  <a:srgbClr val="F6675E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1800">
                <a:solidFill>
                  <a:srgbClr val="F6675E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1800">
                <a:solidFill>
                  <a:srgbClr val="F6675E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1800">
                <a:solidFill>
                  <a:srgbClr val="F6675E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r>
              <a:rPr lang="cs"/>
              <a:t>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7863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550A3"/>
              </a:buClr>
              <a:buSzPts val="2800"/>
              <a:buFont typeface="Roboto Light"/>
              <a:buNone/>
              <a:defRPr sz="28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48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143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ulture.ec.europa.eu/creative-europe/projects" TargetMode="External"/><Relationship Id="rId5" Type="http://schemas.openxmlformats.org/officeDocument/2006/relationships/hyperlink" Target="https://www.kreativnievropa.cz/co5fokmmap3aa309/uploads/2023/02/Partner-search-form-2023.docx" TargetMode="External"/><Relationship Id="rId4" Type="http://schemas.openxmlformats.org/officeDocument/2006/relationships/hyperlink" Target="https://www.kreativnievropa.cz/aktualne/nabidky-spoluprace-kultur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tace.eu/" TargetMode="External"/><Relationship Id="rId3" Type="http://schemas.openxmlformats.org/officeDocument/2006/relationships/hyperlink" Target="https://ec.europa.eu/info/funding-tenders/opportunities/portal/screen/home" TargetMode="External"/><Relationship Id="rId7" Type="http://schemas.openxmlformats.org/officeDocument/2006/relationships/hyperlink" Target="https://creativesunite.eu/syn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kreativnievropa.cz/" TargetMode="External"/><Relationship Id="rId11" Type="http://schemas.openxmlformats.org/officeDocument/2006/relationships/hyperlink" Target="https://www.culturenet.cz/" TargetMode="External"/><Relationship Id="rId5" Type="http://schemas.openxmlformats.org/officeDocument/2006/relationships/hyperlink" Target="https://culture.ec.europa.eu/funding/cultureu-funding-guide/discover-funding-opportunities-for-the-cultural-and-creative-sectors" TargetMode="External"/><Relationship Id="rId10" Type="http://schemas.openxmlformats.org/officeDocument/2006/relationships/hyperlink" Target="https://grantovydiar.cz/" TargetMode="External"/><Relationship Id="rId4" Type="http://schemas.openxmlformats.org/officeDocument/2006/relationships/hyperlink" Target="https://ec.europa.eu/info/funding-tenders/opportunities/portal/screen/support/mobile-eufame" TargetMode="External"/><Relationship Id="rId9" Type="http://schemas.openxmlformats.org/officeDocument/2006/relationships/hyperlink" Target="https://www.dotaceonline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ulture.ec.europa.eu/cs/funding/cultureu-funding-guide/discover-funding-opportunities-for-the-cultural-and-creative-sector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39450"/>
            <a:ext cx="9144000" cy="5222400"/>
          </a:xfrm>
          <a:prstGeom prst="rect">
            <a:avLst/>
          </a:prstGeom>
          <a:solidFill>
            <a:srgbClr val="6550A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526224" y="539850"/>
            <a:ext cx="6637365" cy="397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KDE NAJÍT PARTNERY A INFORMACE O GRANTECH EU </a:t>
            </a:r>
            <a:br>
              <a:rPr lang="cs-CZ" sz="36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cs-CZ" sz="36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(A DALŠÍCH)</a:t>
            </a:r>
            <a:endParaRPr sz="36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>
              <a:lnSpc>
                <a:spcPct val="90000"/>
              </a:lnSpc>
            </a:pPr>
            <a:endParaRPr lang="cs" sz="2400" dirty="0">
              <a:solidFill>
                <a:schemeClr val="lt1"/>
              </a:solidFill>
              <a:latin typeface="Roboto Light"/>
              <a:ea typeface="Roboto Light"/>
              <a:cs typeface="Roboto Light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Viktor Debnár</a:t>
            </a:r>
            <a:endParaRPr lang="cs" sz="2400" dirty="0">
              <a:solidFill>
                <a:schemeClr val="lt1"/>
              </a:solidFill>
              <a:latin typeface="Roboto Light"/>
              <a:ea typeface="Roboto Light"/>
              <a:cs typeface="Roboto Light"/>
            </a:endParaRPr>
          </a:p>
          <a:p>
            <a:pPr>
              <a:lnSpc>
                <a:spcPct val="90000"/>
              </a:lnSpc>
            </a:pPr>
            <a:endParaRPr lang="cs" dirty="0"/>
          </a:p>
          <a:p>
            <a:pPr>
              <a:lnSpc>
                <a:spcPct val="90000"/>
              </a:lnSpc>
            </a:pPr>
            <a:endParaRPr lang="cs" sz="2400" dirty="0">
              <a:solidFill>
                <a:schemeClr val="lt1"/>
              </a:solidFill>
              <a:latin typeface="Roboto Light"/>
              <a:ea typeface="Roboto Light"/>
              <a:cs typeface="Roboto Light"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Sem</a:t>
            </a:r>
            <a:r>
              <a:rPr lang="cs" sz="20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inář Evropské programy </a:t>
            </a:r>
            <a:r>
              <a:rPr lang="cs" sz="200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pro </a:t>
            </a:r>
            <a:br>
              <a:rPr lang="cs" sz="200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</a:br>
            <a:r>
              <a:rPr lang="cs" sz="200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kulturní a kreativní </a:t>
            </a:r>
            <a:r>
              <a:rPr lang="cs" sz="20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odvětví </a:t>
            </a:r>
          </a:p>
          <a:p>
            <a:pPr>
              <a:lnSpc>
                <a:spcPct val="90000"/>
              </a:lnSpc>
            </a:pPr>
            <a:endParaRPr lang="cs" sz="2000" dirty="0">
              <a:solidFill>
                <a:schemeClr val="lt1"/>
              </a:solidFill>
              <a:latin typeface="Roboto Light"/>
              <a:ea typeface="Roboto Light"/>
              <a:cs typeface="Roboto Light"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Praha, 25</a:t>
            </a:r>
            <a:r>
              <a:rPr lang="cs" sz="20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. 3. 2026</a:t>
            </a: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9771" y="4115875"/>
            <a:ext cx="2232075" cy="6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/>
        </p:nvSpPr>
        <p:spPr>
          <a:xfrm>
            <a:off x="3584084" y="2028476"/>
            <a:ext cx="5336851" cy="266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17500">
              <a:lnSpc>
                <a:spcPct val="115000"/>
              </a:lnSpc>
              <a:buClr>
                <a:srgbClr val="44546A"/>
              </a:buClr>
              <a:buSzPts val="1400"/>
              <a:buFont typeface="Roboto"/>
              <a:buChar char="-"/>
            </a:pPr>
            <a:r>
              <a:rPr lang="en-GB" dirty="0">
                <a:solidFill>
                  <a:srgbClr val="6550A3"/>
                </a:solidFill>
                <a:latin typeface="Roboto"/>
                <a:ea typeface="Roboto"/>
              </a:rPr>
              <a:t>Partner search announcements u </a:t>
            </a:r>
            <a:r>
              <a:rPr lang="en-GB" dirty="0" err="1">
                <a:solidFill>
                  <a:srgbClr val="6550A3"/>
                </a:solidFill>
                <a:latin typeface="Roboto"/>
                <a:ea typeface="Roboto"/>
              </a:rPr>
              <a:t>výzvy</a:t>
            </a:r>
            <a:r>
              <a:rPr lang="en-GB" dirty="0">
                <a:solidFill>
                  <a:srgbClr val="6550A3"/>
                </a:solidFill>
                <a:latin typeface="Roboto"/>
                <a:ea typeface="Roboto"/>
              </a:rPr>
              <a:t> </a:t>
            </a:r>
            <a:r>
              <a:rPr lang="en-GB" dirty="0" err="1">
                <a:solidFill>
                  <a:srgbClr val="6550A3"/>
                </a:solidFill>
                <a:latin typeface="Roboto"/>
                <a:ea typeface="Roboto"/>
              </a:rPr>
              <a:t>na</a:t>
            </a:r>
            <a:r>
              <a:rPr lang="en-GB" dirty="0">
                <a:solidFill>
                  <a:srgbClr val="6550A3"/>
                </a:solidFill>
                <a:latin typeface="Roboto"/>
                <a:ea typeface="Roboto"/>
              </a:rPr>
              <a:t> </a:t>
            </a:r>
            <a:r>
              <a:rPr lang="en-GB" dirty="0" err="1">
                <a:solidFill>
                  <a:srgbClr val="6550A3"/>
                </a:solidFill>
                <a:latin typeface="Roboto"/>
                <a:ea typeface="Roboto"/>
              </a:rPr>
              <a:t>portálu</a:t>
            </a:r>
            <a:r>
              <a:rPr lang="en-GB" dirty="0">
                <a:solidFill>
                  <a:srgbClr val="6550A3"/>
                </a:solidFill>
                <a:latin typeface="Roboto"/>
                <a:ea typeface="Roboto"/>
              </a:rPr>
              <a:t> </a:t>
            </a:r>
            <a:r>
              <a:rPr lang="en-GB" dirty="0">
                <a:solidFill>
                  <a:srgbClr val="6550A3"/>
                </a:solidFill>
                <a:latin typeface="Roboto"/>
                <a:ea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Funding &amp; tender opportunities (FTOP)</a:t>
            </a:r>
            <a:r>
              <a:rPr lang="en-GB" dirty="0">
                <a:solidFill>
                  <a:srgbClr val="6550A3"/>
                </a:solidFill>
                <a:latin typeface="Roboto"/>
                <a:ea typeface="Roboto"/>
              </a:rPr>
              <a:t>. </a:t>
            </a:r>
          </a:p>
          <a:p>
            <a:pPr marL="457200" indent="-317500">
              <a:lnSpc>
                <a:spcPct val="115000"/>
              </a:lnSpc>
              <a:buClr>
                <a:srgbClr val="44546A"/>
              </a:buClr>
              <a:buSzPts val="1400"/>
              <a:buFont typeface="Roboto"/>
              <a:buChar char="-"/>
            </a:pPr>
            <a:r>
              <a:rPr lang="en-GB" dirty="0" err="1">
                <a:solidFill>
                  <a:srgbClr val="6550A3"/>
                </a:solidFill>
                <a:latin typeface="Roboto"/>
                <a:ea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Nabídky</a:t>
            </a:r>
            <a:r>
              <a:rPr lang="en-GB" dirty="0">
                <a:solidFill>
                  <a:srgbClr val="6550A3"/>
                </a:solidFill>
                <a:latin typeface="Roboto"/>
                <a:ea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rgbClr val="6550A3"/>
                </a:solidFill>
                <a:latin typeface="Roboto"/>
                <a:ea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spolupráce</a:t>
            </a:r>
            <a:r>
              <a:rPr lang="en-GB" dirty="0">
                <a:solidFill>
                  <a:srgbClr val="6550A3"/>
                </a:solidFill>
                <a:latin typeface="Roboto"/>
                <a:ea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(Kultura)</a:t>
            </a:r>
            <a:r>
              <a:rPr lang="en-GB" dirty="0">
                <a:solidFill>
                  <a:srgbClr val="6550A3"/>
                </a:solidFill>
                <a:latin typeface="Roboto"/>
                <a:ea typeface="Roboto"/>
              </a:rPr>
              <a:t> </a:t>
            </a:r>
            <a:r>
              <a:rPr lang="en-GB" dirty="0" err="1">
                <a:solidFill>
                  <a:srgbClr val="6550A3"/>
                </a:solidFill>
                <a:latin typeface="Roboto"/>
                <a:ea typeface="Roboto"/>
              </a:rPr>
              <a:t>na</a:t>
            </a:r>
            <a:r>
              <a:rPr lang="en-GB" dirty="0">
                <a:solidFill>
                  <a:srgbClr val="6550A3"/>
                </a:solidFill>
                <a:latin typeface="Roboto"/>
                <a:ea typeface="Roboto"/>
              </a:rPr>
              <a:t> </a:t>
            </a:r>
            <a:r>
              <a:rPr lang="en-GB" dirty="0" err="1">
                <a:solidFill>
                  <a:srgbClr val="6550A3"/>
                </a:solidFill>
                <a:latin typeface="Roboto"/>
                <a:ea typeface="Roboto"/>
              </a:rPr>
              <a:t>našem</a:t>
            </a:r>
            <a:r>
              <a:rPr lang="en-GB" dirty="0">
                <a:solidFill>
                  <a:srgbClr val="6550A3"/>
                </a:solidFill>
                <a:latin typeface="Roboto"/>
                <a:ea typeface="Roboto"/>
              </a:rPr>
              <a:t> </a:t>
            </a:r>
            <a:r>
              <a:rPr lang="en-GB" dirty="0" err="1">
                <a:solidFill>
                  <a:srgbClr val="6550A3"/>
                </a:solidFill>
                <a:latin typeface="Roboto"/>
                <a:ea typeface="Roboto"/>
              </a:rPr>
              <a:t>webu</a:t>
            </a:r>
            <a:r>
              <a:rPr lang="en-GB" dirty="0">
                <a:solidFill>
                  <a:srgbClr val="6550A3"/>
                </a:solidFill>
                <a:latin typeface="Roboto"/>
                <a:ea typeface="Roboto"/>
              </a:rPr>
              <a:t>.</a:t>
            </a:r>
          </a:p>
          <a:p>
            <a:pPr marL="457200" indent="-317500">
              <a:lnSpc>
                <a:spcPct val="115000"/>
              </a:lnSpc>
              <a:buClr>
                <a:srgbClr val="44546A"/>
              </a:buClr>
              <a:buSzPts val="1400"/>
              <a:buFont typeface="Roboto"/>
              <a:buChar char="-"/>
            </a:pPr>
            <a:r>
              <a:rPr lang="cs-CZ" dirty="0">
                <a:solidFill>
                  <a:srgbClr val="6550A3"/>
                </a:solidFill>
                <a:latin typeface="Roboto"/>
                <a:ea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GB" dirty="0" err="1">
                <a:solidFill>
                  <a:srgbClr val="6550A3"/>
                </a:solidFill>
                <a:latin typeface="Roboto"/>
                <a:ea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ormulář</a:t>
            </a:r>
            <a:r>
              <a:rPr lang="en-GB" dirty="0">
                <a:solidFill>
                  <a:srgbClr val="6550A3"/>
                </a:solidFill>
                <a:latin typeface="Roboto"/>
                <a:ea typeface="Roboto"/>
              </a:rPr>
              <a:t> s </a:t>
            </a:r>
            <a:r>
              <a:rPr lang="en-GB" dirty="0" err="1">
                <a:solidFill>
                  <a:srgbClr val="6550A3"/>
                </a:solidFill>
                <a:latin typeface="Roboto"/>
                <a:ea typeface="Roboto"/>
              </a:rPr>
              <a:t>abstraktem</a:t>
            </a:r>
            <a:r>
              <a:rPr lang="en-GB" dirty="0">
                <a:solidFill>
                  <a:srgbClr val="6550A3"/>
                </a:solidFill>
                <a:latin typeface="Roboto"/>
                <a:ea typeface="Roboto"/>
              </a:rPr>
              <a:t> </a:t>
            </a:r>
            <a:r>
              <a:rPr lang="en-GB" dirty="0" err="1">
                <a:solidFill>
                  <a:srgbClr val="6550A3"/>
                </a:solidFill>
                <a:latin typeface="Roboto"/>
                <a:ea typeface="Roboto"/>
              </a:rPr>
              <a:t>vašeho</a:t>
            </a:r>
            <a:r>
              <a:rPr lang="en-GB" dirty="0">
                <a:solidFill>
                  <a:srgbClr val="6550A3"/>
                </a:solidFill>
                <a:latin typeface="Roboto"/>
                <a:ea typeface="Roboto"/>
              </a:rPr>
              <a:t> </a:t>
            </a:r>
            <a:r>
              <a:rPr lang="en-GB" dirty="0" err="1">
                <a:solidFill>
                  <a:srgbClr val="6550A3"/>
                </a:solidFill>
                <a:latin typeface="Roboto"/>
                <a:ea typeface="Roboto"/>
              </a:rPr>
              <a:t>projektu</a:t>
            </a:r>
            <a:r>
              <a:rPr lang="en-GB" dirty="0">
                <a:solidFill>
                  <a:srgbClr val="6550A3"/>
                </a:solidFill>
                <a:latin typeface="Roboto"/>
                <a:ea typeface="Roboto"/>
              </a:rPr>
              <a:t> (v </a:t>
            </a:r>
            <a:r>
              <a:rPr lang="en-GB" dirty="0" err="1">
                <a:solidFill>
                  <a:srgbClr val="6550A3"/>
                </a:solidFill>
                <a:latin typeface="Roboto"/>
                <a:ea typeface="Roboto"/>
              </a:rPr>
              <a:t>angličtině</a:t>
            </a:r>
            <a:r>
              <a:rPr lang="en-GB" dirty="0">
                <a:solidFill>
                  <a:srgbClr val="6550A3"/>
                </a:solidFill>
                <a:latin typeface="Roboto"/>
                <a:ea typeface="Roboto"/>
              </a:rPr>
              <a:t>)</a:t>
            </a:r>
            <a:r>
              <a:rPr lang="cs-CZ" dirty="0">
                <a:solidFill>
                  <a:srgbClr val="6550A3"/>
                </a:solidFill>
                <a:latin typeface="Roboto"/>
                <a:ea typeface="Roboto"/>
              </a:rPr>
              <a:t> pro </a:t>
            </a:r>
            <a:r>
              <a:rPr lang="en-GB" dirty="0" err="1">
                <a:solidFill>
                  <a:srgbClr val="6550A3"/>
                </a:solidFill>
                <a:latin typeface="Roboto"/>
                <a:ea typeface="Roboto"/>
              </a:rPr>
              <a:t>sí</a:t>
            </a:r>
            <a:r>
              <a:rPr lang="cs-CZ" dirty="0">
                <a:solidFill>
                  <a:srgbClr val="6550A3"/>
                </a:solidFill>
                <a:latin typeface="Roboto"/>
                <a:ea typeface="Roboto"/>
              </a:rPr>
              <a:t>ť</a:t>
            </a:r>
            <a:r>
              <a:rPr lang="en-GB" dirty="0">
                <a:solidFill>
                  <a:srgbClr val="6550A3"/>
                </a:solidFill>
                <a:latin typeface="Roboto"/>
                <a:ea typeface="Roboto"/>
              </a:rPr>
              <a:t> </a:t>
            </a:r>
            <a:r>
              <a:rPr lang="en-GB" dirty="0" err="1">
                <a:solidFill>
                  <a:srgbClr val="6550A3"/>
                </a:solidFill>
                <a:latin typeface="Roboto"/>
                <a:ea typeface="Roboto"/>
              </a:rPr>
              <a:t>národních</a:t>
            </a:r>
            <a:r>
              <a:rPr lang="en-GB" dirty="0">
                <a:solidFill>
                  <a:srgbClr val="6550A3"/>
                </a:solidFill>
                <a:latin typeface="Roboto"/>
                <a:ea typeface="Roboto"/>
              </a:rPr>
              <a:t> </a:t>
            </a:r>
            <a:r>
              <a:rPr lang="en-GB" dirty="0" err="1">
                <a:solidFill>
                  <a:srgbClr val="6550A3"/>
                </a:solidFill>
                <a:latin typeface="Roboto"/>
                <a:ea typeface="Roboto"/>
              </a:rPr>
              <a:t>kanceláří</a:t>
            </a:r>
            <a:r>
              <a:rPr lang="en-GB" dirty="0">
                <a:solidFill>
                  <a:srgbClr val="6550A3"/>
                </a:solidFill>
                <a:latin typeface="Roboto"/>
                <a:ea typeface="Roboto"/>
              </a:rPr>
              <a:t>.</a:t>
            </a:r>
            <a:endParaRPr lang="cs-CZ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57200" indent="-317500">
              <a:lnSpc>
                <a:spcPct val="115000"/>
              </a:lnSpc>
              <a:buClr>
                <a:srgbClr val="44546A"/>
              </a:buClr>
              <a:buSzPts val="1400"/>
              <a:buFont typeface="Roboto"/>
              <a:buChar char="-"/>
            </a:pPr>
            <a:r>
              <a:rPr lang="cs-CZ" dirty="0">
                <a:solidFill>
                  <a:srgbClr val="6550A3"/>
                </a:solidFill>
                <a:latin typeface="Roboto"/>
                <a:ea typeface="Roboto"/>
              </a:rPr>
              <a:t>Oslovení již </a:t>
            </a:r>
            <a:r>
              <a:rPr lang="cs-CZ" dirty="0">
                <a:solidFill>
                  <a:srgbClr val="44546A"/>
                </a:solidFill>
                <a:latin typeface="Roboto"/>
                <a:ea typeface="Roboto"/>
                <a:hlinkClick r:id="rId6"/>
              </a:rPr>
              <a:t>podpořených projektů</a:t>
            </a:r>
            <a:r>
              <a:rPr lang="cs-CZ" dirty="0">
                <a:solidFill>
                  <a:srgbClr val="44546A"/>
                </a:solidFill>
                <a:latin typeface="Roboto"/>
                <a:ea typeface="Roboto"/>
              </a:rPr>
              <a:t> </a:t>
            </a:r>
            <a:r>
              <a:rPr lang="cs-CZ" dirty="0">
                <a:solidFill>
                  <a:srgbClr val="6550A3"/>
                </a:solidFill>
                <a:latin typeface="Roboto"/>
                <a:ea typeface="Roboto"/>
              </a:rPr>
              <a:t>(evropská databáze projektů).</a:t>
            </a:r>
          </a:p>
          <a:p>
            <a:pPr marL="457200" indent="-317500">
              <a:lnSpc>
                <a:spcPct val="115000"/>
              </a:lnSpc>
              <a:buClr>
                <a:srgbClr val="44546A"/>
              </a:buClr>
              <a:buSzPts val="1400"/>
              <a:buFont typeface="Roboto"/>
              <a:buChar char="-"/>
            </a:pPr>
            <a:r>
              <a:rPr lang="cs-CZ" dirty="0">
                <a:solidFill>
                  <a:srgbClr val="6550A3"/>
                </a:solidFill>
                <a:latin typeface="Roboto"/>
                <a:ea typeface="Roboto"/>
              </a:rPr>
              <a:t>Evropské oborové sítě.</a:t>
            </a:r>
          </a:p>
          <a:p>
            <a:pPr marL="457200" indent="-317500">
              <a:lnSpc>
                <a:spcPct val="115000"/>
              </a:lnSpc>
              <a:buClr>
                <a:srgbClr val="44546A"/>
              </a:buClr>
              <a:buSzPts val="1400"/>
              <a:buFont typeface="Roboto"/>
              <a:buChar char="-"/>
            </a:pPr>
            <a:r>
              <a:rPr lang="cs-CZ" dirty="0">
                <a:solidFill>
                  <a:srgbClr val="6550A3"/>
                </a:solidFill>
                <a:latin typeface="Roboto"/>
                <a:ea typeface="Roboto"/>
              </a:rPr>
              <a:t>Kolegové, spolupracovníci, partneři (osobní doporučení).</a:t>
            </a:r>
            <a:br>
              <a:rPr lang="cs-CZ" dirty="0">
                <a:solidFill>
                  <a:srgbClr val="44546A"/>
                </a:solidFill>
                <a:latin typeface="Roboto"/>
                <a:ea typeface="Roboto"/>
              </a:rPr>
            </a:br>
            <a:endParaRPr lang="en-GB" dirty="0">
              <a:solidFill>
                <a:srgbClr val="44546A"/>
              </a:solidFill>
              <a:latin typeface="Roboto"/>
              <a:ea typeface="Roboto"/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479299" y="462175"/>
            <a:ext cx="5069337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dirty="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JAK NAJÍT PARTNERY </a:t>
            </a:r>
            <a:br>
              <a:rPr lang="cs-CZ" sz="3000" dirty="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cs-CZ" sz="3000" dirty="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(V KREATIVNÍ EVROPĚ)? </a:t>
            </a:r>
            <a:endParaRPr lang="cs-CZ" sz="2000" dirty="0">
              <a:solidFill>
                <a:srgbClr val="6550A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7756918" y="-691812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9C9D36C-F87F-AD70-B441-D87BF0212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1" y="1709275"/>
            <a:ext cx="2959208" cy="2972050"/>
          </a:xfrm>
          <a:prstGeom prst="rect">
            <a:avLst/>
          </a:prstGeom>
          <a:solidFill>
            <a:srgbClr val="F5F5E7"/>
          </a:solidFill>
        </p:spPr>
      </p:pic>
    </p:spTree>
    <p:extLst>
      <p:ext uri="{BB962C8B-B14F-4D97-AF65-F5344CB8AC3E}">
        <p14:creationId xmlns:p14="http://schemas.microsoft.com/office/powerpoint/2010/main" val="173449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25029" y="-19039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740283" y="1615543"/>
            <a:ext cx="4619952" cy="418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indent="-285750">
              <a:lnSpc>
                <a:spcPct val="115000"/>
              </a:lnSpc>
              <a:buClr>
                <a:srgbClr val="44546A"/>
              </a:buClr>
              <a:buSzPts val="1400"/>
              <a:buChar char="•"/>
            </a:pPr>
            <a:r>
              <a:rPr lang="cs" sz="1800" dirty="0">
                <a:solidFill>
                  <a:srgbClr val="6550A3"/>
                </a:solidFill>
                <a:latin typeface="Roboto"/>
                <a:ea typeface="Roboto"/>
                <a:hlinkClick r:id="rId3"/>
              </a:rPr>
              <a:t>FTOP</a:t>
            </a:r>
            <a:endParaRPr lang="cs" sz="1800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indent="-285750">
              <a:lnSpc>
                <a:spcPct val="115000"/>
              </a:lnSpc>
              <a:buClr>
                <a:srgbClr val="44546A"/>
              </a:buClr>
              <a:buSzPts val="1400"/>
              <a:buChar char="•"/>
            </a:pPr>
            <a:r>
              <a:rPr lang="cs-CZ" sz="1800" dirty="0">
                <a:solidFill>
                  <a:srgbClr val="6550A3"/>
                </a:solidFill>
                <a:latin typeface="Roboto"/>
                <a:ea typeface="Roboto"/>
                <a:hlinkClick r:id="rId4"/>
              </a:rPr>
              <a:t>EU </a:t>
            </a:r>
            <a:r>
              <a:rPr lang="cs-CZ" sz="1800" dirty="0" err="1">
                <a:solidFill>
                  <a:srgbClr val="6550A3"/>
                </a:solidFill>
                <a:latin typeface="Roboto"/>
                <a:ea typeface="Roboto"/>
                <a:hlinkClick r:id="rId4"/>
              </a:rPr>
              <a:t>funding</a:t>
            </a:r>
            <a:r>
              <a:rPr lang="cs-CZ" sz="1800" dirty="0">
                <a:solidFill>
                  <a:srgbClr val="6550A3"/>
                </a:solidFill>
                <a:latin typeface="Roboto"/>
                <a:ea typeface="Roboto"/>
                <a:hlinkClick r:id="rId4"/>
              </a:rPr>
              <a:t> &amp; </a:t>
            </a:r>
            <a:r>
              <a:rPr lang="cs-CZ" sz="1800" dirty="0" err="1">
                <a:solidFill>
                  <a:srgbClr val="6550A3"/>
                </a:solidFill>
                <a:latin typeface="Roboto"/>
                <a:ea typeface="Roboto"/>
                <a:hlinkClick r:id="rId4"/>
              </a:rPr>
              <a:t>me</a:t>
            </a:r>
            <a:r>
              <a:rPr lang="cs-CZ" sz="1800" dirty="0">
                <a:solidFill>
                  <a:srgbClr val="6550A3"/>
                </a:solidFill>
                <a:latin typeface="Roboto"/>
                <a:ea typeface="Roboto"/>
              </a:rPr>
              <a:t> (aplikace)</a:t>
            </a:r>
            <a:endParaRPr lang="cs-CZ" sz="1800" dirty="0"/>
          </a:p>
          <a:p>
            <a:pPr marL="425450" indent="-285750">
              <a:lnSpc>
                <a:spcPct val="114999"/>
              </a:lnSpc>
              <a:buSzPts val="1400"/>
              <a:buChar char="•"/>
            </a:pPr>
            <a:r>
              <a:rPr lang="cs" sz="1800" dirty="0">
                <a:solidFill>
                  <a:srgbClr val="6550A3"/>
                </a:solidFill>
                <a:latin typeface="Roboto"/>
                <a:ea typeface="Roboto"/>
                <a:hlinkClick r:id="rId5"/>
              </a:rPr>
              <a:t>CultureEU Funding Guide</a:t>
            </a:r>
            <a:r>
              <a:rPr lang="cs" sz="1800" dirty="0">
                <a:solidFill>
                  <a:srgbClr val="6550A3"/>
                </a:solidFill>
                <a:latin typeface="Roboto"/>
                <a:ea typeface="Roboto"/>
              </a:rPr>
              <a:t> </a:t>
            </a:r>
          </a:p>
          <a:p>
            <a:pPr marL="425450" indent="-285750">
              <a:lnSpc>
                <a:spcPct val="114999"/>
              </a:lnSpc>
              <a:buSzPts val="1400"/>
              <a:buChar char="•"/>
            </a:pPr>
            <a:r>
              <a:rPr lang="cs" sz="1800" dirty="0">
                <a:solidFill>
                  <a:srgbClr val="6550A3"/>
                </a:solidFill>
                <a:latin typeface="Roboto"/>
                <a:ea typeface="Roboto"/>
                <a:hlinkClick r:id="rId6"/>
              </a:rPr>
              <a:t>Web KKE</a:t>
            </a:r>
            <a:endParaRPr lang="cs" sz="1800" dirty="0">
              <a:solidFill>
                <a:srgbClr val="6550A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25450" indent="-285750">
              <a:lnSpc>
                <a:spcPct val="115000"/>
              </a:lnSpc>
              <a:buClr>
                <a:srgbClr val="44546A"/>
              </a:buClr>
              <a:buSzPts val="1400"/>
              <a:buChar char="•"/>
            </a:pPr>
            <a:endParaRPr lang="cs" sz="1800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indent="-285750">
              <a:lnSpc>
                <a:spcPct val="114999"/>
              </a:lnSpc>
              <a:buClr>
                <a:srgbClr val="44546A"/>
              </a:buClr>
              <a:buSzPts val="1400"/>
              <a:buChar char="•"/>
            </a:pPr>
            <a:r>
              <a:rPr lang="cs" sz="1800" dirty="0">
                <a:solidFill>
                  <a:srgbClr val="6550A3"/>
                </a:solidFill>
                <a:latin typeface="Roboto"/>
                <a:ea typeface="Roboto"/>
              </a:rPr>
              <a:t>Stránky jednotlivých programů</a:t>
            </a:r>
          </a:p>
          <a:p>
            <a:pPr marL="425450" indent="-285750">
              <a:lnSpc>
                <a:spcPct val="114999"/>
              </a:lnSpc>
              <a:buClr>
                <a:srgbClr val="44546A"/>
              </a:buClr>
              <a:buSzPts val="1400"/>
              <a:buChar char="•"/>
            </a:pPr>
            <a:r>
              <a:rPr lang="cs-CZ" sz="1800" dirty="0">
                <a:solidFill>
                  <a:srgbClr val="6550A3"/>
                </a:solidFill>
                <a:latin typeface="Roboto"/>
                <a:ea typeface="Roboto"/>
                <a:hlinkClick r:id="rId7"/>
              </a:rPr>
              <a:t>So </a:t>
            </a:r>
            <a:r>
              <a:rPr lang="cs-CZ" sz="1800" dirty="0" err="1">
                <a:solidFill>
                  <a:srgbClr val="6550A3"/>
                </a:solidFill>
                <a:latin typeface="Roboto"/>
                <a:ea typeface="Roboto"/>
                <a:hlinkClick r:id="rId7"/>
              </a:rPr>
              <a:t>You</a:t>
            </a:r>
            <a:r>
              <a:rPr lang="cs-CZ" sz="1800" dirty="0">
                <a:solidFill>
                  <a:srgbClr val="6550A3"/>
                </a:solidFill>
                <a:latin typeface="Roboto"/>
                <a:ea typeface="Roboto"/>
                <a:hlinkClick r:id="rId7"/>
              </a:rPr>
              <a:t> </a:t>
            </a:r>
            <a:r>
              <a:rPr lang="cs-CZ" sz="1800" dirty="0" err="1">
                <a:solidFill>
                  <a:srgbClr val="6550A3"/>
                </a:solidFill>
                <a:latin typeface="Roboto"/>
                <a:ea typeface="Roboto"/>
                <a:hlinkClick r:id="rId7"/>
              </a:rPr>
              <a:t>Need</a:t>
            </a:r>
            <a:r>
              <a:rPr lang="cs-CZ" sz="1800" dirty="0">
                <a:solidFill>
                  <a:srgbClr val="6550A3"/>
                </a:solidFill>
                <a:latin typeface="Roboto"/>
                <a:ea typeface="Roboto"/>
                <a:hlinkClick r:id="rId7"/>
              </a:rPr>
              <a:t> Money!</a:t>
            </a:r>
            <a:endParaRPr lang="cs" sz="1800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indent="-285750">
              <a:lnSpc>
                <a:spcPct val="114999"/>
              </a:lnSpc>
              <a:buClr>
                <a:srgbClr val="44546A"/>
              </a:buClr>
              <a:buSzPts val="1400"/>
              <a:buChar char="•"/>
            </a:pPr>
            <a:r>
              <a:rPr lang="cs" sz="1800" dirty="0">
                <a:solidFill>
                  <a:srgbClr val="6550A3"/>
                </a:solidFill>
                <a:latin typeface="Roboto"/>
                <a:ea typeface="Roboto"/>
                <a:hlinkClick r:id="rId8"/>
              </a:rPr>
              <a:t>Dotace.eu</a:t>
            </a:r>
            <a:r>
              <a:rPr lang="cs" sz="1800" dirty="0">
                <a:solidFill>
                  <a:srgbClr val="6550A3"/>
                </a:solidFill>
                <a:latin typeface="Roboto"/>
                <a:ea typeface="Roboto"/>
              </a:rPr>
              <a:t>, </a:t>
            </a:r>
            <a:r>
              <a:rPr lang="cs" sz="1800" dirty="0">
                <a:solidFill>
                  <a:srgbClr val="6550A3"/>
                </a:solidFill>
                <a:latin typeface="Roboto"/>
                <a:ea typeface="Roboto"/>
                <a:hlinkClick r:id="rId9"/>
              </a:rPr>
              <a:t>Dotaceonline.cz</a:t>
            </a:r>
            <a:r>
              <a:rPr lang="cs" sz="1800" dirty="0">
                <a:solidFill>
                  <a:srgbClr val="6550A3"/>
                </a:solidFill>
                <a:latin typeface="Roboto"/>
                <a:ea typeface="Roboto"/>
              </a:rPr>
              <a:t>, </a:t>
            </a:r>
            <a:r>
              <a:rPr lang="cs" sz="1800" dirty="0">
                <a:solidFill>
                  <a:srgbClr val="6550A3"/>
                </a:solidFill>
                <a:latin typeface="Roboto"/>
                <a:ea typeface="Roboto"/>
                <a:hlinkClick r:id="rId10"/>
              </a:rPr>
              <a:t>Grantovydiar.cz</a:t>
            </a:r>
            <a:endParaRPr lang="cs" sz="1800" dirty="0">
              <a:solidFill>
                <a:srgbClr val="6550A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25450" lvl="0" indent="-2857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Char char="•"/>
            </a:pPr>
            <a:r>
              <a:rPr lang="cs" sz="1800" dirty="0">
                <a:solidFill>
                  <a:srgbClr val="6550A3"/>
                </a:solidFill>
                <a:latin typeface="Roboto"/>
                <a:ea typeface="Roboto"/>
                <a:hlinkClick r:id="rId11"/>
              </a:rPr>
              <a:t>Culturenet</a:t>
            </a:r>
            <a:endParaRPr lang="cs" sz="1800" dirty="0">
              <a:solidFill>
                <a:srgbClr val="6550A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25450" indent="-285750">
              <a:lnSpc>
                <a:spcPct val="114999"/>
              </a:lnSpc>
              <a:buClr>
                <a:srgbClr val="44546A"/>
              </a:buClr>
              <a:buSzPts val="1400"/>
              <a:buChar char="•"/>
            </a:pPr>
            <a:endParaRPr lang="cs" sz="1800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139700">
              <a:lnSpc>
                <a:spcPct val="115000"/>
              </a:lnSpc>
              <a:buClr>
                <a:srgbClr val="44546A"/>
              </a:buClr>
              <a:buSzPts val="1400"/>
            </a:pPr>
            <a:endParaRPr lang="cs" dirty="0">
              <a:solidFill>
                <a:srgbClr val="6550A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39700">
              <a:lnSpc>
                <a:spcPct val="115000"/>
              </a:lnSpc>
              <a:buClr>
                <a:srgbClr val="44546A"/>
              </a:buClr>
              <a:buSzPts val="1400"/>
            </a:pPr>
            <a:r>
              <a:rPr lang="cs" dirty="0">
                <a:solidFill>
                  <a:srgbClr val="6550A3"/>
                </a:solidFill>
                <a:latin typeface="Roboto"/>
                <a:ea typeface="Roboto"/>
              </a:rPr>
              <a:t>  </a:t>
            </a:r>
            <a:endParaRPr lang="cs" dirty="0">
              <a:solidFill>
                <a:srgbClr val="6550A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666429" y="477347"/>
            <a:ext cx="3000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sz="3000" dirty="0">
                <a:solidFill>
                  <a:srgbClr val="6550A3"/>
                </a:solidFill>
                <a:latin typeface="Roboto Light"/>
                <a:ea typeface="Roboto Light"/>
                <a:cs typeface="Roboto Light"/>
              </a:rPr>
              <a:t>WEBOVÉ STRÁNKY</a:t>
            </a:r>
            <a:endParaRPr sz="3000" dirty="0">
              <a:solidFill>
                <a:srgbClr val="6550A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366650" y="-13057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4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58DDA62-8126-435E-BB76-05904AB432DC}"/>
              </a:ext>
            </a:extLst>
          </p:cNvPr>
          <p:cNvSpPr txBox="1"/>
          <p:nvPr/>
        </p:nvSpPr>
        <p:spPr>
          <a:xfrm>
            <a:off x="327660" y="289560"/>
            <a:ext cx="755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latin typeface="Roboto" panose="02000000000000000000" pitchFamily="2" charset="0"/>
                <a:ea typeface="Roboto" panose="02000000000000000000" pitchFamily="2" charset="0"/>
              </a:rPr>
              <a:t>Funding</a:t>
            </a:r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</a:rPr>
              <a:t> and Tender </a:t>
            </a:r>
            <a:r>
              <a:rPr lang="cs-CZ" b="1" dirty="0" err="1">
                <a:latin typeface="Roboto" panose="02000000000000000000" pitchFamily="2" charset="0"/>
                <a:ea typeface="Roboto" panose="02000000000000000000" pitchFamily="2" charset="0"/>
              </a:rPr>
              <a:t>Opportunities</a:t>
            </a:r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cs-CZ" b="1" dirty="0" err="1">
                <a:latin typeface="Roboto" panose="02000000000000000000" pitchFamily="2" charset="0"/>
                <a:ea typeface="Roboto" panose="02000000000000000000" pitchFamily="2" charset="0"/>
              </a:rPr>
              <a:t>Portal</a:t>
            </a:r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</a:rPr>
              <a:t> (FTOP) 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– všechny EU programy</a:t>
            </a:r>
          </a:p>
          <a:p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https://ec.europa.eu/info/funding-tenders/opportunities/portal/screen/home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D50650-D374-403E-8383-3B30B962A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945862"/>
            <a:ext cx="8547652" cy="39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1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58DDA62-8126-435E-BB76-05904AB432DC}"/>
              </a:ext>
            </a:extLst>
          </p:cNvPr>
          <p:cNvSpPr txBox="1"/>
          <p:nvPr/>
        </p:nvSpPr>
        <p:spPr>
          <a:xfrm>
            <a:off x="327660" y="289560"/>
            <a:ext cx="755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latin typeface="Roboto" panose="02000000000000000000" pitchFamily="2" charset="0"/>
                <a:ea typeface="Roboto" panose="02000000000000000000" pitchFamily="2" charset="0"/>
              </a:rPr>
              <a:t>Funding</a:t>
            </a:r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</a:rPr>
              <a:t> and Tender </a:t>
            </a:r>
            <a:r>
              <a:rPr lang="cs-CZ" b="1" dirty="0" err="1">
                <a:latin typeface="Roboto" panose="02000000000000000000" pitchFamily="2" charset="0"/>
                <a:ea typeface="Roboto" panose="02000000000000000000" pitchFamily="2" charset="0"/>
              </a:rPr>
              <a:t>Opportunities</a:t>
            </a:r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cs-CZ" b="1" dirty="0" err="1">
                <a:latin typeface="Roboto" panose="02000000000000000000" pitchFamily="2" charset="0"/>
                <a:ea typeface="Roboto" panose="02000000000000000000" pitchFamily="2" charset="0"/>
              </a:rPr>
              <a:t>Portal</a:t>
            </a:r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</a:rPr>
              <a:t> (FTOP) 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– všechny EU programy</a:t>
            </a:r>
          </a:p>
          <a:p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https://ec.europa.eu/info/funding-tenders/opportunities/portal/screen/home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6E9F00-FA55-4A6C-A9DE-8A19C03D4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12780"/>
            <a:ext cx="8415130" cy="408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58DDA62-8126-435E-BB76-05904AB432DC}"/>
              </a:ext>
            </a:extLst>
          </p:cNvPr>
          <p:cNvSpPr txBox="1"/>
          <p:nvPr/>
        </p:nvSpPr>
        <p:spPr>
          <a:xfrm>
            <a:off x="327660" y="289560"/>
            <a:ext cx="7559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</a:rPr>
              <a:t>Aplikace EU </a:t>
            </a:r>
            <a:r>
              <a:rPr lang="cs-CZ" b="1" dirty="0" err="1">
                <a:latin typeface="Roboto" panose="02000000000000000000" pitchFamily="2" charset="0"/>
                <a:ea typeface="Roboto" panose="02000000000000000000" pitchFamily="2" charset="0"/>
              </a:rPr>
              <a:t>funding</a:t>
            </a:r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</a:rPr>
              <a:t> &amp; </a:t>
            </a:r>
            <a:r>
              <a:rPr lang="cs-CZ" b="1" dirty="0" err="1">
                <a:latin typeface="Roboto" panose="02000000000000000000" pitchFamily="2" charset="0"/>
                <a:ea typeface="Roboto" panose="02000000000000000000" pitchFamily="2" charset="0"/>
              </a:rPr>
              <a:t>me</a:t>
            </a:r>
            <a:endParaRPr lang="cs-CZ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https://ec.europa.eu/info/funding-tenders/opportunities/portal/screen/support/mobile-eufame</a:t>
            </a:r>
            <a:endParaRPr lang="cs-CZ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111BF6-D12A-404D-87CA-FDCCC3472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2980"/>
            <a:ext cx="9144000" cy="368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58DDA62-8126-435E-BB76-05904AB432DC}"/>
              </a:ext>
            </a:extLst>
          </p:cNvPr>
          <p:cNvSpPr txBox="1"/>
          <p:nvPr/>
        </p:nvSpPr>
        <p:spPr>
          <a:xfrm>
            <a:off x="327660" y="289560"/>
            <a:ext cx="7559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</a:rPr>
              <a:t>EU </a:t>
            </a:r>
            <a:r>
              <a:rPr lang="cs-CZ" b="1" dirty="0" err="1">
                <a:latin typeface="Roboto" panose="02000000000000000000" pitchFamily="2" charset="0"/>
                <a:ea typeface="Roboto" panose="02000000000000000000" pitchFamily="2" charset="0"/>
              </a:rPr>
              <a:t>Funding</a:t>
            </a:r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cs-CZ" b="1" dirty="0" err="1">
                <a:latin typeface="Roboto" panose="02000000000000000000" pitchFamily="2" charset="0"/>
                <a:ea typeface="Roboto" panose="02000000000000000000" pitchFamily="2" charset="0"/>
              </a:rPr>
              <a:t>Guide</a:t>
            </a:r>
            <a:endParaRPr lang="cs-CZ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https://culture.ec.europa.eu/cs/funding/cultureu-funding-guide/discover-funding-opportunities-for-the-cultural-and-creative-sectors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32F9BE5-E57A-4F0B-8F59-B02CC9F2E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1028224"/>
            <a:ext cx="6544623" cy="397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A313B-3136-7B49-CC07-68F6EE00C5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7</a:t>
            </a:fld>
            <a:r>
              <a:rPr lang="cs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C5391-FECA-7273-0181-2B1083C59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E155D6-6B1D-AA62-4A68-D59114705E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8</a:t>
            </a:fld>
            <a:r>
              <a:rPr lang="cs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FE96A4-3594-6535-8645-886783505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839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0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DDA3C-A1F7-995A-64E3-0EA1FDCEB0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9</a:t>
            </a:fld>
            <a:r>
              <a:rPr lang="cs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A0BF2-2FDC-CF68-1FF8-FF2DE8003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4"/>
            <a:ext cx="9144000" cy="522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47256"/>
      </p:ext>
    </p:extLst>
  </p:cSld>
  <p:clrMapOvr>
    <a:masterClrMapping/>
  </p:clrMapOvr>
</p:sld>
</file>

<file path=ppt/theme/theme1.xml><?xml version="1.0" encoding="utf-8"?>
<a:theme xmlns:a="http://schemas.openxmlformats.org/drawingml/2006/main" name="Hlavný snímo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X-Kreativni-Evropa-2022-02.potx" id="{351E181A-E370-4C45-AE29-C63CACE4A6D6}" vid="{27083BF0-1A3B-43EA-933C-C8F75514D0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b83faa-3ce2-4c13-a4b6-d8dc90d9f3be" xsi:nil="true"/>
    <lcf76f155ced4ddcb4097134ff3c332f xmlns="86929e96-4e0c-4b8c-b402-5747692292e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19F95F53B3F0469C7D7CD3016A95CB" ma:contentTypeVersion="19" ma:contentTypeDescription="Vytvoří nový dokument" ma:contentTypeScope="" ma:versionID="2d18f9735f9ad96d6055584188d3855b">
  <xsd:schema xmlns:xsd="http://www.w3.org/2001/XMLSchema" xmlns:xs="http://www.w3.org/2001/XMLSchema" xmlns:p="http://schemas.microsoft.com/office/2006/metadata/properties" xmlns:ns2="86929e96-4e0c-4b8c-b402-5747692292e1" xmlns:ns3="a1b83faa-3ce2-4c13-a4b6-d8dc90d9f3be" targetNamespace="http://schemas.microsoft.com/office/2006/metadata/properties" ma:root="true" ma:fieldsID="63810e5c55742ffa54f1c0ea93a06a39" ns2:_="" ns3:_="">
    <xsd:import namespace="86929e96-4e0c-4b8c-b402-5747692292e1"/>
    <xsd:import namespace="a1b83faa-3ce2-4c13-a4b6-d8dc90d9f3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29e96-4e0c-4b8c-b402-574769229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963bf98-57c4-4760-a4ee-5cd875bb70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83faa-3ce2-4c13-a4b6-d8dc90d9f3b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734989-f5d5-48b8-8905-bc4fd07334d2}" ma:internalName="TaxCatchAll" ma:showField="CatchAllData" ma:web="a1b83faa-3ce2-4c13-a4b6-d8dc90d9f3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35D210-9387-4343-B78F-25394650B7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5CC5AC-2555-42B0-943E-B4A2BF252F4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bc8d43b-9b26-4121-841c-0856bdde9e38"/>
    <ds:schemaRef ds:uri="http://purl.org/dc/elements/1.1/"/>
    <ds:schemaRef ds:uri="http://schemas.microsoft.com/office/2006/metadata/properties"/>
    <ds:schemaRef ds:uri="1530bb67-9f1e-41f0-af7c-d2e17f25a78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616074-AF7C-4EB7-AA50-306D999A24F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12063</TotalTime>
  <Words>258</Words>
  <Application>Microsoft Office PowerPoint</Application>
  <PresentationFormat>Předvádění na obrazovce (16:9)</PresentationFormat>
  <Paragraphs>39</Paragraphs>
  <Slides>10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Roboto</vt:lpstr>
      <vt:lpstr>Inter</vt:lpstr>
      <vt:lpstr>Arial</vt:lpstr>
      <vt:lpstr>Roboto Light</vt:lpstr>
      <vt:lpstr>Hlavný snímok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Eva Majerová</dc:creator>
  <cp:lastModifiedBy>Debnár Viktor</cp:lastModifiedBy>
  <cp:revision>484</cp:revision>
  <dcterms:modified xsi:type="dcterms:W3CDTF">2026-03-23T13:54:09Z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0x0101002719F95F53B3F0469C7D7CD3016A95CB</vt:lpwstr>
  </property>
  <property fmtid="{D5CDD505-2E9C-101B-9397-08002B2CF9AE}" pid="3" name="MediaServiceImageTags">
    <vt:lpwstr/>
  </property>
</Properties>
</file>